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notesSlides/notesSlide1.xml" ContentType="application/vnd.openxmlformats-officedocument.presentationml.notesSlide+xml"/>
  <Override PartName="/ppt/diagrams/layout6.xml" ContentType="application/vnd.openxmlformats-officedocument.drawingml.diagramLayout+xml"/>
  <Override PartName="/ppt/diagrams/drawing5.xml" ContentType="application/vnd.ms-office.drawingml.diagramDrawing+xml"/>
  <Override PartName="/ppt/diagrams/colors5.xml" ContentType="application/vnd.openxmlformats-officedocument.drawingml.diagramColors+xml"/>
  <Override PartName="/ppt/diagrams/quickStyle5.xml" ContentType="application/vnd.openxmlformats-officedocument.drawingml.diagramStyle+xml"/>
  <Override PartName="/ppt/diagrams/drawing4.xml" ContentType="application/vnd.ms-office.drawingml.diagramDrawing+xml"/>
  <Override PartName="/ppt/diagrams/colors4.xml" ContentType="application/vnd.openxmlformats-officedocument.drawingml.diagramColors+xml"/>
  <Override PartName="/ppt/diagrams/quickStyle4.xml" ContentType="application/vnd.openxmlformats-officedocument.drawingml.diagramStyle+xml"/>
  <Override PartName="/ppt/diagrams/layout4.xml" ContentType="application/vnd.openxmlformats-officedocument.drawingml.diagramLayout+xml"/>
  <Override PartName="/ppt/diagrams/drawing3.xml" ContentType="application/vnd.ms-office.drawingml.diagramDrawing+xml"/>
  <Override PartName="/ppt/diagrams/colors3.xml" ContentType="application/vnd.openxmlformats-officedocument.drawingml.diagramColors+xml"/>
  <Override PartName="/ppt/diagrams/quickStyle3.xml" ContentType="application/vnd.openxmlformats-officedocument.drawingml.diagramStyle+xml"/>
  <Override PartName="/ppt/diagrams/layout3.xml" ContentType="application/vnd.openxmlformats-officedocument.drawingml.diagramLayout+xml"/>
  <Override PartName="/ppt/diagrams/drawing2.xml" ContentType="application/vnd.ms-office.drawingml.diagramDrawing+xml"/>
  <Override PartName="/ppt/diagrams/colors2.xml" ContentType="application/vnd.openxmlformats-officedocument.drawingml.diagramColors+xml"/>
  <Override PartName="/ppt/diagrams/quickStyle2.xml" ContentType="application/vnd.openxmlformats-officedocument.drawingml.diagramStyle+xml"/>
  <Override PartName="/ppt/diagrams/quickStyle1.xml" ContentType="application/vnd.openxmlformats-officedocument.drawingml.diagramStyle+xml"/>
  <Override PartName="/ppt/diagrams/drawing1.xml" ContentType="application/vnd.ms-office.drawingml.diagramDrawing+xml"/>
  <Override PartName="/ppt/diagrams/colors1.xml" ContentType="application/vnd.openxmlformats-officedocument.drawingml.diagramColors+xml"/>
  <Override PartName="/ppt/diagrams/quickStyle6.xml" ContentType="application/vnd.openxmlformats-officedocument.drawingml.diagramStyle+xml"/>
  <Override PartName="/ppt/diagrams/layout1.xml" ContentType="application/vnd.openxmlformats-officedocument.drawingml.diagramLayout+xml"/>
  <Override PartName="/ppt/diagrams/colors6.xml" ContentType="application/vnd.openxmlformats-officedocument.drawingml.diagramColors+xml"/>
  <Override PartName="/ppt/theme/theme2.xml" ContentType="application/vnd.openxmlformats-officedocument.theme+xml"/>
  <Override PartName="/ppt/diagrams/drawing6.xml" ContentType="application/vnd.ms-office.drawingml.diagramDrawing+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layout8.xml" ContentType="application/vnd.openxmlformats-officedocument.drawingml.diagramLayout+xml"/>
  <Override PartName="/ppt/theme/theme1.xml" ContentType="application/vnd.openxmlformats-officedocument.theme+xml"/>
  <Override PartName="/ppt/diagrams/quickStyle8.xml" ContentType="application/vnd.openxmlformats-officedocument.drawingml.diagramStyle+xml"/>
  <Override PartName="/ppt/diagrams/colors8.xml" ContentType="application/vnd.openxmlformats-officedocument.drawingml.diagramColors+xml"/>
  <Override PartName="/ppt/notesMasters/notesMaster1.xml" ContentType="application/vnd.openxmlformats-officedocument.presentationml.notesMaster+xml"/>
  <Override PartName="/ppt/diagrams/drawing8.xml" ContentType="application/vnd.ms-office.drawingml.diagramDrawing+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layout2.xml" ContentType="application/vnd.openxmlformats-officedocument.drawingml.diagramLayout+xml"/>
  <Override PartName="/ppt/diagrams/layout5.xml" ContentType="application/vnd.openxmlformats-officedocument.drawingml.diagramLayout+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3"/>
  </p:notesMasterIdLst>
  <p:sldIdLst>
    <p:sldId id="256" r:id="rId2"/>
    <p:sldId id="343" r:id="rId3"/>
    <p:sldId id="269" r:id="rId4"/>
    <p:sldId id="344" r:id="rId5"/>
    <p:sldId id="271" r:id="rId6"/>
    <p:sldId id="272" r:id="rId7"/>
    <p:sldId id="274" r:id="rId8"/>
    <p:sldId id="273" r:id="rId9"/>
    <p:sldId id="275" r:id="rId10"/>
    <p:sldId id="345" r:id="rId11"/>
    <p:sldId id="346" r:id="rId12"/>
    <p:sldId id="278" r:id="rId13"/>
    <p:sldId id="347" r:id="rId14"/>
    <p:sldId id="280" r:id="rId15"/>
    <p:sldId id="295" r:id="rId16"/>
    <p:sldId id="348" r:id="rId17"/>
    <p:sldId id="349" r:id="rId18"/>
    <p:sldId id="350" r:id="rId19"/>
    <p:sldId id="351" r:id="rId20"/>
    <p:sldId id="352" r:id="rId21"/>
    <p:sldId id="353" r:id="rId22"/>
    <p:sldId id="354" r:id="rId23"/>
    <p:sldId id="298" r:id="rId24"/>
    <p:sldId id="291" r:id="rId25"/>
    <p:sldId id="292" r:id="rId26"/>
    <p:sldId id="294" r:id="rId27"/>
    <p:sldId id="296" r:id="rId28"/>
    <p:sldId id="288" r:id="rId29"/>
    <p:sldId id="270" r:id="rId30"/>
    <p:sldId id="297" r:id="rId31"/>
    <p:sldId id="284" r:id="rId32"/>
    <p:sldId id="266" r:id="rId33"/>
    <p:sldId id="277" r:id="rId34"/>
    <p:sldId id="279" r:id="rId35"/>
    <p:sldId id="267" r:id="rId36"/>
    <p:sldId id="259" r:id="rId37"/>
    <p:sldId id="299" r:id="rId38"/>
    <p:sldId id="300" r:id="rId39"/>
    <p:sldId id="301" r:id="rId40"/>
    <p:sldId id="302" r:id="rId41"/>
    <p:sldId id="303" r:id="rId42"/>
    <p:sldId id="304" r:id="rId43"/>
    <p:sldId id="305" r:id="rId44"/>
    <p:sldId id="306" r:id="rId45"/>
    <p:sldId id="307" r:id="rId46"/>
    <p:sldId id="308" r:id="rId47"/>
    <p:sldId id="309" r:id="rId48"/>
    <p:sldId id="310" r:id="rId49"/>
    <p:sldId id="311" r:id="rId50"/>
    <p:sldId id="312" r:id="rId51"/>
    <p:sldId id="313" r:id="rId52"/>
    <p:sldId id="314" r:id="rId53"/>
    <p:sldId id="315" r:id="rId54"/>
    <p:sldId id="316" r:id="rId55"/>
    <p:sldId id="317" r:id="rId56"/>
    <p:sldId id="318" r:id="rId57"/>
    <p:sldId id="319" r:id="rId58"/>
    <p:sldId id="320" r:id="rId59"/>
    <p:sldId id="321" r:id="rId60"/>
    <p:sldId id="322" r:id="rId61"/>
    <p:sldId id="323" r:id="rId62"/>
    <p:sldId id="324" r:id="rId63"/>
    <p:sldId id="325" r:id="rId64"/>
    <p:sldId id="326" r:id="rId65"/>
    <p:sldId id="327" r:id="rId66"/>
    <p:sldId id="328" r:id="rId67"/>
    <p:sldId id="329" r:id="rId68"/>
    <p:sldId id="330" r:id="rId69"/>
    <p:sldId id="331" r:id="rId70"/>
    <p:sldId id="332" r:id="rId71"/>
    <p:sldId id="333" r:id="rId72"/>
    <p:sldId id="334" r:id="rId73"/>
    <p:sldId id="335" r:id="rId74"/>
    <p:sldId id="336" r:id="rId75"/>
    <p:sldId id="337" r:id="rId76"/>
    <p:sldId id="338" r:id="rId77"/>
    <p:sldId id="339" r:id="rId78"/>
    <p:sldId id="340" r:id="rId79"/>
    <p:sldId id="341" r:id="rId80"/>
    <p:sldId id="342" r:id="rId81"/>
    <p:sldId id="276" r:id="rId82"/>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5928"/>
  </p:normalViewPr>
  <p:slideViewPr>
    <p:cSldViewPr snapToGrid="0" snapToObjects="1">
      <p:cViewPr varScale="1">
        <p:scale>
          <a:sx n="114" d="100"/>
          <a:sy n="114" d="100"/>
        </p:scale>
        <p:origin x="472" y="16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presProps" Target="presProps.xml"/><Relationship Id="rId89" Type="http://schemas.openxmlformats.org/officeDocument/2006/relationships/customXml" Target="../customXml/item2.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7F7F61-0DA7-4620-BE0F-2278CC61A7E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892FD429-0DC0-4715-938C-0D241FF38CF2}">
      <dgm:prSet/>
      <dgm:spPr/>
      <dgm:t>
        <a:bodyPr/>
        <a:lstStyle/>
        <a:p>
          <a:r>
            <a:rPr lang="en-US"/>
            <a:t>Histoplasmin skin sensitivity rates of 0 -35%</a:t>
          </a:r>
        </a:p>
      </dgm:t>
    </dgm:pt>
    <dgm:pt modelId="{CB753711-6709-4553-9207-65E8EBCD800C}" type="parTrans" cxnId="{4F9A4272-FF59-442B-87DB-779C161C8AB0}">
      <dgm:prSet/>
      <dgm:spPr/>
      <dgm:t>
        <a:bodyPr/>
        <a:lstStyle/>
        <a:p>
          <a:endParaRPr lang="en-US"/>
        </a:p>
      </dgm:t>
    </dgm:pt>
    <dgm:pt modelId="{FC156416-DCEC-4D45-8D01-8FCBC55109A0}" type="sibTrans" cxnId="{4F9A4272-FF59-442B-87DB-779C161C8AB0}">
      <dgm:prSet/>
      <dgm:spPr/>
      <dgm:t>
        <a:bodyPr/>
        <a:lstStyle/>
        <a:p>
          <a:endParaRPr lang="en-US"/>
        </a:p>
      </dgm:t>
    </dgm:pt>
    <dgm:pt modelId="{97B1626C-4600-48E9-BD32-424439F3E015}">
      <dgm:prSet/>
      <dgm:spPr/>
      <dgm:t>
        <a:bodyPr/>
        <a:lstStyle/>
        <a:p>
          <a:r>
            <a:rPr lang="en-US"/>
            <a:t>Recent multicentre  screening in Nigeria – 4.4% (Oladele et al 2018 PLOS)</a:t>
          </a:r>
        </a:p>
      </dgm:t>
    </dgm:pt>
    <dgm:pt modelId="{2A06DD2E-50C5-4784-A3EE-F94B76730FC5}" type="parTrans" cxnId="{678AD083-28DA-4755-BA86-10E6D2F4B788}">
      <dgm:prSet/>
      <dgm:spPr/>
      <dgm:t>
        <a:bodyPr/>
        <a:lstStyle/>
        <a:p>
          <a:endParaRPr lang="en-US"/>
        </a:p>
      </dgm:t>
    </dgm:pt>
    <dgm:pt modelId="{270707CB-E7E9-465B-B9B5-62E1080EC607}" type="sibTrans" cxnId="{678AD083-28DA-4755-BA86-10E6D2F4B788}">
      <dgm:prSet/>
      <dgm:spPr/>
      <dgm:t>
        <a:bodyPr/>
        <a:lstStyle/>
        <a:p>
          <a:endParaRPr lang="en-US"/>
        </a:p>
      </dgm:t>
    </dgm:pt>
    <dgm:pt modelId="{6BE1B83E-56E1-4E4C-B5E2-B498C7FC6DBA}">
      <dgm:prSet/>
      <dgm:spPr/>
      <dgm:t>
        <a:bodyPr/>
        <a:lstStyle/>
        <a:p>
          <a:r>
            <a:rPr lang="en-US"/>
            <a:t>Benin city highest rates despite no reported cases</a:t>
          </a:r>
        </a:p>
      </dgm:t>
    </dgm:pt>
    <dgm:pt modelId="{C5922A6C-C6D0-4381-AEAB-858018FAF846}" type="parTrans" cxnId="{4EC415EB-DA39-4918-A918-CF725B2B598B}">
      <dgm:prSet/>
      <dgm:spPr/>
      <dgm:t>
        <a:bodyPr/>
        <a:lstStyle/>
        <a:p>
          <a:endParaRPr lang="en-US"/>
        </a:p>
      </dgm:t>
    </dgm:pt>
    <dgm:pt modelId="{DD166A69-7F19-440D-A78F-B58A5B67651D}" type="sibTrans" cxnId="{4EC415EB-DA39-4918-A918-CF725B2B598B}">
      <dgm:prSet/>
      <dgm:spPr/>
      <dgm:t>
        <a:bodyPr/>
        <a:lstStyle/>
        <a:p>
          <a:endParaRPr lang="en-US"/>
        </a:p>
      </dgm:t>
    </dgm:pt>
    <dgm:pt modelId="{26351399-BE4C-42FE-8E0A-BC67C005A053}">
      <dgm:prSet/>
      <dgm:spPr/>
      <dgm:t>
        <a:bodyPr/>
        <a:lstStyle/>
        <a:p>
          <a:r>
            <a:rPr lang="en-US"/>
            <a:t>20 countries in Africa – no data </a:t>
          </a:r>
        </a:p>
      </dgm:t>
    </dgm:pt>
    <dgm:pt modelId="{AE3AFF7D-DFBF-4E2D-8B19-BB91B0F7F60C}" type="parTrans" cxnId="{680B3F7C-51C3-4AD4-8A31-1EE817DB2E7A}">
      <dgm:prSet/>
      <dgm:spPr/>
      <dgm:t>
        <a:bodyPr/>
        <a:lstStyle/>
        <a:p>
          <a:endParaRPr lang="en-US"/>
        </a:p>
      </dgm:t>
    </dgm:pt>
    <dgm:pt modelId="{5C81DAFC-9AFB-4E71-94C0-A9C47E2C165D}" type="sibTrans" cxnId="{680B3F7C-51C3-4AD4-8A31-1EE817DB2E7A}">
      <dgm:prSet/>
      <dgm:spPr/>
      <dgm:t>
        <a:bodyPr/>
        <a:lstStyle/>
        <a:p>
          <a:endParaRPr lang="en-US"/>
        </a:p>
      </dgm:t>
    </dgm:pt>
    <dgm:pt modelId="{0140E61C-A0DF-4C12-838C-7ECF712B1173}">
      <dgm:prSet/>
      <dgm:spPr/>
      <dgm:t>
        <a:bodyPr/>
        <a:lstStyle/>
        <a:p>
          <a:r>
            <a:rPr lang="en-US"/>
            <a:t>Challenges:</a:t>
          </a:r>
        </a:p>
      </dgm:t>
    </dgm:pt>
    <dgm:pt modelId="{0C3DD059-AD62-4723-AEB6-5EF3AB05C85C}" type="parTrans" cxnId="{08DE59BA-95B7-4E42-BE3A-920DE9A40DA1}">
      <dgm:prSet/>
      <dgm:spPr/>
      <dgm:t>
        <a:bodyPr/>
        <a:lstStyle/>
        <a:p>
          <a:endParaRPr lang="en-US"/>
        </a:p>
      </dgm:t>
    </dgm:pt>
    <dgm:pt modelId="{5BF94C8C-8E37-4DAD-9CE9-5E9A5E332D64}" type="sibTrans" cxnId="{08DE59BA-95B7-4E42-BE3A-920DE9A40DA1}">
      <dgm:prSet/>
      <dgm:spPr/>
      <dgm:t>
        <a:bodyPr/>
        <a:lstStyle/>
        <a:p>
          <a:endParaRPr lang="en-US"/>
        </a:p>
      </dgm:t>
    </dgm:pt>
    <dgm:pt modelId="{5A1D343D-95D0-4A10-BBFC-03460B98917C}">
      <dgm:prSet/>
      <dgm:spPr/>
      <dgm:t>
        <a:bodyPr/>
        <a:lstStyle/>
        <a:p>
          <a:r>
            <a:rPr lang="en-US"/>
            <a:t>Lack of awareness amongst clinicians </a:t>
          </a:r>
        </a:p>
      </dgm:t>
    </dgm:pt>
    <dgm:pt modelId="{3F019C88-4BAE-4F5D-A323-D9B3AF297BA1}" type="parTrans" cxnId="{604B741F-3E63-4996-8095-AC3853F0D762}">
      <dgm:prSet/>
      <dgm:spPr/>
      <dgm:t>
        <a:bodyPr/>
        <a:lstStyle/>
        <a:p>
          <a:endParaRPr lang="en-US"/>
        </a:p>
      </dgm:t>
    </dgm:pt>
    <dgm:pt modelId="{13351CFE-8990-46A4-B0A3-9FC76135F088}" type="sibTrans" cxnId="{604B741F-3E63-4996-8095-AC3853F0D762}">
      <dgm:prSet/>
      <dgm:spPr/>
      <dgm:t>
        <a:bodyPr/>
        <a:lstStyle/>
        <a:p>
          <a:endParaRPr lang="en-US"/>
        </a:p>
      </dgm:t>
    </dgm:pt>
    <dgm:pt modelId="{A0FEAA06-512C-42B3-A269-2DE3186CEF38}">
      <dgm:prSet/>
      <dgm:spPr/>
      <dgm:t>
        <a:bodyPr/>
        <a:lstStyle/>
        <a:p>
          <a:r>
            <a:rPr lang="en-US"/>
            <a:t>Lack of skilled personnel</a:t>
          </a:r>
        </a:p>
      </dgm:t>
    </dgm:pt>
    <dgm:pt modelId="{3CE8ABE1-D9F5-41A1-A693-DC853D11C210}" type="parTrans" cxnId="{48719F7A-7F2E-4AAB-85AB-14C75FD58494}">
      <dgm:prSet/>
      <dgm:spPr/>
      <dgm:t>
        <a:bodyPr/>
        <a:lstStyle/>
        <a:p>
          <a:endParaRPr lang="en-US"/>
        </a:p>
      </dgm:t>
    </dgm:pt>
    <dgm:pt modelId="{B6B07B57-E57C-4D21-883C-8C42C66E054D}" type="sibTrans" cxnId="{48719F7A-7F2E-4AAB-85AB-14C75FD58494}">
      <dgm:prSet/>
      <dgm:spPr/>
      <dgm:t>
        <a:bodyPr/>
        <a:lstStyle/>
        <a:p>
          <a:endParaRPr lang="en-US"/>
        </a:p>
      </dgm:t>
    </dgm:pt>
    <dgm:pt modelId="{21FE8892-CE3D-43F5-94CC-06D344CA4311}">
      <dgm:prSet/>
      <dgm:spPr/>
      <dgm:t>
        <a:bodyPr/>
        <a:lstStyle/>
        <a:p>
          <a:r>
            <a:rPr lang="en-US"/>
            <a:t>Diagnostic facilities</a:t>
          </a:r>
        </a:p>
      </dgm:t>
    </dgm:pt>
    <dgm:pt modelId="{5A74E2F3-6938-4F15-B467-8999BE624F8D}" type="parTrans" cxnId="{6EC8C8CE-91A2-49F4-A3EE-E20936E10244}">
      <dgm:prSet/>
      <dgm:spPr/>
      <dgm:t>
        <a:bodyPr/>
        <a:lstStyle/>
        <a:p>
          <a:endParaRPr lang="en-US"/>
        </a:p>
      </dgm:t>
    </dgm:pt>
    <dgm:pt modelId="{4615FEAD-21D0-485D-8264-8841087522F4}" type="sibTrans" cxnId="{6EC8C8CE-91A2-49F4-A3EE-E20936E10244}">
      <dgm:prSet/>
      <dgm:spPr/>
      <dgm:t>
        <a:bodyPr/>
        <a:lstStyle/>
        <a:p>
          <a:endParaRPr lang="en-US"/>
        </a:p>
      </dgm:t>
    </dgm:pt>
    <dgm:pt modelId="{C1ABB553-3E9F-254D-8F17-ADE38D4E5CFC}" type="pres">
      <dgm:prSet presAssocID="{D87F7F61-0DA7-4620-BE0F-2278CC61A7E5}" presName="linear" presStyleCnt="0">
        <dgm:presLayoutVars>
          <dgm:animLvl val="lvl"/>
          <dgm:resizeHandles val="exact"/>
        </dgm:presLayoutVars>
      </dgm:prSet>
      <dgm:spPr/>
    </dgm:pt>
    <dgm:pt modelId="{D657AABF-6DB4-8F4F-B4BA-2A9B2D586687}" type="pres">
      <dgm:prSet presAssocID="{892FD429-0DC0-4715-938C-0D241FF38CF2}" presName="parentText" presStyleLbl="node1" presStyleIdx="0" presStyleCnt="8">
        <dgm:presLayoutVars>
          <dgm:chMax val="0"/>
          <dgm:bulletEnabled val="1"/>
        </dgm:presLayoutVars>
      </dgm:prSet>
      <dgm:spPr/>
    </dgm:pt>
    <dgm:pt modelId="{7985C279-EC4D-1B4C-ADE2-06A745D98440}" type="pres">
      <dgm:prSet presAssocID="{FC156416-DCEC-4D45-8D01-8FCBC55109A0}" presName="spacer" presStyleCnt="0"/>
      <dgm:spPr/>
    </dgm:pt>
    <dgm:pt modelId="{BEF14638-1F2C-9F45-B1AD-539F7AE45F83}" type="pres">
      <dgm:prSet presAssocID="{97B1626C-4600-48E9-BD32-424439F3E015}" presName="parentText" presStyleLbl="node1" presStyleIdx="1" presStyleCnt="8">
        <dgm:presLayoutVars>
          <dgm:chMax val="0"/>
          <dgm:bulletEnabled val="1"/>
        </dgm:presLayoutVars>
      </dgm:prSet>
      <dgm:spPr/>
    </dgm:pt>
    <dgm:pt modelId="{077C2DFE-9A50-D64C-9DF7-387734314240}" type="pres">
      <dgm:prSet presAssocID="{270707CB-E7E9-465B-B9B5-62E1080EC607}" presName="spacer" presStyleCnt="0"/>
      <dgm:spPr/>
    </dgm:pt>
    <dgm:pt modelId="{CADBFFEB-5FC2-E648-B2B0-766801CDA82C}" type="pres">
      <dgm:prSet presAssocID="{6BE1B83E-56E1-4E4C-B5E2-B498C7FC6DBA}" presName="parentText" presStyleLbl="node1" presStyleIdx="2" presStyleCnt="8">
        <dgm:presLayoutVars>
          <dgm:chMax val="0"/>
          <dgm:bulletEnabled val="1"/>
        </dgm:presLayoutVars>
      </dgm:prSet>
      <dgm:spPr/>
    </dgm:pt>
    <dgm:pt modelId="{FC562951-D66D-B844-B90A-C5C0EF65C07C}" type="pres">
      <dgm:prSet presAssocID="{DD166A69-7F19-440D-A78F-B58A5B67651D}" presName="spacer" presStyleCnt="0"/>
      <dgm:spPr/>
    </dgm:pt>
    <dgm:pt modelId="{1316A3F0-AEAD-1E43-A477-4BF3CD1EF6B3}" type="pres">
      <dgm:prSet presAssocID="{26351399-BE4C-42FE-8E0A-BC67C005A053}" presName="parentText" presStyleLbl="node1" presStyleIdx="3" presStyleCnt="8">
        <dgm:presLayoutVars>
          <dgm:chMax val="0"/>
          <dgm:bulletEnabled val="1"/>
        </dgm:presLayoutVars>
      </dgm:prSet>
      <dgm:spPr/>
    </dgm:pt>
    <dgm:pt modelId="{7F4B95AC-AEF5-D848-9880-72BC391BC937}" type="pres">
      <dgm:prSet presAssocID="{5C81DAFC-9AFB-4E71-94C0-A9C47E2C165D}" presName="spacer" presStyleCnt="0"/>
      <dgm:spPr/>
    </dgm:pt>
    <dgm:pt modelId="{7724C232-58B3-E84D-A2E2-6211E6CCC83F}" type="pres">
      <dgm:prSet presAssocID="{0140E61C-A0DF-4C12-838C-7ECF712B1173}" presName="parentText" presStyleLbl="node1" presStyleIdx="4" presStyleCnt="8">
        <dgm:presLayoutVars>
          <dgm:chMax val="0"/>
          <dgm:bulletEnabled val="1"/>
        </dgm:presLayoutVars>
      </dgm:prSet>
      <dgm:spPr/>
    </dgm:pt>
    <dgm:pt modelId="{550DF915-F49E-2449-A915-F7FDD855CD05}" type="pres">
      <dgm:prSet presAssocID="{5BF94C8C-8E37-4DAD-9CE9-5E9A5E332D64}" presName="spacer" presStyleCnt="0"/>
      <dgm:spPr/>
    </dgm:pt>
    <dgm:pt modelId="{AD91E1CF-4BA8-8F41-904A-19998F88F301}" type="pres">
      <dgm:prSet presAssocID="{5A1D343D-95D0-4A10-BBFC-03460B98917C}" presName="parentText" presStyleLbl="node1" presStyleIdx="5" presStyleCnt="8">
        <dgm:presLayoutVars>
          <dgm:chMax val="0"/>
          <dgm:bulletEnabled val="1"/>
        </dgm:presLayoutVars>
      </dgm:prSet>
      <dgm:spPr/>
    </dgm:pt>
    <dgm:pt modelId="{1B706311-1DCF-C44D-B1AC-C318575BEDA7}" type="pres">
      <dgm:prSet presAssocID="{13351CFE-8990-46A4-B0A3-9FC76135F088}" presName="spacer" presStyleCnt="0"/>
      <dgm:spPr/>
    </dgm:pt>
    <dgm:pt modelId="{1AB7819E-3668-9341-8FD3-DC92AD1360B5}" type="pres">
      <dgm:prSet presAssocID="{A0FEAA06-512C-42B3-A269-2DE3186CEF38}" presName="parentText" presStyleLbl="node1" presStyleIdx="6" presStyleCnt="8">
        <dgm:presLayoutVars>
          <dgm:chMax val="0"/>
          <dgm:bulletEnabled val="1"/>
        </dgm:presLayoutVars>
      </dgm:prSet>
      <dgm:spPr/>
    </dgm:pt>
    <dgm:pt modelId="{C14B64C0-5F46-6E40-827D-0D2D30BF3328}" type="pres">
      <dgm:prSet presAssocID="{B6B07B57-E57C-4D21-883C-8C42C66E054D}" presName="spacer" presStyleCnt="0"/>
      <dgm:spPr/>
    </dgm:pt>
    <dgm:pt modelId="{AA1130F5-B8B3-4B4A-82BF-4C74999C1E7A}" type="pres">
      <dgm:prSet presAssocID="{21FE8892-CE3D-43F5-94CC-06D344CA4311}" presName="parentText" presStyleLbl="node1" presStyleIdx="7" presStyleCnt="8">
        <dgm:presLayoutVars>
          <dgm:chMax val="0"/>
          <dgm:bulletEnabled val="1"/>
        </dgm:presLayoutVars>
      </dgm:prSet>
      <dgm:spPr/>
    </dgm:pt>
  </dgm:ptLst>
  <dgm:cxnLst>
    <dgm:cxn modelId="{73B22519-32A8-1640-8BB5-99F2C5B481E9}" type="presOf" srcId="{5A1D343D-95D0-4A10-BBFC-03460B98917C}" destId="{AD91E1CF-4BA8-8F41-904A-19998F88F301}" srcOrd="0" destOrd="0" presId="urn:microsoft.com/office/officeart/2005/8/layout/vList2"/>
    <dgm:cxn modelId="{AEF8261C-4924-7D4C-8A70-06C1E35D6DDF}" type="presOf" srcId="{A0FEAA06-512C-42B3-A269-2DE3186CEF38}" destId="{1AB7819E-3668-9341-8FD3-DC92AD1360B5}" srcOrd="0" destOrd="0" presId="urn:microsoft.com/office/officeart/2005/8/layout/vList2"/>
    <dgm:cxn modelId="{E1385C1C-CEBC-4841-9EBF-B1187F39C2A6}" type="presOf" srcId="{6BE1B83E-56E1-4E4C-B5E2-B498C7FC6DBA}" destId="{CADBFFEB-5FC2-E648-B2B0-766801CDA82C}" srcOrd="0" destOrd="0" presId="urn:microsoft.com/office/officeart/2005/8/layout/vList2"/>
    <dgm:cxn modelId="{604B741F-3E63-4996-8095-AC3853F0D762}" srcId="{D87F7F61-0DA7-4620-BE0F-2278CC61A7E5}" destId="{5A1D343D-95D0-4A10-BBFC-03460B98917C}" srcOrd="5" destOrd="0" parTransId="{3F019C88-4BAE-4F5D-A323-D9B3AF297BA1}" sibTransId="{13351CFE-8990-46A4-B0A3-9FC76135F088}"/>
    <dgm:cxn modelId="{54119721-52D1-E643-B81F-4EBF2C3E62B6}" type="presOf" srcId="{26351399-BE4C-42FE-8E0A-BC67C005A053}" destId="{1316A3F0-AEAD-1E43-A477-4BF3CD1EF6B3}" srcOrd="0" destOrd="0" presId="urn:microsoft.com/office/officeart/2005/8/layout/vList2"/>
    <dgm:cxn modelId="{022C143B-02C8-FF4F-AD70-309088FA61DD}" type="presOf" srcId="{0140E61C-A0DF-4C12-838C-7ECF712B1173}" destId="{7724C232-58B3-E84D-A2E2-6211E6CCC83F}" srcOrd="0" destOrd="0" presId="urn:microsoft.com/office/officeart/2005/8/layout/vList2"/>
    <dgm:cxn modelId="{F9AA5E4D-F4B4-0148-820E-409D92F7506B}" type="presOf" srcId="{97B1626C-4600-48E9-BD32-424439F3E015}" destId="{BEF14638-1F2C-9F45-B1AD-539F7AE45F83}" srcOrd="0" destOrd="0" presId="urn:microsoft.com/office/officeart/2005/8/layout/vList2"/>
    <dgm:cxn modelId="{4F9A4272-FF59-442B-87DB-779C161C8AB0}" srcId="{D87F7F61-0DA7-4620-BE0F-2278CC61A7E5}" destId="{892FD429-0DC0-4715-938C-0D241FF38CF2}" srcOrd="0" destOrd="0" parTransId="{CB753711-6709-4553-9207-65E8EBCD800C}" sibTransId="{FC156416-DCEC-4D45-8D01-8FCBC55109A0}"/>
    <dgm:cxn modelId="{48719F7A-7F2E-4AAB-85AB-14C75FD58494}" srcId="{D87F7F61-0DA7-4620-BE0F-2278CC61A7E5}" destId="{A0FEAA06-512C-42B3-A269-2DE3186CEF38}" srcOrd="6" destOrd="0" parTransId="{3CE8ABE1-D9F5-41A1-A693-DC853D11C210}" sibTransId="{B6B07B57-E57C-4D21-883C-8C42C66E054D}"/>
    <dgm:cxn modelId="{680B3F7C-51C3-4AD4-8A31-1EE817DB2E7A}" srcId="{D87F7F61-0DA7-4620-BE0F-2278CC61A7E5}" destId="{26351399-BE4C-42FE-8E0A-BC67C005A053}" srcOrd="3" destOrd="0" parTransId="{AE3AFF7D-DFBF-4E2D-8B19-BB91B0F7F60C}" sibTransId="{5C81DAFC-9AFB-4E71-94C0-A9C47E2C165D}"/>
    <dgm:cxn modelId="{678AD083-28DA-4755-BA86-10E6D2F4B788}" srcId="{D87F7F61-0DA7-4620-BE0F-2278CC61A7E5}" destId="{97B1626C-4600-48E9-BD32-424439F3E015}" srcOrd="1" destOrd="0" parTransId="{2A06DD2E-50C5-4784-A3EE-F94B76730FC5}" sibTransId="{270707CB-E7E9-465B-B9B5-62E1080EC607}"/>
    <dgm:cxn modelId="{1184C287-9527-D349-B09F-44AFFF7FA007}" type="presOf" srcId="{21FE8892-CE3D-43F5-94CC-06D344CA4311}" destId="{AA1130F5-B8B3-4B4A-82BF-4C74999C1E7A}" srcOrd="0" destOrd="0" presId="urn:microsoft.com/office/officeart/2005/8/layout/vList2"/>
    <dgm:cxn modelId="{593E1488-CC3B-A549-AA26-AD6BEB4ABA71}" type="presOf" srcId="{D87F7F61-0DA7-4620-BE0F-2278CC61A7E5}" destId="{C1ABB553-3E9F-254D-8F17-ADE38D4E5CFC}" srcOrd="0" destOrd="0" presId="urn:microsoft.com/office/officeart/2005/8/layout/vList2"/>
    <dgm:cxn modelId="{08DE59BA-95B7-4E42-BE3A-920DE9A40DA1}" srcId="{D87F7F61-0DA7-4620-BE0F-2278CC61A7E5}" destId="{0140E61C-A0DF-4C12-838C-7ECF712B1173}" srcOrd="4" destOrd="0" parTransId="{0C3DD059-AD62-4723-AEB6-5EF3AB05C85C}" sibTransId="{5BF94C8C-8E37-4DAD-9CE9-5E9A5E332D64}"/>
    <dgm:cxn modelId="{6EC8C8CE-91A2-49F4-A3EE-E20936E10244}" srcId="{D87F7F61-0DA7-4620-BE0F-2278CC61A7E5}" destId="{21FE8892-CE3D-43F5-94CC-06D344CA4311}" srcOrd="7" destOrd="0" parTransId="{5A74E2F3-6938-4F15-B467-8999BE624F8D}" sibTransId="{4615FEAD-21D0-485D-8264-8841087522F4}"/>
    <dgm:cxn modelId="{4EC415EB-DA39-4918-A918-CF725B2B598B}" srcId="{D87F7F61-0DA7-4620-BE0F-2278CC61A7E5}" destId="{6BE1B83E-56E1-4E4C-B5E2-B498C7FC6DBA}" srcOrd="2" destOrd="0" parTransId="{C5922A6C-C6D0-4381-AEAB-858018FAF846}" sibTransId="{DD166A69-7F19-440D-A78F-B58A5B67651D}"/>
    <dgm:cxn modelId="{CB9BC8F4-6A11-B14F-9178-66BCEDE9D6AF}" type="presOf" srcId="{892FD429-0DC0-4715-938C-0D241FF38CF2}" destId="{D657AABF-6DB4-8F4F-B4BA-2A9B2D586687}" srcOrd="0" destOrd="0" presId="urn:microsoft.com/office/officeart/2005/8/layout/vList2"/>
    <dgm:cxn modelId="{56A89D26-E0F1-784A-971B-0E039353F59B}" type="presParOf" srcId="{C1ABB553-3E9F-254D-8F17-ADE38D4E5CFC}" destId="{D657AABF-6DB4-8F4F-B4BA-2A9B2D586687}" srcOrd="0" destOrd="0" presId="urn:microsoft.com/office/officeart/2005/8/layout/vList2"/>
    <dgm:cxn modelId="{32376994-561C-0F44-8F66-7D5CA7EF64AA}" type="presParOf" srcId="{C1ABB553-3E9F-254D-8F17-ADE38D4E5CFC}" destId="{7985C279-EC4D-1B4C-ADE2-06A745D98440}" srcOrd="1" destOrd="0" presId="urn:microsoft.com/office/officeart/2005/8/layout/vList2"/>
    <dgm:cxn modelId="{DE0A3ACB-239B-2B4B-B71F-69AD64E469B7}" type="presParOf" srcId="{C1ABB553-3E9F-254D-8F17-ADE38D4E5CFC}" destId="{BEF14638-1F2C-9F45-B1AD-539F7AE45F83}" srcOrd="2" destOrd="0" presId="urn:microsoft.com/office/officeart/2005/8/layout/vList2"/>
    <dgm:cxn modelId="{9E946303-11F1-0F40-8DAD-063A62DDDF50}" type="presParOf" srcId="{C1ABB553-3E9F-254D-8F17-ADE38D4E5CFC}" destId="{077C2DFE-9A50-D64C-9DF7-387734314240}" srcOrd="3" destOrd="0" presId="urn:microsoft.com/office/officeart/2005/8/layout/vList2"/>
    <dgm:cxn modelId="{3779A2AD-1437-3E49-BB1E-306343E87108}" type="presParOf" srcId="{C1ABB553-3E9F-254D-8F17-ADE38D4E5CFC}" destId="{CADBFFEB-5FC2-E648-B2B0-766801CDA82C}" srcOrd="4" destOrd="0" presId="urn:microsoft.com/office/officeart/2005/8/layout/vList2"/>
    <dgm:cxn modelId="{2DA19D8B-4BD8-9B43-88CC-AEAAB14A8A6A}" type="presParOf" srcId="{C1ABB553-3E9F-254D-8F17-ADE38D4E5CFC}" destId="{FC562951-D66D-B844-B90A-C5C0EF65C07C}" srcOrd="5" destOrd="0" presId="urn:microsoft.com/office/officeart/2005/8/layout/vList2"/>
    <dgm:cxn modelId="{74E073CB-A4B0-F84E-B5AE-F6B239C8B328}" type="presParOf" srcId="{C1ABB553-3E9F-254D-8F17-ADE38D4E5CFC}" destId="{1316A3F0-AEAD-1E43-A477-4BF3CD1EF6B3}" srcOrd="6" destOrd="0" presId="urn:microsoft.com/office/officeart/2005/8/layout/vList2"/>
    <dgm:cxn modelId="{1A5FBFCA-7470-0E49-BFB6-B748833E071C}" type="presParOf" srcId="{C1ABB553-3E9F-254D-8F17-ADE38D4E5CFC}" destId="{7F4B95AC-AEF5-D848-9880-72BC391BC937}" srcOrd="7" destOrd="0" presId="urn:microsoft.com/office/officeart/2005/8/layout/vList2"/>
    <dgm:cxn modelId="{D008D789-166B-3A41-9CA8-20501AAB0923}" type="presParOf" srcId="{C1ABB553-3E9F-254D-8F17-ADE38D4E5CFC}" destId="{7724C232-58B3-E84D-A2E2-6211E6CCC83F}" srcOrd="8" destOrd="0" presId="urn:microsoft.com/office/officeart/2005/8/layout/vList2"/>
    <dgm:cxn modelId="{C8FB1123-AE2D-7044-9C29-74FB68B1078C}" type="presParOf" srcId="{C1ABB553-3E9F-254D-8F17-ADE38D4E5CFC}" destId="{550DF915-F49E-2449-A915-F7FDD855CD05}" srcOrd="9" destOrd="0" presId="urn:microsoft.com/office/officeart/2005/8/layout/vList2"/>
    <dgm:cxn modelId="{03ED5F14-A26E-2946-A37B-5F563951A378}" type="presParOf" srcId="{C1ABB553-3E9F-254D-8F17-ADE38D4E5CFC}" destId="{AD91E1CF-4BA8-8F41-904A-19998F88F301}" srcOrd="10" destOrd="0" presId="urn:microsoft.com/office/officeart/2005/8/layout/vList2"/>
    <dgm:cxn modelId="{BA7730CE-6D3A-BC46-9605-8E8C54FDF967}" type="presParOf" srcId="{C1ABB553-3E9F-254D-8F17-ADE38D4E5CFC}" destId="{1B706311-1DCF-C44D-B1AC-C318575BEDA7}" srcOrd="11" destOrd="0" presId="urn:microsoft.com/office/officeart/2005/8/layout/vList2"/>
    <dgm:cxn modelId="{C4E4889D-9763-E742-9A89-7801E1A05DBB}" type="presParOf" srcId="{C1ABB553-3E9F-254D-8F17-ADE38D4E5CFC}" destId="{1AB7819E-3668-9341-8FD3-DC92AD1360B5}" srcOrd="12" destOrd="0" presId="urn:microsoft.com/office/officeart/2005/8/layout/vList2"/>
    <dgm:cxn modelId="{819BA489-0E36-E14A-B0DB-F946E7C7C99E}" type="presParOf" srcId="{C1ABB553-3E9F-254D-8F17-ADE38D4E5CFC}" destId="{C14B64C0-5F46-6E40-827D-0D2D30BF3328}" srcOrd="13" destOrd="0" presId="urn:microsoft.com/office/officeart/2005/8/layout/vList2"/>
    <dgm:cxn modelId="{FCEB650E-9946-DC40-9FF0-B8F80F618C6D}" type="presParOf" srcId="{C1ABB553-3E9F-254D-8F17-ADE38D4E5CFC}" destId="{AA1130F5-B8B3-4B4A-82BF-4C74999C1E7A}"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8DDB068-ECE7-444A-922C-EAAA23759ACC}"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0024967F-FC21-45A1-B343-ACF061CB9AB4}">
      <dgm:prSet custT="1"/>
      <dgm:spPr/>
      <dgm:t>
        <a:bodyPr/>
        <a:lstStyle/>
        <a:p>
          <a:r>
            <a:rPr lang="en-GB" sz="2000" dirty="0"/>
            <a:t>Presumptive TB population </a:t>
          </a:r>
          <a:endParaRPr lang="en-US" sz="2000" dirty="0"/>
        </a:p>
      </dgm:t>
    </dgm:pt>
    <dgm:pt modelId="{CBFAEBA4-419E-46A4-917F-8DAC229539F7}" type="parTrans" cxnId="{8367FDC6-1C7D-463E-9DBA-A13388181E46}">
      <dgm:prSet/>
      <dgm:spPr/>
      <dgm:t>
        <a:bodyPr/>
        <a:lstStyle/>
        <a:p>
          <a:endParaRPr lang="en-US"/>
        </a:p>
      </dgm:t>
    </dgm:pt>
    <dgm:pt modelId="{70B563D2-A388-41EB-B154-359599F74D7B}" type="sibTrans" cxnId="{8367FDC6-1C7D-463E-9DBA-A13388181E46}">
      <dgm:prSet/>
      <dgm:spPr/>
      <dgm:t>
        <a:bodyPr/>
        <a:lstStyle/>
        <a:p>
          <a:endParaRPr lang="en-US"/>
        </a:p>
      </dgm:t>
    </dgm:pt>
    <dgm:pt modelId="{6F394DF8-6E71-4B07-995A-F4F1BCC5DFCC}">
      <dgm:prSet custT="1"/>
      <dgm:spPr/>
      <dgm:t>
        <a:bodyPr/>
        <a:lstStyle/>
        <a:p>
          <a:r>
            <a:rPr lang="en-US" sz="2000" dirty="0"/>
            <a:t>213 patients</a:t>
          </a:r>
        </a:p>
      </dgm:t>
    </dgm:pt>
    <dgm:pt modelId="{414DAA63-4792-4853-B8DA-D13EEDB0ADE3}" type="parTrans" cxnId="{E32CC9E5-24C3-47BD-8344-6FF48918BF00}">
      <dgm:prSet/>
      <dgm:spPr/>
      <dgm:t>
        <a:bodyPr/>
        <a:lstStyle/>
        <a:p>
          <a:endParaRPr lang="en-US"/>
        </a:p>
      </dgm:t>
    </dgm:pt>
    <dgm:pt modelId="{1598E66F-BC87-40D2-9C12-DCA6FE7A18A8}" type="sibTrans" cxnId="{E32CC9E5-24C3-47BD-8344-6FF48918BF00}">
      <dgm:prSet/>
      <dgm:spPr/>
      <dgm:t>
        <a:bodyPr/>
        <a:lstStyle/>
        <a:p>
          <a:endParaRPr lang="en-US"/>
        </a:p>
      </dgm:t>
    </dgm:pt>
    <dgm:pt modelId="{E45DB395-ECA0-4C13-9646-23698F7FA89C}">
      <dgm:prSet custT="1"/>
      <dgm:spPr/>
      <dgm:t>
        <a:bodyPr/>
        <a:lstStyle/>
        <a:p>
          <a:r>
            <a:rPr lang="en-GB" sz="2000" dirty="0"/>
            <a:t>Confirmed TB-94; HIV Pos-75; AHD – 41; HIV Neg - 138</a:t>
          </a:r>
          <a:r>
            <a:rPr lang="en-US" sz="2000" dirty="0"/>
            <a:t> </a:t>
          </a:r>
        </a:p>
      </dgm:t>
    </dgm:pt>
    <dgm:pt modelId="{D42A7462-1247-4CB5-8A8C-DC3B8D78F8D9}" type="parTrans" cxnId="{18369852-00BC-4444-8DAB-4897ECD0F6A0}">
      <dgm:prSet/>
      <dgm:spPr/>
      <dgm:t>
        <a:bodyPr/>
        <a:lstStyle/>
        <a:p>
          <a:endParaRPr lang="en-US"/>
        </a:p>
      </dgm:t>
    </dgm:pt>
    <dgm:pt modelId="{6DF03511-3CE2-4628-B856-92A2D26568C3}" type="sibTrans" cxnId="{18369852-00BC-4444-8DAB-4897ECD0F6A0}">
      <dgm:prSet/>
      <dgm:spPr/>
      <dgm:t>
        <a:bodyPr/>
        <a:lstStyle/>
        <a:p>
          <a:endParaRPr lang="en-US"/>
        </a:p>
      </dgm:t>
    </dgm:pt>
    <dgm:pt modelId="{02B682D2-4205-4C52-81B4-B6DC8D480A1B}">
      <dgm:prSet custT="1"/>
      <dgm:spPr/>
      <dgm:t>
        <a:bodyPr/>
        <a:lstStyle/>
        <a:p>
          <a:r>
            <a:rPr lang="en-US" sz="2000" dirty="0"/>
            <a:t>Urinary antigen and sputum PCR</a:t>
          </a:r>
        </a:p>
      </dgm:t>
    </dgm:pt>
    <dgm:pt modelId="{15137031-32EB-491A-80AA-264390281704}" type="parTrans" cxnId="{48AAB20C-397C-4F75-9544-18A0AB6CB666}">
      <dgm:prSet/>
      <dgm:spPr/>
      <dgm:t>
        <a:bodyPr/>
        <a:lstStyle/>
        <a:p>
          <a:endParaRPr lang="en-US"/>
        </a:p>
      </dgm:t>
    </dgm:pt>
    <dgm:pt modelId="{3781C4BB-6FA9-4A51-97A9-0A15695D3A6B}" type="sibTrans" cxnId="{48AAB20C-397C-4F75-9544-18A0AB6CB666}">
      <dgm:prSet/>
      <dgm:spPr/>
      <dgm:t>
        <a:bodyPr/>
        <a:lstStyle/>
        <a:p>
          <a:endParaRPr lang="en-US"/>
        </a:p>
      </dgm:t>
    </dgm:pt>
    <dgm:pt modelId="{2CC4D87A-0CAD-4488-8131-80F2C7E9FC09}">
      <dgm:prSet custT="1"/>
      <dgm:spPr/>
      <dgm:t>
        <a:bodyPr/>
        <a:lstStyle/>
        <a:p>
          <a:r>
            <a:rPr lang="en-US" sz="2000" dirty="0"/>
            <a:t>Urinary antigen -23(10.7%)</a:t>
          </a:r>
        </a:p>
      </dgm:t>
    </dgm:pt>
    <dgm:pt modelId="{EE6A9694-3088-468F-8647-821400E23C3B}" type="parTrans" cxnId="{7A888BA2-D3F2-4EFA-BC1F-E48BDE00D50F}">
      <dgm:prSet/>
      <dgm:spPr/>
      <dgm:t>
        <a:bodyPr/>
        <a:lstStyle/>
        <a:p>
          <a:endParaRPr lang="en-US"/>
        </a:p>
      </dgm:t>
    </dgm:pt>
    <dgm:pt modelId="{1DBC0945-5B81-4D8B-938D-7A2DA6BBB0A2}" type="sibTrans" cxnId="{7A888BA2-D3F2-4EFA-BC1F-E48BDE00D50F}">
      <dgm:prSet/>
      <dgm:spPr/>
      <dgm:t>
        <a:bodyPr/>
        <a:lstStyle/>
        <a:p>
          <a:endParaRPr lang="en-US"/>
        </a:p>
      </dgm:t>
    </dgm:pt>
    <dgm:pt modelId="{603CBBC8-31D6-44AA-8EA7-122215E63474}">
      <dgm:prSet custT="1"/>
      <dgm:spPr/>
      <dgm:t>
        <a:bodyPr/>
        <a:lstStyle/>
        <a:p>
          <a:r>
            <a:rPr lang="en-GB" sz="2000" dirty="0"/>
            <a:t>18(8.45%) – sputum PCR positive</a:t>
          </a:r>
          <a:endParaRPr lang="en-US" sz="2000" dirty="0"/>
        </a:p>
      </dgm:t>
    </dgm:pt>
    <dgm:pt modelId="{FDEF2BE0-A8FA-4D69-A51D-A143F16023E1}" type="parTrans" cxnId="{4479BC15-2EDC-4927-B407-D87BC89123BC}">
      <dgm:prSet/>
      <dgm:spPr/>
      <dgm:t>
        <a:bodyPr/>
        <a:lstStyle/>
        <a:p>
          <a:endParaRPr lang="en-US"/>
        </a:p>
      </dgm:t>
    </dgm:pt>
    <dgm:pt modelId="{391A0115-7ABB-4940-834D-A44D94B751E2}" type="sibTrans" cxnId="{4479BC15-2EDC-4927-B407-D87BC89123BC}">
      <dgm:prSet/>
      <dgm:spPr/>
      <dgm:t>
        <a:bodyPr/>
        <a:lstStyle/>
        <a:p>
          <a:endParaRPr lang="en-US"/>
        </a:p>
      </dgm:t>
    </dgm:pt>
    <dgm:pt modelId="{59D775D9-9CBA-4261-B004-8039FD6F479A}">
      <dgm:prSet custT="1"/>
      <dgm:spPr/>
      <dgm:t>
        <a:bodyPr/>
        <a:lstStyle/>
        <a:p>
          <a:r>
            <a:rPr lang="en-GB" sz="2000" dirty="0"/>
            <a:t>An over all prevalence of 12.7% by </a:t>
          </a:r>
          <a:r>
            <a:rPr lang="en-GB" sz="2000" i="1" dirty="0"/>
            <a:t>Histoplasma </a:t>
          </a:r>
          <a:r>
            <a:rPr lang="en-GB" sz="2000" dirty="0"/>
            <a:t>antigen test and/or PCR </a:t>
          </a:r>
          <a:endParaRPr lang="en-US" sz="2000" dirty="0"/>
        </a:p>
      </dgm:t>
    </dgm:pt>
    <dgm:pt modelId="{D70EAD2C-D5DB-4287-83B7-D0E0645C5460}" type="parTrans" cxnId="{B4F0FAA8-FA7E-40E4-A4E1-0B112729FAE9}">
      <dgm:prSet/>
      <dgm:spPr/>
      <dgm:t>
        <a:bodyPr/>
        <a:lstStyle/>
        <a:p>
          <a:endParaRPr lang="en-US"/>
        </a:p>
      </dgm:t>
    </dgm:pt>
    <dgm:pt modelId="{980A3EDC-1291-4E1F-A8F0-82DE0AA35C51}" type="sibTrans" cxnId="{B4F0FAA8-FA7E-40E4-A4E1-0B112729FAE9}">
      <dgm:prSet/>
      <dgm:spPr/>
      <dgm:t>
        <a:bodyPr/>
        <a:lstStyle/>
        <a:p>
          <a:endParaRPr lang="en-US"/>
        </a:p>
      </dgm:t>
    </dgm:pt>
    <dgm:pt modelId="{F260385A-B996-4C09-A05B-90D747C547A0}">
      <dgm:prSet custT="1"/>
      <dgm:spPr/>
      <dgm:t>
        <a:bodyPr/>
        <a:lstStyle/>
        <a:p>
          <a:r>
            <a:rPr lang="en-GB" sz="1000" dirty="0" err="1"/>
            <a:t>Ekeng</a:t>
          </a:r>
          <a:r>
            <a:rPr lang="en-GB" sz="1000" dirty="0"/>
            <a:t> Bassey 2021</a:t>
          </a:r>
          <a:endParaRPr lang="en-US" sz="1000" dirty="0"/>
        </a:p>
      </dgm:t>
    </dgm:pt>
    <dgm:pt modelId="{89D5A8B0-9ABC-4491-9C48-C68B976B118E}" type="parTrans" cxnId="{940CDD65-07F5-4520-9FCB-F68653F84D05}">
      <dgm:prSet/>
      <dgm:spPr/>
      <dgm:t>
        <a:bodyPr/>
        <a:lstStyle/>
        <a:p>
          <a:endParaRPr lang="en-US"/>
        </a:p>
      </dgm:t>
    </dgm:pt>
    <dgm:pt modelId="{6D8BF409-042C-4D54-8547-E6EA85ADE98B}" type="sibTrans" cxnId="{940CDD65-07F5-4520-9FCB-F68653F84D05}">
      <dgm:prSet/>
      <dgm:spPr/>
      <dgm:t>
        <a:bodyPr/>
        <a:lstStyle/>
        <a:p>
          <a:endParaRPr lang="en-US"/>
        </a:p>
      </dgm:t>
    </dgm:pt>
    <dgm:pt modelId="{B99C719F-5DF8-E943-B212-2AC6A5AFE008}" type="pres">
      <dgm:prSet presAssocID="{18DDB068-ECE7-444A-922C-EAAA23759ACC}" presName="linear" presStyleCnt="0">
        <dgm:presLayoutVars>
          <dgm:animLvl val="lvl"/>
          <dgm:resizeHandles val="exact"/>
        </dgm:presLayoutVars>
      </dgm:prSet>
      <dgm:spPr/>
    </dgm:pt>
    <dgm:pt modelId="{3F8627C4-FC51-2B4F-BBDC-A3C3730C41A7}" type="pres">
      <dgm:prSet presAssocID="{0024967F-FC21-45A1-B343-ACF061CB9AB4}" presName="parentText" presStyleLbl="node1" presStyleIdx="0" presStyleCnt="8">
        <dgm:presLayoutVars>
          <dgm:chMax val="0"/>
          <dgm:bulletEnabled val="1"/>
        </dgm:presLayoutVars>
      </dgm:prSet>
      <dgm:spPr/>
    </dgm:pt>
    <dgm:pt modelId="{4DA53283-E4A5-794F-94D8-DF8913FB89D8}" type="pres">
      <dgm:prSet presAssocID="{70B563D2-A388-41EB-B154-359599F74D7B}" presName="spacer" presStyleCnt="0"/>
      <dgm:spPr/>
    </dgm:pt>
    <dgm:pt modelId="{80261979-39F4-A041-8CC4-4C4D2C405613}" type="pres">
      <dgm:prSet presAssocID="{6F394DF8-6E71-4B07-995A-F4F1BCC5DFCC}" presName="parentText" presStyleLbl="node1" presStyleIdx="1" presStyleCnt="8">
        <dgm:presLayoutVars>
          <dgm:chMax val="0"/>
          <dgm:bulletEnabled val="1"/>
        </dgm:presLayoutVars>
      </dgm:prSet>
      <dgm:spPr/>
    </dgm:pt>
    <dgm:pt modelId="{740C42A7-149E-5E49-A626-DAC72DA0A257}" type="pres">
      <dgm:prSet presAssocID="{1598E66F-BC87-40D2-9C12-DCA6FE7A18A8}" presName="spacer" presStyleCnt="0"/>
      <dgm:spPr/>
    </dgm:pt>
    <dgm:pt modelId="{A0CA39D5-D973-8545-AE92-2F596772CA15}" type="pres">
      <dgm:prSet presAssocID="{E45DB395-ECA0-4C13-9646-23698F7FA89C}" presName="parentText" presStyleLbl="node1" presStyleIdx="2" presStyleCnt="8">
        <dgm:presLayoutVars>
          <dgm:chMax val="0"/>
          <dgm:bulletEnabled val="1"/>
        </dgm:presLayoutVars>
      </dgm:prSet>
      <dgm:spPr/>
    </dgm:pt>
    <dgm:pt modelId="{9A9BD61C-ACDD-DA4D-82DE-9AABB7A708F0}" type="pres">
      <dgm:prSet presAssocID="{6DF03511-3CE2-4628-B856-92A2D26568C3}" presName="spacer" presStyleCnt="0"/>
      <dgm:spPr/>
    </dgm:pt>
    <dgm:pt modelId="{C403249E-1170-D44A-B5D6-8D606214E61E}" type="pres">
      <dgm:prSet presAssocID="{02B682D2-4205-4C52-81B4-B6DC8D480A1B}" presName="parentText" presStyleLbl="node1" presStyleIdx="3" presStyleCnt="8">
        <dgm:presLayoutVars>
          <dgm:chMax val="0"/>
          <dgm:bulletEnabled val="1"/>
        </dgm:presLayoutVars>
      </dgm:prSet>
      <dgm:spPr/>
    </dgm:pt>
    <dgm:pt modelId="{E693F772-B915-934F-A986-CEFA9C2CB8BB}" type="pres">
      <dgm:prSet presAssocID="{3781C4BB-6FA9-4A51-97A9-0A15695D3A6B}" presName="spacer" presStyleCnt="0"/>
      <dgm:spPr/>
    </dgm:pt>
    <dgm:pt modelId="{742B828E-517C-DE43-8BF1-3168F134AAEE}" type="pres">
      <dgm:prSet presAssocID="{2CC4D87A-0CAD-4488-8131-80F2C7E9FC09}" presName="parentText" presStyleLbl="node1" presStyleIdx="4" presStyleCnt="8">
        <dgm:presLayoutVars>
          <dgm:chMax val="0"/>
          <dgm:bulletEnabled val="1"/>
        </dgm:presLayoutVars>
      </dgm:prSet>
      <dgm:spPr/>
    </dgm:pt>
    <dgm:pt modelId="{0BCB2EAD-3D0D-8447-AE8A-BE30435EE414}" type="pres">
      <dgm:prSet presAssocID="{1DBC0945-5B81-4D8B-938D-7A2DA6BBB0A2}" presName="spacer" presStyleCnt="0"/>
      <dgm:spPr/>
    </dgm:pt>
    <dgm:pt modelId="{1339FE89-23A5-3C4C-BCCD-BB0ADE53D759}" type="pres">
      <dgm:prSet presAssocID="{603CBBC8-31D6-44AA-8EA7-122215E63474}" presName="parentText" presStyleLbl="node1" presStyleIdx="5" presStyleCnt="8">
        <dgm:presLayoutVars>
          <dgm:chMax val="0"/>
          <dgm:bulletEnabled val="1"/>
        </dgm:presLayoutVars>
      </dgm:prSet>
      <dgm:spPr/>
    </dgm:pt>
    <dgm:pt modelId="{2ACC0A8A-3B3E-0148-9DFD-FDDD4927FEB0}" type="pres">
      <dgm:prSet presAssocID="{391A0115-7ABB-4940-834D-A44D94B751E2}" presName="spacer" presStyleCnt="0"/>
      <dgm:spPr/>
    </dgm:pt>
    <dgm:pt modelId="{24DBECB8-6300-B94C-9C8F-28DA0C39E87D}" type="pres">
      <dgm:prSet presAssocID="{59D775D9-9CBA-4261-B004-8039FD6F479A}" presName="parentText" presStyleLbl="node1" presStyleIdx="6" presStyleCnt="8" custScaleY="100012">
        <dgm:presLayoutVars>
          <dgm:chMax val="0"/>
          <dgm:bulletEnabled val="1"/>
        </dgm:presLayoutVars>
      </dgm:prSet>
      <dgm:spPr/>
    </dgm:pt>
    <dgm:pt modelId="{F598AAE8-BE60-2D4E-B823-E20D6AB13804}" type="pres">
      <dgm:prSet presAssocID="{980A3EDC-1291-4E1F-A8F0-82DE0AA35C51}" presName="spacer" presStyleCnt="0"/>
      <dgm:spPr/>
    </dgm:pt>
    <dgm:pt modelId="{9D3A25DB-F820-904B-8589-1FF2CF508639}" type="pres">
      <dgm:prSet presAssocID="{F260385A-B996-4C09-A05B-90D747C547A0}" presName="parentText" presStyleLbl="node1" presStyleIdx="7" presStyleCnt="8" custLinFactY="140045" custLinFactNeighborX="-15219" custLinFactNeighborY="200000">
        <dgm:presLayoutVars>
          <dgm:chMax val="0"/>
          <dgm:bulletEnabled val="1"/>
        </dgm:presLayoutVars>
      </dgm:prSet>
      <dgm:spPr/>
    </dgm:pt>
  </dgm:ptLst>
  <dgm:cxnLst>
    <dgm:cxn modelId="{48AAB20C-397C-4F75-9544-18A0AB6CB666}" srcId="{18DDB068-ECE7-444A-922C-EAAA23759ACC}" destId="{02B682D2-4205-4C52-81B4-B6DC8D480A1B}" srcOrd="3" destOrd="0" parTransId="{15137031-32EB-491A-80AA-264390281704}" sibTransId="{3781C4BB-6FA9-4A51-97A9-0A15695D3A6B}"/>
    <dgm:cxn modelId="{4479BC15-2EDC-4927-B407-D87BC89123BC}" srcId="{18DDB068-ECE7-444A-922C-EAAA23759ACC}" destId="{603CBBC8-31D6-44AA-8EA7-122215E63474}" srcOrd="5" destOrd="0" parTransId="{FDEF2BE0-A8FA-4D69-A51D-A143F16023E1}" sibTransId="{391A0115-7ABB-4940-834D-A44D94B751E2}"/>
    <dgm:cxn modelId="{162A8C24-34F3-2F45-B874-14170C9B8FA7}" type="presOf" srcId="{02B682D2-4205-4C52-81B4-B6DC8D480A1B}" destId="{C403249E-1170-D44A-B5D6-8D606214E61E}" srcOrd="0" destOrd="0" presId="urn:microsoft.com/office/officeart/2005/8/layout/vList2"/>
    <dgm:cxn modelId="{80C4554B-8548-C94B-B753-F22AA8670B4A}" type="presOf" srcId="{6F394DF8-6E71-4B07-995A-F4F1BCC5DFCC}" destId="{80261979-39F4-A041-8CC4-4C4D2C405613}" srcOrd="0" destOrd="0" presId="urn:microsoft.com/office/officeart/2005/8/layout/vList2"/>
    <dgm:cxn modelId="{18369852-00BC-4444-8DAB-4897ECD0F6A0}" srcId="{18DDB068-ECE7-444A-922C-EAAA23759ACC}" destId="{E45DB395-ECA0-4C13-9646-23698F7FA89C}" srcOrd="2" destOrd="0" parTransId="{D42A7462-1247-4CB5-8A8C-DC3B8D78F8D9}" sibTransId="{6DF03511-3CE2-4628-B856-92A2D26568C3}"/>
    <dgm:cxn modelId="{07E19A5D-5061-5549-BD65-365E0E3C1D1C}" type="presOf" srcId="{59D775D9-9CBA-4261-B004-8039FD6F479A}" destId="{24DBECB8-6300-B94C-9C8F-28DA0C39E87D}" srcOrd="0" destOrd="0" presId="urn:microsoft.com/office/officeart/2005/8/layout/vList2"/>
    <dgm:cxn modelId="{8078BA65-EEA5-E14F-AF04-A6DEA3B127F5}" type="presOf" srcId="{0024967F-FC21-45A1-B343-ACF061CB9AB4}" destId="{3F8627C4-FC51-2B4F-BBDC-A3C3730C41A7}" srcOrd="0" destOrd="0" presId="urn:microsoft.com/office/officeart/2005/8/layout/vList2"/>
    <dgm:cxn modelId="{940CDD65-07F5-4520-9FCB-F68653F84D05}" srcId="{18DDB068-ECE7-444A-922C-EAAA23759ACC}" destId="{F260385A-B996-4C09-A05B-90D747C547A0}" srcOrd="7" destOrd="0" parTransId="{89D5A8B0-9ABC-4491-9C48-C68B976B118E}" sibTransId="{6D8BF409-042C-4D54-8547-E6EA85ADE98B}"/>
    <dgm:cxn modelId="{0D46DA66-112E-3341-870B-616542D1B8DF}" type="presOf" srcId="{F260385A-B996-4C09-A05B-90D747C547A0}" destId="{9D3A25DB-F820-904B-8589-1FF2CF508639}" srcOrd="0" destOrd="0" presId="urn:microsoft.com/office/officeart/2005/8/layout/vList2"/>
    <dgm:cxn modelId="{BD8D3A7F-03A4-CF4B-88D6-102F115270DF}" type="presOf" srcId="{603CBBC8-31D6-44AA-8EA7-122215E63474}" destId="{1339FE89-23A5-3C4C-BCCD-BB0ADE53D759}" srcOrd="0" destOrd="0" presId="urn:microsoft.com/office/officeart/2005/8/layout/vList2"/>
    <dgm:cxn modelId="{7A888BA2-D3F2-4EFA-BC1F-E48BDE00D50F}" srcId="{18DDB068-ECE7-444A-922C-EAAA23759ACC}" destId="{2CC4D87A-0CAD-4488-8131-80F2C7E9FC09}" srcOrd="4" destOrd="0" parTransId="{EE6A9694-3088-468F-8647-821400E23C3B}" sibTransId="{1DBC0945-5B81-4D8B-938D-7A2DA6BBB0A2}"/>
    <dgm:cxn modelId="{B4F0FAA8-FA7E-40E4-A4E1-0B112729FAE9}" srcId="{18DDB068-ECE7-444A-922C-EAAA23759ACC}" destId="{59D775D9-9CBA-4261-B004-8039FD6F479A}" srcOrd="6" destOrd="0" parTransId="{D70EAD2C-D5DB-4287-83B7-D0E0645C5460}" sibTransId="{980A3EDC-1291-4E1F-A8F0-82DE0AA35C51}"/>
    <dgm:cxn modelId="{114F24AF-3BC6-6B4A-88FA-59AC32953E7B}" type="presOf" srcId="{E45DB395-ECA0-4C13-9646-23698F7FA89C}" destId="{A0CA39D5-D973-8545-AE92-2F596772CA15}" srcOrd="0" destOrd="0" presId="urn:microsoft.com/office/officeart/2005/8/layout/vList2"/>
    <dgm:cxn modelId="{945DF6BD-CC9F-5944-B988-E3760A9582D8}" type="presOf" srcId="{18DDB068-ECE7-444A-922C-EAAA23759ACC}" destId="{B99C719F-5DF8-E943-B212-2AC6A5AFE008}" srcOrd="0" destOrd="0" presId="urn:microsoft.com/office/officeart/2005/8/layout/vList2"/>
    <dgm:cxn modelId="{8367FDC6-1C7D-463E-9DBA-A13388181E46}" srcId="{18DDB068-ECE7-444A-922C-EAAA23759ACC}" destId="{0024967F-FC21-45A1-B343-ACF061CB9AB4}" srcOrd="0" destOrd="0" parTransId="{CBFAEBA4-419E-46A4-917F-8DAC229539F7}" sibTransId="{70B563D2-A388-41EB-B154-359599F74D7B}"/>
    <dgm:cxn modelId="{E32CC9E5-24C3-47BD-8344-6FF48918BF00}" srcId="{18DDB068-ECE7-444A-922C-EAAA23759ACC}" destId="{6F394DF8-6E71-4B07-995A-F4F1BCC5DFCC}" srcOrd="1" destOrd="0" parTransId="{414DAA63-4792-4853-B8DA-D13EEDB0ADE3}" sibTransId="{1598E66F-BC87-40D2-9C12-DCA6FE7A18A8}"/>
    <dgm:cxn modelId="{B2FC73E8-5802-7C40-8261-2A6FE3B6478B}" type="presOf" srcId="{2CC4D87A-0CAD-4488-8131-80F2C7E9FC09}" destId="{742B828E-517C-DE43-8BF1-3168F134AAEE}" srcOrd="0" destOrd="0" presId="urn:microsoft.com/office/officeart/2005/8/layout/vList2"/>
    <dgm:cxn modelId="{24D470B2-49B6-C544-BCFA-DFB7CE06FFAB}" type="presParOf" srcId="{B99C719F-5DF8-E943-B212-2AC6A5AFE008}" destId="{3F8627C4-FC51-2B4F-BBDC-A3C3730C41A7}" srcOrd="0" destOrd="0" presId="urn:microsoft.com/office/officeart/2005/8/layout/vList2"/>
    <dgm:cxn modelId="{6BD57BC9-0EB3-714B-A2EE-54453F59C157}" type="presParOf" srcId="{B99C719F-5DF8-E943-B212-2AC6A5AFE008}" destId="{4DA53283-E4A5-794F-94D8-DF8913FB89D8}" srcOrd="1" destOrd="0" presId="urn:microsoft.com/office/officeart/2005/8/layout/vList2"/>
    <dgm:cxn modelId="{3F11BD6E-DF57-0744-8A3B-42C64BEDE5B1}" type="presParOf" srcId="{B99C719F-5DF8-E943-B212-2AC6A5AFE008}" destId="{80261979-39F4-A041-8CC4-4C4D2C405613}" srcOrd="2" destOrd="0" presId="urn:microsoft.com/office/officeart/2005/8/layout/vList2"/>
    <dgm:cxn modelId="{4C1113C0-BAEC-F349-BD01-5B00D005C567}" type="presParOf" srcId="{B99C719F-5DF8-E943-B212-2AC6A5AFE008}" destId="{740C42A7-149E-5E49-A626-DAC72DA0A257}" srcOrd="3" destOrd="0" presId="urn:microsoft.com/office/officeart/2005/8/layout/vList2"/>
    <dgm:cxn modelId="{469DB111-81C1-004B-98BC-81F61B915231}" type="presParOf" srcId="{B99C719F-5DF8-E943-B212-2AC6A5AFE008}" destId="{A0CA39D5-D973-8545-AE92-2F596772CA15}" srcOrd="4" destOrd="0" presId="urn:microsoft.com/office/officeart/2005/8/layout/vList2"/>
    <dgm:cxn modelId="{44A1AA78-F0E7-A443-B290-A0C3DD0074F5}" type="presParOf" srcId="{B99C719F-5DF8-E943-B212-2AC6A5AFE008}" destId="{9A9BD61C-ACDD-DA4D-82DE-9AABB7A708F0}" srcOrd="5" destOrd="0" presId="urn:microsoft.com/office/officeart/2005/8/layout/vList2"/>
    <dgm:cxn modelId="{8D1FD296-021B-1347-8D2A-75DA1C1903B2}" type="presParOf" srcId="{B99C719F-5DF8-E943-B212-2AC6A5AFE008}" destId="{C403249E-1170-D44A-B5D6-8D606214E61E}" srcOrd="6" destOrd="0" presId="urn:microsoft.com/office/officeart/2005/8/layout/vList2"/>
    <dgm:cxn modelId="{6A9DEF89-FD9E-044B-8205-A16A4038275A}" type="presParOf" srcId="{B99C719F-5DF8-E943-B212-2AC6A5AFE008}" destId="{E693F772-B915-934F-A986-CEFA9C2CB8BB}" srcOrd="7" destOrd="0" presId="urn:microsoft.com/office/officeart/2005/8/layout/vList2"/>
    <dgm:cxn modelId="{92B8A73A-A11A-7E48-9A87-5E430ECFE7F8}" type="presParOf" srcId="{B99C719F-5DF8-E943-B212-2AC6A5AFE008}" destId="{742B828E-517C-DE43-8BF1-3168F134AAEE}" srcOrd="8" destOrd="0" presId="urn:microsoft.com/office/officeart/2005/8/layout/vList2"/>
    <dgm:cxn modelId="{0F582639-2E56-9145-AC2E-5FE931EA1C71}" type="presParOf" srcId="{B99C719F-5DF8-E943-B212-2AC6A5AFE008}" destId="{0BCB2EAD-3D0D-8447-AE8A-BE30435EE414}" srcOrd="9" destOrd="0" presId="urn:microsoft.com/office/officeart/2005/8/layout/vList2"/>
    <dgm:cxn modelId="{B7FCE685-2A39-3C49-855F-D2BDCBFDDDC9}" type="presParOf" srcId="{B99C719F-5DF8-E943-B212-2AC6A5AFE008}" destId="{1339FE89-23A5-3C4C-BCCD-BB0ADE53D759}" srcOrd="10" destOrd="0" presId="urn:microsoft.com/office/officeart/2005/8/layout/vList2"/>
    <dgm:cxn modelId="{B2C343D7-2A1D-9C46-B3EF-0A261FD01334}" type="presParOf" srcId="{B99C719F-5DF8-E943-B212-2AC6A5AFE008}" destId="{2ACC0A8A-3B3E-0148-9DFD-FDDD4927FEB0}" srcOrd="11" destOrd="0" presId="urn:microsoft.com/office/officeart/2005/8/layout/vList2"/>
    <dgm:cxn modelId="{36B4CCD6-6830-5440-A8A9-52EC25E4CBC6}" type="presParOf" srcId="{B99C719F-5DF8-E943-B212-2AC6A5AFE008}" destId="{24DBECB8-6300-B94C-9C8F-28DA0C39E87D}" srcOrd="12" destOrd="0" presId="urn:microsoft.com/office/officeart/2005/8/layout/vList2"/>
    <dgm:cxn modelId="{550E2CDF-117F-AB4A-9672-F370A0A71D1E}" type="presParOf" srcId="{B99C719F-5DF8-E943-B212-2AC6A5AFE008}" destId="{F598AAE8-BE60-2D4E-B823-E20D6AB13804}" srcOrd="13" destOrd="0" presId="urn:microsoft.com/office/officeart/2005/8/layout/vList2"/>
    <dgm:cxn modelId="{3FBBBC22-F359-2345-A62D-D328DFDB19A1}" type="presParOf" srcId="{B99C719F-5DF8-E943-B212-2AC6A5AFE008}" destId="{9D3A25DB-F820-904B-8589-1FF2CF508639}"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1316D0B-B66E-42CE-A948-45F97D960387}" type="doc">
      <dgm:prSet loTypeId="urn:microsoft.com/office/officeart/2008/layout/LinedList" loCatId="list" qsTypeId="urn:microsoft.com/office/officeart/2005/8/quickstyle/simple1" qsCatId="simple" csTypeId="urn:microsoft.com/office/officeart/2005/8/colors/colorful5" csCatId="colorful" phldr="1"/>
      <dgm:spPr/>
      <dgm:t>
        <a:bodyPr/>
        <a:lstStyle/>
        <a:p>
          <a:endParaRPr lang="en-US"/>
        </a:p>
      </dgm:t>
    </dgm:pt>
    <dgm:pt modelId="{2EEAC000-4252-4F99-9573-11D6A991CF62}">
      <dgm:prSet/>
      <dgm:spPr/>
      <dgm:t>
        <a:bodyPr/>
        <a:lstStyle/>
        <a:p>
          <a:r>
            <a:rPr lang="en-US" dirty="0"/>
            <a:t>Estimated high burden of TB in Nigeria</a:t>
          </a:r>
        </a:p>
      </dgm:t>
    </dgm:pt>
    <dgm:pt modelId="{4960376D-C03F-4BE0-9486-58C53ED1042E}" type="parTrans" cxnId="{0AACF395-9473-4C5A-99EF-507A4D9AFE19}">
      <dgm:prSet/>
      <dgm:spPr/>
      <dgm:t>
        <a:bodyPr/>
        <a:lstStyle/>
        <a:p>
          <a:endParaRPr lang="en-US"/>
        </a:p>
      </dgm:t>
    </dgm:pt>
    <dgm:pt modelId="{2DB44719-C35F-4406-B1AC-4665B8EFA7DB}" type="sibTrans" cxnId="{0AACF395-9473-4C5A-99EF-507A4D9AFE19}">
      <dgm:prSet/>
      <dgm:spPr/>
      <dgm:t>
        <a:bodyPr/>
        <a:lstStyle/>
        <a:p>
          <a:endParaRPr lang="en-US"/>
        </a:p>
      </dgm:t>
    </dgm:pt>
    <dgm:pt modelId="{BFB8D889-063D-44BE-BD27-4685463D2DF5}">
      <dgm:prSet/>
      <dgm:spPr/>
      <dgm:t>
        <a:bodyPr/>
        <a:lstStyle/>
        <a:p>
          <a:r>
            <a:rPr lang="en-US" dirty="0"/>
            <a:t>High mortality rates of histoplasmosis; </a:t>
          </a:r>
          <a:r>
            <a:rPr lang="en-GB" dirty="0"/>
            <a:t>5–15% of AIDS-related deaths every year in this Region</a:t>
          </a:r>
          <a:endParaRPr lang="en-US" dirty="0"/>
        </a:p>
      </dgm:t>
    </dgm:pt>
    <dgm:pt modelId="{327296B3-35FF-4BF9-82ED-7BE47EDAC15F}" type="parTrans" cxnId="{96AB8850-2154-4344-A2C3-5A04E913353E}">
      <dgm:prSet/>
      <dgm:spPr/>
      <dgm:t>
        <a:bodyPr/>
        <a:lstStyle/>
        <a:p>
          <a:endParaRPr lang="en-US"/>
        </a:p>
      </dgm:t>
    </dgm:pt>
    <dgm:pt modelId="{62DBF376-F86A-4D72-9D0A-F63C450EC9C0}" type="sibTrans" cxnId="{96AB8850-2154-4344-A2C3-5A04E913353E}">
      <dgm:prSet/>
      <dgm:spPr/>
      <dgm:t>
        <a:bodyPr/>
        <a:lstStyle/>
        <a:p>
          <a:endParaRPr lang="en-US"/>
        </a:p>
      </dgm:t>
    </dgm:pt>
    <dgm:pt modelId="{46338500-9B0E-42DC-BAAB-B4B3D2340748}">
      <dgm:prSet/>
      <dgm:spPr/>
      <dgm:t>
        <a:bodyPr/>
        <a:lstStyle/>
        <a:p>
          <a:r>
            <a:rPr lang="en-US"/>
            <a:t>High presentation of advanced HIV disease and challenge with defaulters</a:t>
          </a:r>
        </a:p>
      </dgm:t>
    </dgm:pt>
    <dgm:pt modelId="{627E9953-4BA8-4500-B06E-E65A896035CC}" type="parTrans" cxnId="{D8FBCED1-10E6-4689-A036-A9D36A314CE6}">
      <dgm:prSet/>
      <dgm:spPr/>
      <dgm:t>
        <a:bodyPr/>
        <a:lstStyle/>
        <a:p>
          <a:endParaRPr lang="en-US"/>
        </a:p>
      </dgm:t>
    </dgm:pt>
    <dgm:pt modelId="{F0D64D27-1DE0-4251-976D-F7989B31763C}" type="sibTrans" cxnId="{D8FBCED1-10E6-4689-A036-A9D36A314CE6}">
      <dgm:prSet/>
      <dgm:spPr/>
      <dgm:t>
        <a:bodyPr/>
        <a:lstStyle/>
        <a:p>
          <a:endParaRPr lang="en-US"/>
        </a:p>
      </dgm:t>
    </dgm:pt>
    <dgm:pt modelId="{644C88DA-ECE0-4B03-B4CB-C52C02076F69}">
      <dgm:prSet/>
      <dgm:spPr/>
      <dgm:t>
        <a:bodyPr/>
        <a:lstStyle/>
        <a:p>
          <a:r>
            <a:rPr lang="en-US"/>
            <a:t>It is in our current AHD package of care guidelines</a:t>
          </a:r>
        </a:p>
      </dgm:t>
    </dgm:pt>
    <dgm:pt modelId="{9D66636F-23FC-41E0-B724-520F194BE7DD}" type="parTrans" cxnId="{8AA9CD81-062E-44F0-BECE-89A98336D936}">
      <dgm:prSet/>
      <dgm:spPr/>
      <dgm:t>
        <a:bodyPr/>
        <a:lstStyle/>
        <a:p>
          <a:endParaRPr lang="en-US"/>
        </a:p>
      </dgm:t>
    </dgm:pt>
    <dgm:pt modelId="{5D5010EA-9496-40AE-8C16-AB6567F59EAC}" type="sibTrans" cxnId="{8AA9CD81-062E-44F0-BECE-89A98336D936}">
      <dgm:prSet/>
      <dgm:spPr/>
      <dgm:t>
        <a:bodyPr/>
        <a:lstStyle/>
        <a:p>
          <a:endParaRPr lang="en-US"/>
        </a:p>
      </dgm:t>
    </dgm:pt>
    <dgm:pt modelId="{A1638EA5-2059-42E0-96A3-3629E846886A}">
      <dgm:prSet/>
      <dgm:spPr/>
      <dgm:t>
        <a:bodyPr/>
        <a:lstStyle/>
        <a:p>
          <a:r>
            <a:rPr lang="en-US" dirty="0"/>
            <a:t>Prevent development of complications</a:t>
          </a:r>
        </a:p>
      </dgm:t>
    </dgm:pt>
    <dgm:pt modelId="{D74EEEBE-0514-440A-B7E3-3FAEC6D64A5A}" type="parTrans" cxnId="{1C59D3DA-99C1-424D-8534-2B80714AD057}">
      <dgm:prSet/>
      <dgm:spPr/>
      <dgm:t>
        <a:bodyPr/>
        <a:lstStyle/>
        <a:p>
          <a:endParaRPr lang="en-US"/>
        </a:p>
      </dgm:t>
    </dgm:pt>
    <dgm:pt modelId="{9EC730F6-531A-4A79-BCA1-AC6324D231BB}" type="sibTrans" cxnId="{1C59D3DA-99C1-424D-8534-2B80714AD057}">
      <dgm:prSet/>
      <dgm:spPr/>
      <dgm:t>
        <a:bodyPr/>
        <a:lstStyle/>
        <a:p>
          <a:endParaRPr lang="en-US"/>
        </a:p>
      </dgm:t>
    </dgm:pt>
    <dgm:pt modelId="{9601322E-5EFA-4B50-A2B0-63E65FA78055}">
      <dgm:prSet/>
      <dgm:spPr/>
      <dgm:t>
        <a:bodyPr/>
        <a:lstStyle/>
        <a:p>
          <a:r>
            <a:rPr lang="en-US"/>
            <a:t>Early diagnosis improves outcome</a:t>
          </a:r>
        </a:p>
      </dgm:t>
    </dgm:pt>
    <dgm:pt modelId="{4E51A31C-E9F9-4DF3-B819-D98AC34DFC51}" type="parTrans" cxnId="{9D0F9F2C-D591-4EB6-84CA-6D4A357385B2}">
      <dgm:prSet/>
      <dgm:spPr/>
      <dgm:t>
        <a:bodyPr/>
        <a:lstStyle/>
        <a:p>
          <a:endParaRPr lang="en-US"/>
        </a:p>
      </dgm:t>
    </dgm:pt>
    <dgm:pt modelId="{E46BA311-2B62-46E2-BAED-90B4BFE9F526}" type="sibTrans" cxnId="{9D0F9F2C-D591-4EB6-84CA-6D4A357385B2}">
      <dgm:prSet/>
      <dgm:spPr/>
      <dgm:t>
        <a:bodyPr/>
        <a:lstStyle/>
        <a:p>
          <a:endParaRPr lang="en-US"/>
        </a:p>
      </dgm:t>
    </dgm:pt>
    <dgm:pt modelId="{D0B0ADF4-4F9B-4A69-A7BB-8B7BEE0B25D6}">
      <dgm:prSet/>
      <dgm:spPr/>
      <dgm:t>
        <a:bodyPr/>
        <a:lstStyle/>
        <a:p>
          <a:endParaRPr lang="en-US" dirty="0"/>
        </a:p>
      </dgm:t>
    </dgm:pt>
    <dgm:pt modelId="{647CD021-A438-49CD-B708-7E0E55ED5C92}" type="parTrans" cxnId="{11FE2B83-3C0F-40ED-AADE-7F34C69AACD4}">
      <dgm:prSet/>
      <dgm:spPr/>
      <dgm:t>
        <a:bodyPr/>
        <a:lstStyle/>
        <a:p>
          <a:endParaRPr lang="en-US"/>
        </a:p>
      </dgm:t>
    </dgm:pt>
    <dgm:pt modelId="{FE0328FB-C5BE-4C04-8E01-A1893BCCE415}" type="sibTrans" cxnId="{11FE2B83-3C0F-40ED-AADE-7F34C69AACD4}">
      <dgm:prSet/>
      <dgm:spPr/>
      <dgm:t>
        <a:bodyPr/>
        <a:lstStyle/>
        <a:p>
          <a:endParaRPr lang="en-US"/>
        </a:p>
      </dgm:t>
    </dgm:pt>
    <dgm:pt modelId="{8F6DD970-F2B8-184A-9C5E-C9F775BE06CA}" type="pres">
      <dgm:prSet presAssocID="{41316D0B-B66E-42CE-A948-45F97D960387}" presName="vert0" presStyleCnt="0">
        <dgm:presLayoutVars>
          <dgm:dir/>
          <dgm:animOne val="branch"/>
          <dgm:animLvl val="lvl"/>
        </dgm:presLayoutVars>
      </dgm:prSet>
      <dgm:spPr/>
    </dgm:pt>
    <dgm:pt modelId="{84CA6415-4E79-3D44-B7C0-7E0D3F0C6730}" type="pres">
      <dgm:prSet presAssocID="{2EEAC000-4252-4F99-9573-11D6A991CF62}" presName="thickLine" presStyleLbl="alignNode1" presStyleIdx="0" presStyleCnt="7"/>
      <dgm:spPr/>
    </dgm:pt>
    <dgm:pt modelId="{4D6FD776-DF8A-CA43-9D27-8D70F32BAA97}" type="pres">
      <dgm:prSet presAssocID="{2EEAC000-4252-4F99-9573-11D6A991CF62}" presName="horz1" presStyleCnt="0"/>
      <dgm:spPr/>
    </dgm:pt>
    <dgm:pt modelId="{05DF5978-979C-CE45-B7EF-09117E06C362}" type="pres">
      <dgm:prSet presAssocID="{2EEAC000-4252-4F99-9573-11D6A991CF62}" presName="tx1" presStyleLbl="revTx" presStyleIdx="0" presStyleCnt="7"/>
      <dgm:spPr/>
    </dgm:pt>
    <dgm:pt modelId="{51548A43-E4E5-814C-8833-2B25AB9207B9}" type="pres">
      <dgm:prSet presAssocID="{2EEAC000-4252-4F99-9573-11D6A991CF62}" presName="vert1" presStyleCnt="0"/>
      <dgm:spPr/>
    </dgm:pt>
    <dgm:pt modelId="{1A243270-2534-FB41-B9BF-A30B6C7272B2}" type="pres">
      <dgm:prSet presAssocID="{BFB8D889-063D-44BE-BD27-4685463D2DF5}" presName="thickLine" presStyleLbl="alignNode1" presStyleIdx="1" presStyleCnt="7"/>
      <dgm:spPr/>
    </dgm:pt>
    <dgm:pt modelId="{23148D7C-0FAF-0040-BAB6-C2CF93365F8A}" type="pres">
      <dgm:prSet presAssocID="{BFB8D889-063D-44BE-BD27-4685463D2DF5}" presName="horz1" presStyleCnt="0"/>
      <dgm:spPr/>
    </dgm:pt>
    <dgm:pt modelId="{3599F848-9D91-7242-95A3-42F5CEC231B4}" type="pres">
      <dgm:prSet presAssocID="{BFB8D889-063D-44BE-BD27-4685463D2DF5}" presName="tx1" presStyleLbl="revTx" presStyleIdx="1" presStyleCnt="7"/>
      <dgm:spPr/>
    </dgm:pt>
    <dgm:pt modelId="{0B356F07-7F1D-F64D-962D-C33D16A4964B}" type="pres">
      <dgm:prSet presAssocID="{BFB8D889-063D-44BE-BD27-4685463D2DF5}" presName="vert1" presStyleCnt="0"/>
      <dgm:spPr/>
    </dgm:pt>
    <dgm:pt modelId="{0A8CE404-AD3D-804A-920D-F721FAF32A73}" type="pres">
      <dgm:prSet presAssocID="{46338500-9B0E-42DC-BAAB-B4B3D2340748}" presName="thickLine" presStyleLbl="alignNode1" presStyleIdx="2" presStyleCnt="7"/>
      <dgm:spPr/>
    </dgm:pt>
    <dgm:pt modelId="{0EC1FB48-18CF-DF45-85CE-E0C10EFE3159}" type="pres">
      <dgm:prSet presAssocID="{46338500-9B0E-42DC-BAAB-B4B3D2340748}" presName="horz1" presStyleCnt="0"/>
      <dgm:spPr/>
    </dgm:pt>
    <dgm:pt modelId="{4D8FB590-26FE-8C45-B0F0-E204FF6330A3}" type="pres">
      <dgm:prSet presAssocID="{46338500-9B0E-42DC-BAAB-B4B3D2340748}" presName="tx1" presStyleLbl="revTx" presStyleIdx="2" presStyleCnt="7"/>
      <dgm:spPr/>
    </dgm:pt>
    <dgm:pt modelId="{9F145CCA-E254-F349-977F-D695F744A460}" type="pres">
      <dgm:prSet presAssocID="{46338500-9B0E-42DC-BAAB-B4B3D2340748}" presName="vert1" presStyleCnt="0"/>
      <dgm:spPr/>
    </dgm:pt>
    <dgm:pt modelId="{B9E5FEB1-D542-B344-8F7E-E47916145E3B}" type="pres">
      <dgm:prSet presAssocID="{644C88DA-ECE0-4B03-B4CB-C52C02076F69}" presName="thickLine" presStyleLbl="alignNode1" presStyleIdx="3" presStyleCnt="7"/>
      <dgm:spPr/>
    </dgm:pt>
    <dgm:pt modelId="{F7D01DB9-E1F0-4944-B9F6-7FE963FC6073}" type="pres">
      <dgm:prSet presAssocID="{644C88DA-ECE0-4B03-B4CB-C52C02076F69}" presName="horz1" presStyleCnt="0"/>
      <dgm:spPr/>
    </dgm:pt>
    <dgm:pt modelId="{135EEA56-CFA0-4A4C-8902-FC89EB8118A9}" type="pres">
      <dgm:prSet presAssocID="{644C88DA-ECE0-4B03-B4CB-C52C02076F69}" presName="tx1" presStyleLbl="revTx" presStyleIdx="3" presStyleCnt="7"/>
      <dgm:spPr/>
    </dgm:pt>
    <dgm:pt modelId="{4CF12E2D-3F7E-B44D-836F-CFD1C085B65A}" type="pres">
      <dgm:prSet presAssocID="{644C88DA-ECE0-4B03-B4CB-C52C02076F69}" presName="vert1" presStyleCnt="0"/>
      <dgm:spPr/>
    </dgm:pt>
    <dgm:pt modelId="{214732AC-E39F-5D41-9439-04A69D0A922B}" type="pres">
      <dgm:prSet presAssocID="{A1638EA5-2059-42E0-96A3-3629E846886A}" presName="thickLine" presStyleLbl="alignNode1" presStyleIdx="4" presStyleCnt="7"/>
      <dgm:spPr/>
    </dgm:pt>
    <dgm:pt modelId="{69106F7B-CEEC-9E48-AF91-1113A00CFBE3}" type="pres">
      <dgm:prSet presAssocID="{A1638EA5-2059-42E0-96A3-3629E846886A}" presName="horz1" presStyleCnt="0"/>
      <dgm:spPr/>
    </dgm:pt>
    <dgm:pt modelId="{596D19C8-2E28-2643-9A53-3B2BF6BE090C}" type="pres">
      <dgm:prSet presAssocID="{A1638EA5-2059-42E0-96A3-3629E846886A}" presName="tx1" presStyleLbl="revTx" presStyleIdx="4" presStyleCnt="7"/>
      <dgm:spPr/>
    </dgm:pt>
    <dgm:pt modelId="{62ED0ACF-4388-5E45-B7A2-AD74B86D0535}" type="pres">
      <dgm:prSet presAssocID="{A1638EA5-2059-42E0-96A3-3629E846886A}" presName="vert1" presStyleCnt="0"/>
      <dgm:spPr/>
    </dgm:pt>
    <dgm:pt modelId="{CFA1DBC9-95C3-504E-9A62-F04E43684526}" type="pres">
      <dgm:prSet presAssocID="{9601322E-5EFA-4B50-A2B0-63E65FA78055}" presName="thickLine" presStyleLbl="alignNode1" presStyleIdx="5" presStyleCnt="7"/>
      <dgm:spPr/>
    </dgm:pt>
    <dgm:pt modelId="{40C64A73-94EE-0C41-A022-5E430D074EC2}" type="pres">
      <dgm:prSet presAssocID="{9601322E-5EFA-4B50-A2B0-63E65FA78055}" presName="horz1" presStyleCnt="0"/>
      <dgm:spPr/>
    </dgm:pt>
    <dgm:pt modelId="{ACDEBAEF-5F3B-5948-8BA5-8BC7C67A836D}" type="pres">
      <dgm:prSet presAssocID="{9601322E-5EFA-4B50-A2B0-63E65FA78055}" presName="tx1" presStyleLbl="revTx" presStyleIdx="5" presStyleCnt="7"/>
      <dgm:spPr/>
    </dgm:pt>
    <dgm:pt modelId="{BE952E21-C99A-D24B-8F78-03BE65D110BB}" type="pres">
      <dgm:prSet presAssocID="{9601322E-5EFA-4B50-A2B0-63E65FA78055}" presName="vert1" presStyleCnt="0"/>
      <dgm:spPr/>
    </dgm:pt>
    <dgm:pt modelId="{5CA9649C-9FA7-9A47-8355-DF89D5563FEE}" type="pres">
      <dgm:prSet presAssocID="{D0B0ADF4-4F9B-4A69-A7BB-8B7BEE0B25D6}" presName="thickLine" presStyleLbl="alignNode1" presStyleIdx="6" presStyleCnt="7"/>
      <dgm:spPr/>
    </dgm:pt>
    <dgm:pt modelId="{1FFDF7E7-08C9-7740-8D15-74A696B9E415}" type="pres">
      <dgm:prSet presAssocID="{D0B0ADF4-4F9B-4A69-A7BB-8B7BEE0B25D6}" presName="horz1" presStyleCnt="0"/>
      <dgm:spPr/>
    </dgm:pt>
    <dgm:pt modelId="{70E47C45-B863-7B4E-8589-D567AE1219BA}" type="pres">
      <dgm:prSet presAssocID="{D0B0ADF4-4F9B-4A69-A7BB-8B7BEE0B25D6}" presName="tx1" presStyleLbl="revTx" presStyleIdx="6" presStyleCnt="7"/>
      <dgm:spPr/>
    </dgm:pt>
    <dgm:pt modelId="{5DA5984D-DBD5-6445-A207-DB609512A22D}" type="pres">
      <dgm:prSet presAssocID="{D0B0ADF4-4F9B-4A69-A7BB-8B7BEE0B25D6}" presName="vert1" presStyleCnt="0"/>
      <dgm:spPr/>
    </dgm:pt>
  </dgm:ptLst>
  <dgm:cxnLst>
    <dgm:cxn modelId="{FE0B2B1A-668D-4748-A498-F3EF43A94234}" type="presOf" srcId="{2EEAC000-4252-4F99-9573-11D6A991CF62}" destId="{05DF5978-979C-CE45-B7EF-09117E06C362}" srcOrd="0" destOrd="0" presId="urn:microsoft.com/office/officeart/2008/layout/LinedList"/>
    <dgm:cxn modelId="{9D0F9F2C-D591-4EB6-84CA-6D4A357385B2}" srcId="{41316D0B-B66E-42CE-A948-45F97D960387}" destId="{9601322E-5EFA-4B50-A2B0-63E65FA78055}" srcOrd="5" destOrd="0" parTransId="{4E51A31C-E9F9-4DF3-B819-D98AC34DFC51}" sibTransId="{E46BA311-2B62-46E2-BAED-90B4BFE9F526}"/>
    <dgm:cxn modelId="{38DD9A35-121F-774D-AEF0-0F349663B3B9}" type="presOf" srcId="{46338500-9B0E-42DC-BAAB-B4B3D2340748}" destId="{4D8FB590-26FE-8C45-B0F0-E204FF6330A3}" srcOrd="0" destOrd="0" presId="urn:microsoft.com/office/officeart/2008/layout/LinedList"/>
    <dgm:cxn modelId="{B2BD773A-A63E-A242-98B3-9E1047A7EE10}" type="presOf" srcId="{41316D0B-B66E-42CE-A948-45F97D960387}" destId="{8F6DD970-F2B8-184A-9C5E-C9F775BE06CA}" srcOrd="0" destOrd="0" presId="urn:microsoft.com/office/officeart/2008/layout/LinedList"/>
    <dgm:cxn modelId="{96AB8850-2154-4344-A2C3-5A04E913353E}" srcId="{41316D0B-B66E-42CE-A948-45F97D960387}" destId="{BFB8D889-063D-44BE-BD27-4685463D2DF5}" srcOrd="1" destOrd="0" parTransId="{327296B3-35FF-4BF9-82ED-7BE47EDAC15F}" sibTransId="{62DBF376-F86A-4D72-9D0A-F63C450EC9C0}"/>
    <dgm:cxn modelId="{A68B9E69-7D92-A94E-A2B9-6D31987C8695}" type="presOf" srcId="{BFB8D889-063D-44BE-BD27-4685463D2DF5}" destId="{3599F848-9D91-7242-95A3-42F5CEC231B4}" srcOrd="0" destOrd="0" presId="urn:microsoft.com/office/officeart/2008/layout/LinedList"/>
    <dgm:cxn modelId="{8AA9CD81-062E-44F0-BECE-89A98336D936}" srcId="{41316D0B-B66E-42CE-A948-45F97D960387}" destId="{644C88DA-ECE0-4B03-B4CB-C52C02076F69}" srcOrd="3" destOrd="0" parTransId="{9D66636F-23FC-41E0-B724-520F194BE7DD}" sibTransId="{5D5010EA-9496-40AE-8C16-AB6567F59EAC}"/>
    <dgm:cxn modelId="{11FE2B83-3C0F-40ED-AADE-7F34C69AACD4}" srcId="{41316D0B-B66E-42CE-A948-45F97D960387}" destId="{D0B0ADF4-4F9B-4A69-A7BB-8B7BEE0B25D6}" srcOrd="6" destOrd="0" parTransId="{647CD021-A438-49CD-B708-7E0E55ED5C92}" sibTransId="{FE0328FB-C5BE-4C04-8E01-A1893BCCE415}"/>
    <dgm:cxn modelId="{E0242589-8458-624E-B254-B030EF4E60F9}" type="presOf" srcId="{644C88DA-ECE0-4B03-B4CB-C52C02076F69}" destId="{135EEA56-CFA0-4A4C-8902-FC89EB8118A9}" srcOrd="0" destOrd="0" presId="urn:microsoft.com/office/officeart/2008/layout/LinedList"/>
    <dgm:cxn modelId="{0AACF395-9473-4C5A-99EF-507A4D9AFE19}" srcId="{41316D0B-B66E-42CE-A948-45F97D960387}" destId="{2EEAC000-4252-4F99-9573-11D6A991CF62}" srcOrd="0" destOrd="0" parTransId="{4960376D-C03F-4BE0-9486-58C53ED1042E}" sibTransId="{2DB44719-C35F-4406-B1AC-4665B8EFA7DB}"/>
    <dgm:cxn modelId="{D8FBCED1-10E6-4689-A036-A9D36A314CE6}" srcId="{41316D0B-B66E-42CE-A948-45F97D960387}" destId="{46338500-9B0E-42DC-BAAB-B4B3D2340748}" srcOrd="2" destOrd="0" parTransId="{627E9953-4BA8-4500-B06E-E65A896035CC}" sibTransId="{F0D64D27-1DE0-4251-976D-F7989B31763C}"/>
    <dgm:cxn modelId="{1C59D3DA-99C1-424D-8534-2B80714AD057}" srcId="{41316D0B-B66E-42CE-A948-45F97D960387}" destId="{A1638EA5-2059-42E0-96A3-3629E846886A}" srcOrd="4" destOrd="0" parTransId="{D74EEEBE-0514-440A-B7E3-3FAEC6D64A5A}" sibTransId="{9EC730F6-531A-4A79-BCA1-AC6324D231BB}"/>
    <dgm:cxn modelId="{678F15E1-63F1-AA4A-876D-2776FEDFB9C3}" type="presOf" srcId="{A1638EA5-2059-42E0-96A3-3629E846886A}" destId="{596D19C8-2E28-2643-9A53-3B2BF6BE090C}" srcOrd="0" destOrd="0" presId="urn:microsoft.com/office/officeart/2008/layout/LinedList"/>
    <dgm:cxn modelId="{1510A7F4-49AB-0C47-9B1B-444EE79576AF}" type="presOf" srcId="{9601322E-5EFA-4B50-A2B0-63E65FA78055}" destId="{ACDEBAEF-5F3B-5948-8BA5-8BC7C67A836D}" srcOrd="0" destOrd="0" presId="urn:microsoft.com/office/officeart/2008/layout/LinedList"/>
    <dgm:cxn modelId="{C19B36FF-88E7-E047-9184-3D559D0ACE54}" type="presOf" srcId="{D0B0ADF4-4F9B-4A69-A7BB-8B7BEE0B25D6}" destId="{70E47C45-B863-7B4E-8589-D567AE1219BA}" srcOrd="0" destOrd="0" presId="urn:microsoft.com/office/officeart/2008/layout/LinedList"/>
    <dgm:cxn modelId="{ECD027FD-1EFA-464E-A90B-D50BCC4D6265}" type="presParOf" srcId="{8F6DD970-F2B8-184A-9C5E-C9F775BE06CA}" destId="{84CA6415-4E79-3D44-B7C0-7E0D3F0C6730}" srcOrd="0" destOrd="0" presId="urn:microsoft.com/office/officeart/2008/layout/LinedList"/>
    <dgm:cxn modelId="{99FF912D-299E-754D-AA68-82D97ECBC42D}" type="presParOf" srcId="{8F6DD970-F2B8-184A-9C5E-C9F775BE06CA}" destId="{4D6FD776-DF8A-CA43-9D27-8D70F32BAA97}" srcOrd="1" destOrd="0" presId="urn:microsoft.com/office/officeart/2008/layout/LinedList"/>
    <dgm:cxn modelId="{BECF4259-527C-8146-AAE4-9E0EF40943B5}" type="presParOf" srcId="{4D6FD776-DF8A-CA43-9D27-8D70F32BAA97}" destId="{05DF5978-979C-CE45-B7EF-09117E06C362}" srcOrd="0" destOrd="0" presId="urn:microsoft.com/office/officeart/2008/layout/LinedList"/>
    <dgm:cxn modelId="{3E52F0FF-23B9-E04E-BC05-8B4CEDA31C71}" type="presParOf" srcId="{4D6FD776-DF8A-CA43-9D27-8D70F32BAA97}" destId="{51548A43-E4E5-814C-8833-2B25AB9207B9}" srcOrd="1" destOrd="0" presId="urn:microsoft.com/office/officeart/2008/layout/LinedList"/>
    <dgm:cxn modelId="{BA96AC18-2632-EC43-AE06-E755DC672668}" type="presParOf" srcId="{8F6DD970-F2B8-184A-9C5E-C9F775BE06CA}" destId="{1A243270-2534-FB41-B9BF-A30B6C7272B2}" srcOrd="2" destOrd="0" presId="urn:microsoft.com/office/officeart/2008/layout/LinedList"/>
    <dgm:cxn modelId="{A57ABDA7-8DF7-F342-8E76-7B66D088ACDD}" type="presParOf" srcId="{8F6DD970-F2B8-184A-9C5E-C9F775BE06CA}" destId="{23148D7C-0FAF-0040-BAB6-C2CF93365F8A}" srcOrd="3" destOrd="0" presId="urn:microsoft.com/office/officeart/2008/layout/LinedList"/>
    <dgm:cxn modelId="{E67AA8BA-1A22-AD4F-A8AE-966918D7FA83}" type="presParOf" srcId="{23148D7C-0FAF-0040-BAB6-C2CF93365F8A}" destId="{3599F848-9D91-7242-95A3-42F5CEC231B4}" srcOrd="0" destOrd="0" presId="urn:microsoft.com/office/officeart/2008/layout/LinedList"/>
    <dgm:cxn modelId="{AE28AA06-3845-3144-AC99-2174115AADA8}" type="presParOf" srcId="{23148D7C-0FAF-0040-BAB6-C2CF93365F8A}" destId="{0B356F07-7F1D-F64D-962D-C33D16A4964B}" srcOrd="1" destOrd="0" presId="urn:microsoft.com/office/officeart/2008/layout/LinedList"/>
    <dgm:cxn modelId="{CC56FF48-E629-F449-B7BC-74C67E3A2960}" type="presParOf" srcId="{8F6DD970-F2B8-184A-9C5E-C9F775BE06CA}" destId="{0A8CE404-AD3D-804A-920D-F721FAF32A73}" srcOrd="4" destOrd="0" presId="urn:microsoft.com/office/officeart/2008/layout/LinedList"/>
    <dgm:cxn modelId="{9F7018B3-4C78-2440-BEF1-4A3E25B669C5}" type="presParOf" srcId="{8F6DD970-F2B8-184A-9C5E-C9F775BE06CA}" destId="{0EC1FB48-18CF-DF45-85CE-E0C10EFE3159}" srcOrd="5" destOrd="0" presId="urn:microsoft.com/office/officeart/2008/layout/LinedList"/>
    <dgm:cxn modelId="{7C72A988-2076-8443-BE69-1EDD3BA1507E}" type="presParOf" srcId="{0EC1FB48-18CF-DF45-85CE-E0C10EFE3159}" destId="{4D8FB590-26FE-8C45-B0F0-E204FF6330A3}" srcOrd="0" destOrd="0" presId="urn:microsoft.com/office/officeart/2008/layout/LinedList"/>
    <dgm:cxn modelId="{0439B75C-6425-1E40-AF9C-B48F455D64ED}" type="presParOf" srcId="{0EC1FB48-18CF-DF45-85CE-E0C10EFE3159}" destId="{9F145CCA-E254-F349-977F-D695F744A460}" srcOrd="1" destOrd="0" presId="urn:microsoft.com/office/officeart/2008/layout/LinedList"/>
    <dgm:cxn modelId="{99B5D220-6D38-4345-A7F7-2BED48D4175B}" type="presParOf" srcId="{8F6DD970-F2B8-184A-9C5E-C9F775BE06CA}" destId="{B9E5FEB1-D542-B344-8F7E-E47916145E3B}" srcOrd="6" destOrd="0" presId="urn:microsoft.com/office/officeart/2008/layout/LinedList"/>
    <dgm:cxn modelId="{83602AD0-BF0D-5042-BC6A-46861F1C9DBF}" type="presParOf" srcId="{8F6DD970-F2B8-184A-9C5E-C9F775BE06CA}" destId="{F7D01DB9-E1F0-4944-B9F6-7FE963FC6073}" srcOrd="7" destOrd="0" presId="urn:microsoft.com/office/officeart/2008/layout/LinedList"/>
    <dgm:cxn modelId="{AA9EADD5-0D53-4147-835A-869943B21EFD}" type="presParOf" srcId="{F7D01DB9-E1F0-4944-B9F6-7FE963FC6073}" destId="{135EEA56-CFA0-4A4C-8902-FC89EB8118A9}" srcOrd="0" destOrd="0" presId="urn:microsoft.com/office/officeart/2008/layout/LinedList"/>
    <dgm:cxn modelId="{95F7FD6E-4C78-F04F-81BB-1F1C6B763C9F}" type="presParOf" srcId="{F7D01DB9-E1F0-4944-B9F6-7FE963FC6073}" destId="{4CF12E2D-3F7E-B44D-836F-CFD1C085B65A}" srcOrd="1" destOrd="0" presId="urn:microsoft.com/office/officeart/2008/layout/LinedList"/>
    <dgm:cxn modelId="{18155672-00E8-4A4A-A9D5-4A910F78EE98}" type="presParOf" srcId="{8F6DD970-F2B8-184A-9C5E-C9F775BE06CA}" destId="{214732AC-E39F-5D41-9439-04A69D0A922B}" srcOrd="8" destOrd="0" presId="urn:microsoft.com/office/officeart/2008/layout/LinedList"/>
    <dgm:cxn modelId="{66D74A7E-7382-EC44-A103-0A54C8FA940A}" type="presParOf" srcId="{8F6DD970-F2B8-184A-9C5E-C9F775BE06CA}" destId="{69106F7B-CEEC-9E48-AF91-1113A00CFBE3}" srcOrd="9" destOrd="0" presId="urn:microsoft.com/office/officeart/2008/layout/LinedList"/>
    <dgm:cxn modelId="{5A85B4C2-3B34-AC4F-84F6-CCCEC40ABC61}" type="presParOf" srcId="{69106F7B-CEEC-9E48-AF91-1113A00CFBE3}" destId="{596D19C8-2E28-2643-9A53-3B2BF6BE090C}" srcOrd="0" destOrd="0" presId="urn:microsoft.com/office/officeart/2008/layout/LinedList"/>
    <dgm:cxn modelId="{BD927285-9119-2949-AD81-3FD7B2BF1CA8}" type="presParOf" srcId="{69106F7B-CEEC-9E48-AF91-1113A00CFBE3}" destId="{62ED0ACF-4388-5E45-B7A2-AD74B86D0535}" srcOrd="1" destOrd="0" presId="urn:microsoft.com/office/officeart/2008/layout/LinedList"/>
    <dgm:cxn modelId="{354AAC58-4892-7748-A311-DC7FCD7503B1}" type="presParOf" srcId="{8F6DD970-F2B8-184A-9C5E-C9F775BE06CA}" destId="{CFA1DBC9-95C3-504E-9A62-F04E43684526}" srcOrd="10" destOrd="0" presId="urn:microsoft.com/office/officeart/2008/layout/LinedList"/>
    <dgm:cxn modelId="{94779AA3-6FF2-C242-B2E0-DCC9A2237ECA}" type="presParOf" srcId="{8F6DD970-F2B8-184A-9C5E-C9F775BE06CA}" destId="{40C64A73-94EE-0C41-A022-5E430D074EC2}" srcOrd="11" destOrd="0" presId="urn:microsoft.com/office/officeart/2008/layout/LinedList"/>
    <dgm:cxn modelId="{CE003FC9-CC23-EC49-A973-791E5C0F4A40}" type="presParOf" srcId="{40C64A73-94EE-0C41-A022-5E430D074EC2}" destId="{ACDEBAEF-5F3B-5948-8BA5-8BC7C67A836D}" srcOrd="0" destOrd="0" presId="urn:microsoft.com/office/officeart/2008/layout/LinedList"/>
    <dgm:cxn modelId="{B50918FB-726D-6342-99D2-E2438475D8DA}" type="presParOf" srcId="{40C64A73-94EE-0C41-A022-5E430D074EC2}" destId="{BE952E21-C99A-D24B-8F78-03BE65D110BB}" srcOrd="1" destOrd="0" presId="urn:microsoft.com/office/officeart/2008/layout/LinedList"/>
    <dgm:cxn modelId="{C39E0CDA-AC2C-6347-A8A9-013B21008222}" type="presParOf" srcId="{8F6DD970-F2B8-184A-9C5E-C9F775BE06CA}" destId="{5CA9649C-9FA7-9A47-8355-DF89D5563FEE}" srcOrd="12" destOrd="0" presId="urn:microsoft.com/office/officeart/2008/layout/LinedList"/>
    <dgm:cxn modelId="{0E0EC763-E54A-7445-AAAE-ACCB43B90EC4}" type="presParOf" srcId="{8F6DD970-F2B8-184A-9C5E-C9F775BE06CA}" destId="{1FFDF7E7-08C9-7740-8D15-74A696B9E415}" srcOrd="13" destOrd="0" presId="urn:microsoft.com/office/officeart/2008/layout/LinedList"/>
    <dgm:cxn modelId="{051B7AEA-848F-024D-93C7-C0A21F0052F7}" type="presParOf" srcId="{1FFDF7E7-08C9-7740-8D15-74A696B9E415}" destId="{70E47C45-B863-7B4E-8589-D567AE1219BA}" srcOrd="0" destOrd="0" presId="urn:microsoft.com/office/officeart/2008/layout/LinedList"/>
    <dgm:cxn modelId="{163E8B0D-A711-D04B-AEC9-8DCDF59F5712}" type="presParOf" srcId="{1FFDF7E7-08C9-7740-8D15-74A696B9E415}" destId="{5DA5984D-DBD5-6445-A207-DB609512A22D}"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720B23A-EB8D-4FD0-9228-5970D96AFF5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598B8FE-7FDD-45DA-9CD6-950BEC915A58}">
      <dgm:prSet/>
      <dgm:spPr/>
      <dgm:t>
        <a:bodyPr/>
        <a:lstStyle/>
        <a:p>
          <a:r>
            <a:rPr lang="en-GB" dirty="0"/>
            <a:t>Immune status and underlying conditions in patients as well as inoculum size </a:t>
          </a:r>
          <a:endParaRPr lang="en-US" dirty="0"/>
        </a:p>
      </dgm:t>
    </dgm:pt>
    <dgm:pt modelId="{B8E66EAA-04E1-41D9-B40B-B7922BB29A19}" type="parTrans" cxnId="{4DF612B4-3DB8-406C-9F51-8AE0217F88C2}">
      <dgm:prSet/>
      <dgm:spPr/>
      <dgm:t>
        <a:bodyPr/>
        <a:lstStyle/>
        <a:p>
          <a:endParaRPr lang="en-US"/>
        </a:p>
      </dgm:t>
    </dgm:pt>
    <dgm:pt modelId="{10DBA92A-48FB-45F9-9871-E89A2675C382}" type="sibTrans" cxnId="{4DF612B4-3DB8-406C-9F51-8AE0217F88C2}">
      <dgm:prSet/>
      <dgm:spPr/>
      <dgm:t>
        <a:bodyPr/>
        <a:lstStyle/>
        <a:p>
          <a:endParaRPr lang="en-US"/>
        </a:p>
      </dgm:t>
    </dgm:pt>
    <dgm:pt modelId="{A9E6638A-186A-4059-9A38-2CE90BE63EB8}">
      <dgm:prSet/>
      <dgm:spPr/>
      <dgm:t>
        <a:bodyPr/>
        <a:lstStyle/>
        <a:p>
          <a:r>
            <a:rPr lang="en-GB" dirty="0"/>
            <a:t>Asymptomatic infections usually result from low level of exposure in healthy hosts, while the acute infections usually follow heavy inocula </a:t>
          </a:r>
          <a:endParaRPr lang="en-US" dirty="0"/>
        </a:p>
      </dgm:t>
    </dgm:pt>
    <dgm:pt modelId="{DC90CB32-BF48-40AD-9E4D-F03F432B0047}" type="parTrans" cxnId="{200F28D5-FBE1-4C9B-B5EE-A8919228FBFF}">
      <dgm:prSet/>
      <dgm:spPr/>
      <dgm:t>
        <a:bodyPr/>
        <a:lstStyle/>
        <a:p>
          <a:endParaRPr lang="en-US"/>
        </a:p>
      </dgm:t>
    </dgm:pt>
    <dgm:pt modelId="{4759E90F-3861-40FE-9EB7-302CF29B5778}" type="sibTrans" cxnId="{200F28D5-FBE1-4C9B-B5EE-A8919228FBFF}">
      <dgm:prSet/>
      <dgm:spPr/>
      <dgm:t>
        <a:bodyPr/>
        <a:lstStyle/>
        <a:p>
          <a:endParaRPr lang="en-US"/>
        </a:p>
      </dgm:t>
    </dgm:pt>
    <dgm:pt modelId="{41F0C802-4C53-4756-8C1F-97D45C70DDDF}">
      <dgm:prSet/>
      <dgm:spPr/>
      <dgm:t>
        <a:bodyPr/>
        <a:lstStyle/>
        <a:p>
          <a:r>
            <a:rPr lang="x-none" dirty="0"/>
            <a:t>Most cases of acute histoplasmosis in immunocompetent individuals tend to resolve spontaneously</a:t>
          </a:r>
          <a:endParaRPr lang="en-US" dirty="0"/>
        </a:p>
      </dgm:t>
    </dgm:pt>
    <dgm:pt modelId="{128FF534-E8D1-4B70-AB7A-2B979419E574}" type="parTrans" cxnId="{F36A6525-2BEA-4ED2-9615-91E15AC2C38E}">
      <dgm:prSet/>
      <dgm:spPr/>
      <dgm:t>
        <a:bodyPr/>
        <a:lstStyle/>
        <a:p>
          <a:endParaRPr lang="en-US"/>
        </a:p>
      </dgm:t>
    </dgm:pt>
    <dgm:pt modelId="{7819C4B1-B725-49F3-A978-D14B80449513}" type="sibTrans" cxnId="{F36A6525-2BEA-4ED2-9615-91E15AC2C38E}">
      <dgm:prSet/>
      <dgm:spPr/>
      <dgm:t>
        <a:bodyPr/>
        <a:lstStyle/>
        <a:p>
          <a:endParaRPr lang="en-US"/>
        </a:p>
      </dgm:t>
    </dgm:pt>
    <dgm:pt modelId="{168D43DC-250A-4AD7-8C3F-5FCA7886F5D0}">
      <dgm:prSet/>
      <dgm:spPr/>
      <dgm:t>
        <a:bodyPr/>
        <a:lstStyle/>
        <a:p>
          <a:r>
            <a:rPr lang="en-GB" dirty="0"/>
            <a:t>Chronic pulmonary histoplasmosis is commonly seen in patients with underlying lung disease characterised by abnormal lung structure or lung damage. The disease is progressive and is not usually self-limiting  </a:t>
          </a:r>
          <a:endParaRPr lang="en-US" dirty="0"/>
        </a:p>
      </dgm:t>
    </dgm:pt>
    <dgm:pt modelId="{AEFEF591-1AED-4B81-B1AC-B145C6FFFBD6}" type="parTrans" cxnId="{FBE197EB-5D1A-4064-BD9E-4BF1437D61E2}">
      <dgm:prSet/>
      <dgm:spPr/>
      <dgm:t>
        <a:bodyPr/>
        <a:lstStyle/>
        <a:p>
          <a:endParaRPr lang="en-US"/>
        </a:p>
      </dgm:t>
    </dgm:pt>
    <dgm:pt modelId="{F901150D-D57D-47C9-97B0-5F07812127F9}" type="sibTrans" cxnId="{FBE197EB-5D1A-4064-BD9E-4BF1437D61E2}">
      <dgm:prSet/>
      <dgm:spPr/>
      <dgm:t>
        <a:bodyPr/>
        <a:lstStyle/>
        <a:p>
          <a:endParaRPr lang="en-US"/>
        </a:p>
      </dgm:t>
    </dgm:pt>
    <dgm:pt modelId="{E39E8540-9D4A-054B-896F-D8DC7368D94D}" type="pres">
      <dgm:prSet presAssocID="{3720B23A-EB8D-4FD0-9228-5970D96AFF53}" presName="linear" presStyleCnt="0">
        <dgm:presLayoutVars>
          <dgm:animLvl val="lvl"/>
          <dgm:resizeHandles val="exact"/>
        </dgm:presLayoutVars>
      </dgm:prSet>
      <dgm:spPr/>
    </dgm:pt>
    <dgm:pt modelId="{FF10290D-51FB-AF41-A764-9F00B92E65A8}" type="pres">
      <dgm:prSet presAssocID="{2598B8FE-7FDD-45DA-9CD6-950BEC915A58}" presName="parentText" presStyleLbl="node1" presStyleIdx="0" presStyleCnt="4">
        <dgm:presLayoutVars>
          <dgm:chMax val="0"/>
          <dgm:bulletEnabled val="1"/>
        </dgm:presLayoutVars>
      </dgm:prSet>
      <dgm:spPr/>
    </dgm:pt>
    <dgm:pt modelId="{D87619F6-0FD0-CF4E-A930-F9441C855502}" type="pres">
      <dgm:prSet presAssocID="{10DBA92A-48FB-45F9-9871-E89A2675C382}" presName="spacer" presStyleCnt="0"/>
      <dgm:spPr/>
    </dgm:pt>
    <dgm:pt modelId="{C7027A22-5DBA-4BF5-912F-7690212530B2}" type="pres">
      <dgm:prSet presAssocID="{A9E6638A-186A-4059-9A38-2CE90BE63EB8}" presName="parentText" presStyleLbl="node1" presStyleIdx="1" presStyleCnt="4">
        <dgm:presLayoutVars>
          <dgm:chMax val="0"/>
          <dgm:bulletEnabled val="1"/>
        </dgm:presLayoutVars>
      </dgm:prSet>
      <dgm:spPr/>
    </dgm:pt>
    <dgm:pt modelId="{2AFBA44B-839D-404A-A0F9-EF106F8F6BDE}" type="pres">
      <dgm:prSet presAssocID="{4759E90F-3861-40FE-9EB7-302CF29B5778}" presName="spacer" presStyleCnt="0"/>
      <dgm:spPr/>
    </dgm:pt>
    <dgm:pt modelId="{6E695B9B-FE30-41C8-8CD8-E1BED1147112}" type="pres">
      <dgm:prSet presAssocID="{41F0C802-4C53-4756-8C1F-97D45C70DDDF}" presName="parentText" presStyleLbl="node1" presStyleIdx="2" presStyleCnt="4">
        <dgm:presLayoutVars>
          <dgm:chMax val="0"/>
          <dgm:bulletEnabled val="1"/>
        </dgm:presLayoutVars>
      </dgm:prSet>
      <dgm:spPr/>
    </dgm:pt>
    <dgm:pt modelId="{5A508048-A302-4450-B091-E02240546426}" type="pres">
      <dgm:prSet presAssocID="{7819C4B1-B725-49F3-A978-D14B80449513}" presName="spacer" presStyleCnt="0"/>
      <dgm:spPr/>
    </dgm:pt>
    <dgm:pt modelId="{316DDAA4-6DCF-486C-9E0E-9B5D236B2DF4}" type="pres">
      <dgm:prSet presAssocID="{168D43DC-250A-4AD7-8C3F-5FCA7886F5D0}" presName="parentText" presStyleLbl="node1" presStyleIdx="3" presStyleCnt="4">
        <dgm:presLayoutVars>
          <dgm:chMax val="0"/>
          <dgm:bulletEnabled val="1"/>
        </dgm:presLayoutVars>
      </dgm:prSet>
      <dgm:spPr/>
    </dgm:pt>
  </dgm:ptLst>
  <dgm:cxnLst>
    <dgm:cxn modelId="{A9A3B10F-B62B-4BD0-AE80-87D8C1555DED}" type="presOf" srcId="{A9E6638A-186A-4059-9A38-2CE90BE63EB8}" destId="{C7027A22-5DBA-4BF5-912F-7690212530B2}" srcOrd="0" destOrd="0" presId="urn:microsoft.com/office/officeart/2005/8/layout/vList2"/>
    <dgm:cxn modelId="{F36A6525-2BEA-4ED2-9615-91E15AC2C38E}" srcId="{3720B23A-EB8D-4FD0-9228-5970D96AFF53}" destId="{41F0C802-4C53-4756-8C1F-97D45C70DDDF}" srcOrd="2" destOrd="0" parTransId="{128FF534-E8D1-4B70-AB7A-2B979419E574}" sibTransId="{7819C4B1-B725-49F3-A978-D14B80449513}"/>
    <dgm:cxn modelId="{4B10D043-3696-4223-A926-FA4455F3120A}" type="presOf" srcId="{168D43DC-250A-4AD7-8C3F-5FCA7886F5D0}" destId="{316DDAA4-6DCF-486C-9E0E-9B5D236B2DF4}" srcOrd="0" destOrd="0" presId="urn:microsoft.com/office/officeart/2005/8/layout/vList2"/>
    <dgm:cxn modelId="{8F79286E-8FC2-44DE-B017-0E0BC05C154B}" type="presOf" srcId="{2598B8FE-7FDD-45DA-9CD6-950BEC915A58}" destId="{FF10290D-51FB-AF41-A764-9F00B92E65A8}" srcOrd="0" destOrd="0" presId="urn:microsoft.com/office/officeart/2005/8/layout/vList2"/>
    <dgm:cxn modelId="{4EF49C89-B725-493B-A250-0E1268EEEF4A}" type="presOf" srcId="{41F0C802-4C53-4756-8C1F-97D45C70DDDF}" destId="{6E695B9B-FE30-41C8-8CD8-E1BED1147112}" srcOrd="0" destOrd="0" presId="urn:microsoft.com/office/officeart/2005/8/layout/vList2"/>
    <dgm:cxn modelId="{4DF612B4-3DB8-406C-9F51-8AE0217F88C2}" srcId="{3720B23A-EB8D-4FD0-9228-5970D96AFF53}" destId="{2598B8FE-7FDD-45DA-9CD6-950BEC915A58}" srcOrd="0" destOrd="0" parTransId="{B8E66EAA-04E1-41D9-B40B-B7922BB29A19}" sibTransId="{10DBA92A-48FB-45F9-9871-E89A2675C382}"/>
    <dgm:cxn modelId="{200F28D5-FBE1-4C9B-B5EE-A8919228FBFF}" srcId="{3720B23A-EB8D-4FD0-9228-5970D96AFF53}" destId="{A9E6638A-186A-4059-9A38-2CE90BE63EB8}" srcOrd="1" destOrd="0" parTransId="{DC90CB32-BF48-40AD-9E4D-F03F432B0047}" sibTransId="{4759E90F-3861-40FE-9EB7-302CF29B5778}"/>
    <dgm:cxn modelId="{FBE197EB-5D1A-4064-BD9E-4BF1437D61E2}" srcId="{3720B23A-EB8D-4FD0-9228-5970D96AFF53}" destId="{168D43DC-250A-4AD7-8C3F-5FCA7886F5D0}" srcOrd="3" destOrd="0" parTransId="{AEFEF591-1AED-4B81-B1AC-B145C6FFFBD6}" sibTransId="{F901150D-D57D-47C9-97B0-5F07812127F9}"/>
    <dgm:cxn modelId="{BC8A67FC-AFA1-4404-93E7-20F75ADEC1A0}" type="presOf" srcId="{3720B23A-EB8D-4FD0-9228-5970D96AFF53}" destId="{E39E8540-9D4A-054B-896F-D8DC7368D94D}" srcOrd="0" destOrd="0" presId="urn:microsoft.com/office/officeart/2005/8/layout/vList2"/>
    <dgm:cxn modelId="{5AC49A13-8308-46F8-B79D-F8A0DA79A568}" type="presParOf" srcId="{E39E8540-9D4A-054B-896F-D8DC7368D94D}" destId="{FF10290D-51FB-AF41-A764-9F00B92E65A8}" srcOrd="0" destOrd="0" presId="urn:microsoft.com/office/officeart/2005/8/layout/vList2"/>
    <dgm:cxn modelId="{14382C05-DDD1-47C4-BB98-11E2A11F2E04}" type="presParOf" srcId="{E39E8540-9D4A-054B-896F-D8DC7368D94D}" destId="{D87619F6-0FD0-CF4E-A930-F9441C855502}" srcOrd="1" destOrd="0" presId="urn:microsoft.com/office/officeart/2005/8/layout/vList2"/>
    <dgm:cxn modelId="{1458F780-A26E-46E1-865B-1DDBAF83128F}" type="presParOf" srcId="{E39E8540-9D4A-054B-896F-D8DC7368D94D}" destId="{C7027A22-5DBA-4BF5-912F-7690212530B2}" srcOrd="2" destOrd="0" presId="urn:microsoft.com/office/officeart/2005/8/layout/vList2"/>
    <dgm:cxn modelId="{C617F964-5372-4840-AEA7-341AF5876047}" type="presParOf" srcId="{E39E8540-9D4A-054B-896F-D8DC7368D94D}" destId="{2AFBA44B-839D-404A-A0F9-EF106F8F6BDE}" srcOrd="3" destOrd="0" presId="urn:microsoft.com/office/officeart/2005/8/layout/vList2"/>
    <dgm:cxn modelId="{D44D8462-5830-483B-8F75-6FF65721F72A}" type="presParOf" srcId="{E39E8540-9D4A-054B-896F-D8DC7368D94D}" destId="{6E695B9B-FE30-41C8-8CD8-E1BED1147112}" srcOrd="4" destOrd="0" presId="urn:microsoft.com/office/officeart/2005/8/layout/vList2"/>
    <dgm:cxn modelId="{9012F153-6DF2-4687-B74E-344C6345FD99}" type="presParOf" srcId="{E39E8540-9D4A-054B-896F-D8DC7368D94D}" destId="{5A508048-A302-4450-B091-E02240546426}" srcOrd="5" destOrd="0" presId="urn:microsoft.com/office/officeart/2005/8/layout/vList2"/>
    <dgm:cxn modelId="{70884F90-E8B5-45AE-9472-5774F461800A}" type="presParOf" srcId="{E39E8540-9D4A-054B-896F-D8DC7368D94D}" destId="{316DDAA4-6DCF-486C-9E0E-9B5D236B2DF4}"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720B23A-EB8D-4FD0-9228-5970D96AFF5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598B8FE-7FDD-45DA-9CD6-950BEC915A58}">
      <dgm:prSet/>
      <dgm:spPr/>
      <dgm:t>
        <a:bodyPr/>
        <a:lstStyle/>
        <a:p>
          <a:r>
            <a:rPr lang="en-GB" dirty="0"/>
            <a:t>Disseminated infection may occur among immunocompromised individuals including those with AIDS, hematologic malignancies and organ transplantation</a:t>
          </a:r>
          <a:endParaRPr lang="en-US" dirty="0"/>
        </a:p>
      </dgm:t>
    </dgm:pt>
    <dgm:pt modelId="{B8E66EAA-04E1-41D9-B40B-B7922BB29A19}" type="parTrans" cxnId="{4DF612B4-3DB8-406C-9F51-8AE0217F88C2}">
      <dgm:prSet/>
      <dgm:spPr/>
      <dgm:t>
        <a:bodyPr/>
        <a:lstStyle/>
        <a:p>
          <a:endParaRPr lang="en-US"/>
        </a:p>
      </dgm:t>
    </dgm:pt>
    <dgm:pt modelId="{10DBA92A-48FB-45F9-9871-E89A2675C382}" type="sibTrans" cxnId="{4DF612B4-3DB8-406C-9F51-8AE0217F88C2}">
      <dgm:prSet/>
      <dgm:spPr/>
      <dgm:t>
        <a:bodyPr/>
        <a:lstStyle/>
        <a:p>
          <a:endParaRPr lang="en-US"/>
        </a:p>
      </dgm:t>
    </dgm:pt>
    <dgm:pt modelId="{4479A3D9-BEB9-47EC-88DB-1FCBE11D372F}">
      <dgm:prSet/>
      <dgm:spPr/>
      <dgm:t>
        <a:bodyPr/>
        <a:lstStyle/>
        <a:p>
          <a:r>
            <a:rPr lang="en-US" dirty="0"/>
            <a:t>African histoplasmosis</a:t>
          </a:r>
          <a:r>
            <a:rPr lang="x-none" dirty="0"/>
            <a:t> rarely manifests as pulmonary disease but more commonly as </a:t>
          </a:r>
          <a:r>
            <a:rPr lang="en-US" dirty="0"/>
            <a:t>skin lesions (papules, nodules, ulcers, swellings, lymph node enlargement) and</a:t>
          </a:r>
          <a:r>
            <a:rPr lang="x-none" dirty="0"/>
            <a:t> sub</a:t>
          </a:r>
          <a:r>
            <a:rPr lang="en-US" dirty="0"/>
            <a:t>cutaneous</a:t>
          </a:r>
          <a:r>
            <a:rPr lang="x-none" dirty="0"/>
            <a:t> abscesses</a:t>
          </a:r>
          <a:endParaRPr lang="en-US" dirty="0"/>
        </a:p>
      </dgm:t>
    </dgm:pt>
    <dgm:pt modelId="{36570E26-4CF9-4111-9F15-C052D59BC1A6}" type="parTrans" cxnId="{7176CEDD-7BC8-4B2F-8515-004FCC136E6B}">
      <dgm:prSet/>
      <dgm:spPr/>
      <dgm:t>
        <a:bodyPr/>
        <a:lstStyle/>
        <a:p>
          <a:endParaRPr lang="en-US"/>
        </a:p>
      </dgm:t>
    </dgm:pt>
    <dgm:pt modelId="{F9C634D6-025E-4881-913B-B279F9A1F9C3}" type="sibTrans" cxnId="{7176CEDD-7BC8-4B2F-8515-004FCC136E6B}">
      <dgm:prSet/>
      <dgm:spPr/>
      <dgm:t>
        <a:bodyPr/>
        <a:lstStyle/>
        <a:p>
          <a:endParaRPr lang="en-US"/>
        </a:p>
      </dgm:t>
    </dgm:pt>
    <dgm:pt modelId="{AB1447F5-224E-4AE7-AEC5-7A57F75C2581}">
      <dgm:prSet/>
      <dgm:spPr/>
      <dgm:t>
        <a:bodyPr/>
        <a:lstStyle/>
        <a:p>
          <a:r>
            <a:rPr lang="en-GB"/>
            <a:t>Disseminated histoplasmosis results from the haematogenous spread of infection from the lungs. </a:t>
          </a:r>
          <a:endParaRPr lang="en-US"/>
        </a:p>
      </dgm:t>
    </dgm:pt>
    <dgm:pt modelId="{512208AB-2A72-43D6-A690-9B5D1D842AB4}" type="parTrans" cxnId="{D2995D34-4572-40A8-BF4A-987C56725E64}">
      <dgm:prSet/>
      <dgm:spPr/>
      <dgm:t>
        <a:bodyPr/>
        <a:lstStyle/>
        <a:p>
          <a:endParaRPr lang="en-US"/>
        </a:p>
      </dgm:t>
    </dgm:pt>
    <dgm:pt modelId="{8463FCEC-2443-497C-AC4E-8E84155D2252}" type="sibTrans" cxnId="{D2995D34-4572-40A8-BF4A-987C56725E64}">
      <dgm:prSet/>
      <dgm:spPr/>
      <dgm:t>
        <a:bodyPr/>
        <a:lstStyle/>
        <a:p>
          <a:endParaRPr lang="en-US"/>
        </a:p>
      </dgm:t>
    </dgm:pt>
    <dgm:pt modelId="{44C471E7-7CF3-4887-9C6F-3F72286D06D3}">
      <dgm:prSet/>
      <dgm:spPr/>
      <dgm:t>
        <a:bodyPr/>
        <a:lstStyle/>
        <a:p>
          <a:r>
            <a:rPr lang="en-GB"/>
            <a:t>Symptoms are non-specific and can mimic many other clinical conditions including malaria, tuberculosis, sepsis, hepatic failure, hematologic disorders and malignancies</a:t>
          </a:r>
          <a:endParaRPr lang="en-US"/>
        </a:p>
      </dgm:t>
    </dgm:pt>
    <dgm:pt modelId="{D8D95927-9AAB-4A5E-8DAC-17A2BC0EC8DD}" type="parTrans" cxnId="{BA0C245E-1A7C-43CF-BF1A-83F5644B67C9}">
      <dgm:prSet/>
      <dgm:spPr/>
      <dgm:t>
        <a:bodyPr/>
        <a:lstStyle/>
        <a:p>
          <a:endParaRPr lang="en-US"/>
        </a:p>
      </dgm:t>
    </dgm:pt>
    <dgm:pt modelId="{D42AC615-5AAD-42F9-A83D-ED853B562AE4}" type="sibTrans" cxnId="{BA0C245E-1A7C-43CF-BF1A-83F5644B67C9}">
      <dgm:prSet/>
      <dgm:spPr/>
      <dgm:t>
        <a:bodyPr/>
        <a:lstStyle/>
        <a:p>
          <a:endParaRPr lang="en-US"/>
        </a:p>
      </dgm:t>
    </dgm:pt>
    <dgm:pt modelId="{E39E8540-9D4A-054B-896F-D8DC7368D94D}" type="pres">
      <dgm:prSet presAssocID="{3720B23A-EB8D-4FD0-9228-5970D96AFF53}" presName="linear" presStyleCnt="0">
        <dgm:presLayoutVars>
          <dgm:animLvl val="lvl"/>
          <dgm:resizeHandles val="exact"/>
        </dgm:presLayoutVars>
      </dgm:prSet>
      <dgm:spPr/>
    </dgm:pt>
    <dgm:pt modelId="{FF10290D-51FB-AF41-A764-9F00B92E65A8}" type="pres">
      <dgm:prSet presAssocID="{2598B8FE-7FDD-45DA-9CD6-950BEC915A58}" presName="parentText" presStyleLbl="node1" presStyleIdx="0" presStyleCnt="4">
        <dgm:presLayoutVars>
          <dgm:chMax val="0"/>
          <dgm:bulletEnabled val="1"/>
        </dgm:presLayoutVars>
      </dgm:prSet>
      <dgm:spPr/>
    </dgm:pt>
    <dgm:pt modelId="{D87619F6-0FD0-CF4E-A930-F9441C855502}" type="pres">
      <dgm:prSet presAssocID="{10DBA92A-48FB-45F9-9871-E89A2675C382}" presName="spacer" presStyleCnt="0"/>
      <dgm:spPr/>
    </dgm:pt>
    <dgm:pt modelId="{BC39F561-340A-44BD-9C56-4B70CEEF40E9}" type="pres">
      <dgm:prSet presAssocID="{AB1447F5-224E-4AE7-AEC5-7A57F75C2581}" presName="parentText" presStyleLbl="node1" presStyleIdx="1" presStyleCnt="4">
        <dgm:presLayoutVars>
          <dgm:chMax val="0"/>
          <dgm:bulletEnabled val="1"/>
        </dgm:presLayoutVars>
      </dgm:prSet>
      <dgm:spPr/>
    </dgm:pt>
    <dgm:pt modelId="{65E4697F-1B18-4F07-BC4E-F210F8A94B2E}" type="pres">
      <dgm:prSet presAssocID="{8463FCEC-2443-497C-AC4E-8E84155D2252}" presName="spacer" presStyleCnt="0"/>
      <dgm:spPr/>
    </dgm:pt>
    <dgm:pt modelId="{0D8CEBA0-81F0-477F-8A18-792AA035AFCC}" type="pres">
      <dgm:prSet presAssocID="{44C471E7-7CF3-4887-9C6F-3F72286D06D3}" presName="parentText" presStyleLbl="node1" presStyleIdx="2" presStyleCnt="4">
        <dgm:presLayoutVars>
          <dgm:chMax val="0"/>
          <dgm:bulletEnabled val="1"/>
        </dgm:presLayoutVars>
      </dgm:prSet>
      <dgm:spPr/>
    </dgm:pt>
    <dgm:pt modelId="{98EEE792-25A4-43AE-8C4F-4DA4A6CB1291}" type="pres">
      <dgm:prSet presAssocID="{D42AC615-5AAD-42F9-A83D-ED853B562AE4}" presName="spacer" presStyleCnt="0"/>
      <dgm:spPr/>
    </dgm:pt>
    <dgm:pt modelId="{443731A8-F6B9-4CFF-A7E1-4A772727952E}" type="pres">
      <dgm:prSet presAssocID="{4479A3D9-BEB9-47EC-88DB-1FCBE11D372F}" presName="parentText" presStyleLbl="node1" presStyleIdx="3" presStyleCnt="4">
        <dgm:presLayoutVars>
          <dgm:chMax val="0"/>
          <dgm:bulletEnabled val="1"/>
        </dgm:presLayoutVars>
      </dgm:prSet>
      <dgm:spPr/>
    </dgm:pt>
  </dgm:ptLst>
  <dgm:cxnLst>
    <dgm:cxn modelId="{D2995D34-4572-40A8-BF4A-987C56725E64}" srcId="{3720B23A-EB8D-4FD0-9228-5970D96AFF53}" destId="{AB1447F5-224E-4AE7-AEC5-7A57F75C2581}" srcOrd="1" destOrd="0" parTransId="{512208AB-2A72-43D6-A690-9B5D1D842AB4}" sibTransId="{8463FCEC-2443-497C-AC4E-8E84155D2252}"/>
    <dgm:cxn modelId="{7413CE49-3B23-401D-BCB3-8AFA8E0EE830}" type="presOf" srcId="{44C471E7-7CF3-4887-9C6F-3F72286D06D3}" destId="{0D8CEBA0-81F0-477F-8A18-792AA035AFCC}" srcOrd="0" destOrd="0" presId="urn:microsoft.com/office/officeart/2005/8/layout/vList2"/>
    <dgm:cxn modelId="{F37F2D4A-8FAF-4492-A239-8A4DF54A0D62}" type="presOf" srcId="{2598B8FE-7FDD-45DA-9CD6-950BEC915A58}" destId="{FF10290D-51FB-AF41-A764-9F00B92E65A8}" srcOrd="0" destOrd="0" presId="urn:microsoft.com/office/officeart/2005/8/layout/vList2"/>
    <dgm:cxn modelId="{BA0C245E-1A7C-43CF-BF1A-83F5644B67C9}" srcId="{3720B23A-EB8D-4FD0-9228-5970D96AFF53}" destId="{44C471E7-7CF3-4887-9C6F-3F72286D06D3}" srcOrd="2" destOrd="0" parTransId="{D8D95927-9AAB-4A5E-8DAC-17A2BC0EC8DD}" sibTransId="{D42AC615-5AAD-42F9-A83D-ED853B562AE4}"/>
    <dgm:cxn modelId="{A89E2265-34AA-48BD-A631-EEA7CB7B9E4A}" type="presOf" srcId="{3720B23A-EB8D-4FD0-9228-5970D96AFF53}" destId="{E39E8540-9D4A-054B-896F-D8DC7368D94D}" srcOrd="0" destOrd="0" presId="urn:microsoft.com/office/officeart/2005/8/layout/vList2"/>
    <dgm:cxn modelId="{EF30119B-813A-46A0-A1F8-AAF77E9272E4}" type="presOf" srcId="{4479A3D9-BEB9-47EC-88DB-1FCBE11D372F}" destId="{443731A8-F6B9-4CFF-A7E1-4A772727952E}" srcOrd="0" destOrd="0" presId="urn:microsoft.com/office/officeart/2005/8/layout/vList2"/>
    <dgm:cxn modelId="{14DEC6A7-20EE-4DC1-B2BC-0A076BF3C703}" type="presOf" srcId="{AB1447F5-224E-4AE7-AEC5-7A57F75C2581}" destId="{BC39F561-340A-44BD-9C56-4B70CEEF40E9}" srcOrd="0" destOrd="0" presId="urn:microsoft.com/office/officeart/2005/8/layout/vList2"/>
    <dgm:cxn modelId="{4DF612B4-3DB8-406C-9F51-8AE0217F88C2}" srcId="{3720B23A-EB8D-4FD0-9228-5970D96AFF53}" destId="{2598B8FE-7FDD-45DA-9CD6-950BEC915A58}" srcOrd="0" destOrd="0" parTransId="{B8E66EAA-04E1-41D9-B40B-B7922BB29A19}" sibTransId="{10DBA92A-48FB-45F9-9871-E89A2675C382}"/>
    <dgm:cxn modelId="{7176CEDD-7BC8-4B2F-8515-004FCC136E6B}" srcId="{3720B23A-EB8D-4FD0-9228-5970D96AFF53}" destId="{4479A3D9-BEB9-47EC-88DB-1FCBE11D372F}" srcOrd="3" destOrd="0" parTransId="{36570E26-4CF9-4111-9F15-C052D59BC1A6}" sibTransId="{F9C634D6-025E-4881-913B-B279F9A1F9C3}"/>
    <dgm:cxn modelId="{1A2B038E-ECD2-41CE-B62D-D82725EE75A5}" type="presParOf" srcId="{E39E8540-9D4A-054B-896F-D8DC7368D94D}" destId="{FF10290D-51FB-AF41-A764-9F00B92E65A8}" srcOrd="0" destOrd="0" presId="urn:microsoft.com/office/officeart/2005/8/layout/vList2"/>
    <dgm:cxn modelId="{37055D4F-A87C-4BA1-8D8D-7D356E9FD927}" type="presParOf" srcId="{E39E8540-9D4A-054B-896F-D8DC7368D94D}" destId="{D87619F6-0FD0-CF4E-A930-F9441C855502}" srcOrd="1" destOrd="0" presId="urn:microsoft.com/office/officeart/2005/8/layout/vList2"/>
    <dgm:cxn modelId="{6F8EBB0D-F66E-464D-A73B-F42175BC966A}" type="presParOf" srcId="{E39E8540-9D4A-054B-896F-D8DC7368D94D}" destId="{BC39F561-340A-44BD-9C56-4B70CEEF40E9}" srcOrd="2" destOrd="0" presId="urn:microsoft.com/office/officeart/2005/8/layout/vList2"/>
    <dgm:cxn modelId="{71B9F732-3683-40F3-9B98-9212E5EAA9C6}" type="presParOf" srcId="{E39E8540-9D4A-054B-896F-D8DC7368D94D}" destId="{65E4697F-1B18-4F07-BC4E-F210F8A94B2E}" srcOrd="3" destOrd="0" presId="urn:microsoft.com/office/officeart/2005/8/layout/vList2"/>
    <dgm:cxn modelId="{AD48487B-CD33-4B2F-8D51-C499F78B4BA6}" type="presParOf" srcId="{E39E8540-9D4A-054B-896F-D8DC7368D94D}" destId="{0D8CEBA0-81F0-477F-8A18-792AA035AFCC}" srcOrd="4" destOrd="0" presId="urn:microsoft.com/office/officeart/2005/8/layout/vList2"/>
    <dgm:cxn modelId="{3771683E-038D-4056-B8D4-A52F456ADE2E}" type="presParOf" srcId="{E39E8540-9D4A-054B-896F-D8DC7368D94D}" destId="{98EEE792-25A4-43AE-8C4F-4DA4A6CB1291}" srcOrd="5" destOrd="0" presId="urn:microsoft.com/office/officeart/2005/8/layout/vList2"/>
    <dgm:cxn modelId="{021E370D-8116-4CD7-BBE1-7B9FA077833B}" type="presParOf" srcId="{E39E8540-9D4A-054B-896F-D8DC7368D94D}" destId="{443731A8-F6B9-4CFF-A7E1-4A772727952E}"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2955B0D-4287-4949-961C-79B4AC57E15C}"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B1306736-A5DA-4D3C-A402-6090732297EA}">
      <dgm:prSet/>
      <dgm:spPr/>
      <dgm:t>
        <a:bodyPr/>
        <a:lstStyle/>
        <a:p>
          <a:r>
            <a:rPr lang="x-none"/>
            <a:t>Children</a:t>
          </a:r>
          <a:endParaRPr lang="en-US"/>
        </a:p>
      </dgm:t>
    </dgm:pt>
    <dgm:pt modelId="{24199EE7-2C1A-4F47-85D5-2197BD3E4A08}" type="parTrans" cxnId="{89173272-2B24-48C6-9860-BAA951EEFA80}">
      <dgm:prSet/>
      <dgm:spPr/>
      <dgm:t>
        <a:bodyPr/>
        <a:lstStyle/>
        <a:p>
          <a:endParaRPr lang="en-US"/>
        </a:p>
      </dgm:t>
    </dgm:pt>
    <dgm:pt modelId="{3DE760A6-7D36-4CC1-A249-55B501CBD40B}" type="sibTrans" cxnId="{89173272-2B24-48C6-9860-BAA951EEFA80}">
      <dgm:prSet/>
      <dgm:spPr/>
      <dgm:t>
        <a:bodyPr/>
        <a:lstStyle/>
        <a:p>
          <a:endParaRPr lang="en-US"/>
        </a:p>
      </dgm:t>
    </dgm:pt>
    <dgm:pt modelId="{899DE501-6779-4A88-A0E9-6FE513B083E4}">
      <dgm:prSet/>
      <dgm:spPr/>
      <dgm:t>
        <a:bodyPr/>
        <a:lstStyle/>
        <a:p>
          <a:r>
            <a:rPr lang="x-none"/>
            <a:t>Immunosuppressive states</a:t>
          </a:r>
          <a:endParaRPr lang="en-US"/>
        </a:p>
      </dgm:t>
    </dgm:pt>
    <dgm:pt modelId="{CE4C0EB8-474F-4881-888A-BED9DC7AD345}" type="parTrans" cxnId="{7A79A3BD-E1C1-4BC6-B222-8A633258E82A}">
      <dgm:prSet/>
      <dgm:spPr/>
      <dgm:t>
        <a:bodyPr/>
        <a:lstStyle/>
        <a:p>
          <a:endParaRPr lang="en-US"/>
        </a:p>
      </dgm:t>
    </dgm:pt>
    <dgm:pt modelId="{AF32C3C1-6EF7-4C1D-8ECE-8A1FE30B4A66}" type="sibTrans" cxnId="{7A79A3BD-E1C1-4BC6-B222-8A633258E82A}">
      <dgm:prSet/>
      <dgm:spPr/>
      <dgm:t>
        <a:bodyPr/>
        <a:lstStyle/>
        <a:p>
          <a:endParaRPr lang="en-US"/>
        </a:p>
      </dgm:t>
    </dgm:pt>
    <dgm:pt modelId="{3E4EBE58-F563-495A-B2C1-449652687EB8}">
      <dgm:prSet/>
      <dgm:spPr/>
      <dgm:t>
        <a:bodyPr/>
        <a:lstStyle/>
        <a:p>
          <a:r>
            <a:rPr lang="x-none"/>
            <a:t>Travel to endemic areas</a:t>
          </a:r>
          <a:endParaRPr lang="en-US"/>
        </a:p>
      </dgm:t>
    </dgm:pt>
    <dgm:pt modelId="{43D13C2E-19CA-4C49-ADAC-7AA1F5496F49}" type="parTrans" cxnId="{0841E1AB-C078-44DC-8C8E-F8688BDFBADF}">
      <dgm:prSet/>
      <dgm:spPr/>
      <dgm:t>
        <a:bodyPr/>
        <a:lstStyle/>
        <a:p>
          <a:endParaRPr lang="en-US"/>
        </a:p>
      </dgm:t>
    </dgm:pt>
    <dgm:pt modelId="{A4F9E5AD-E41E-443B-B808-31E1F9CB3C77}" type="sibTrans" cxnId="{0841E1AB-C078-44DC-8C8E-F8688BDFBADF}">
      <dgm:prSet/>
      <dgm:spPr/>
      <dgm:t>
        <a:bodyPr/>
        <a:lstStyle/>
        <a:p>
          <a:endParaRPr lang="en-US"/>
        </a:p>
      </dgm:t>
    </dgm:pt>
    <dgm:pt modelId="{7F78355E-AEED-40F9-B6C2-2022DE33E655}">
      <dgm:prSet/>
      <dgm:spPr/>
      <dgm:t>
        <a:bodyPr/>
        <a:lstStyle/>
        <a:p>
          <a:r>
            <a:rPr lang="en-US" dirty="0"/>
            <a:t>Farming</a:t>
          </a:r>
        </a:p>
      </dgm:t>
    </dgm:pt>
    <dgm:pt modelId="{BE3B706D-590D-46A4-9192-77B2479BAC04}" type="parTrans" cxnId="{4FD8ECA1-5E78-4CA0-8F8F-FFF7CB38C74B}">
      <dgm:prSet/>
      <dgm:spPr/>
      <dgm:t>
        <a:bodyPr/>
        <a:lstStyle/>
        <a:p>
          <a:endParaRPr lang="en-US"/>
        </a:p>
      </dgm:t>
    </dgm:pt>
    <dgm:pt modelId="{9FA4F840-2091-4906-85BD-DD95237B059B}" type="sibTrans" cxnId="{4FD8ECA1-5E78-4CA0-8F8F-FFF7CB38C74B}">
      <dgm:prSet/>
      <dgm:spPr/>
      <dgm:t>
        <a:bodyPr/>
        <a:lstStyle/>
        <a:p>
          <a:endParaRPr lang="en-US"/>
        </a:p>
      </dgm:t>
    </dgm:pt>
    <dgm:pt modelId="{6409A4D3-2050-480E-AD38-D885B400D255}">
      <dgm:prSet/>
      <dgm:spPr/>
      <dgm:t>
        <a:bodyPr/>
        <a:lstStyle/>
        <a:p>
          <a:r>
            <a:rPr lang="x-none" dirty="0"/>
            <a:t>Game reserves</a:t>
          </a:r>
          <a:endParaRPr lang="en-US" dirty="0"/>
        </a:p>
      </dgm:t>
    </dgm:pt>
    <dgm:pt modelId="{16362BBA-0657-4120-AC28-B1A435CAE585}" type="parTrans" cxnId="{5B4561A9-59C3-4AAA-BD7F-2671A7EDA633}">
      <dgm:prSet/>
      <dgm:spPr/>
      <dgm:t>
        <a:bodyPr/>
        <a:lstStyle/>
        <a:p>
          <a:endParaRPr lang="en-US"/>
        </a:p>
      </dgm:t>
    </dgm:pt>
    <dgm:pt modelId="{2EAC48F7-2002-4EE2-936D-B509BA2384DE}" type="sibTrans" cxnId="{5B4561A9-59C3-4AAA-BD7F-2671A7EDA633}">
      <dgm:prSet/>
      <dgm:spPr/>
      <dgm:t>
        <a:bodyPr/>
        <a:lstStyle/>
        <a:p>
          <a:endParaRPr lang="en-US"/>
        </a:p>
      </dgm:t>
    </dgm:pt>
    <dgm:pt modelId="{B1AA6831-C703-4B9E-9829-66CFB8704E6B}">
      <dgm:prSet/>
      <dgm:spPr/>
      <dgm:t>
        <a:bodyPr/>
        <a:lstStyle/>
        <a:p>
          <a:r>
            <a:rPr lang="x-none"/>
            <a:t>Hunters</a:t>
          </a:r>
          <a:endParaRPr lang="en-US"/>
        </a:p>
      </dgm:t>
    </dgm:pt>
    <dgm:pt modelId="{5A47ACE4-C36D-4AC5-8CFC-EC38DF118E1A}" type="parTrans" cxnId="{754B32F3-2FE5-4A89-BF63-3CA670F85BB9}">
      <dgm:prSet/>
      <dgm:spPr/>
      <dgm:t>
        <a:bodyPr/>
        <a:lstStyle/>
        <a:p>
          <a:endParaRPr lang="en-US"/>
        </a:p>
      </dgm:t>
    </dgm:pt>
    <dgm:pt modelId="{AEA803B3-53F4-4AE3-B68D-0016593CDEB1}" type="sibTrans" cxnId="{754B32F3-2FE5-4A89-BF63-3CA670F85BB9}">
      <dgm:prSet/>
      <dgm:spPr/>
      <dgm:t>
        <a:bodyPr/>
        <a:lstStyle/>
        <a:p>
          <a:endParaRPr lang="en-US"/>
        </a:p>
      </dgm:t>
    </dgm:pt>
    <dgm:pt modelId="{E946A1DD-21DF-474F-9705-CADF3ED6F90C}">
      <dgm:prSet/>
      <dgm:spPr/>
      <dgm:t>
        <a:bodyPr/>
        <a:lstStyle/>
        <a:p>
          <a:r>
            <a:rPr lang="en-US" dirty="0"/>
            <a:t>Cave explorers</a:t>
          </a:r>
        </a:p>
      </dgm:t>
    </dgm:pt>
    <dgm:pt modelId="{48FB391F-5199-45E6-B1BB-5776D1C85C6C}" type="parTrans" cxnId="{623BD5EA-1947-42AD-94FE-985A67BBC1CA}">
      <dgm:prSet/>
      <dgm:spPr/>
      <dgm:t>
        <a:bodyPr/>
        <a:lstStyle/>
        <a:p>
          <a:endParaRPr lang="en-US"/>
        </a:p>
      </dgm:t>
    </dgm:pt>
    <dgm:pt modelId="{09383F65-DD8D-43D0-B5E8-5CF3B85A8A0A}" type="sibTrans" cxnId="{623BD5EA-1947-42AD-94FE-985A67BBC1CA}">
      <dgm:prSet/>
      <dgm:spPr/>
      <dgm:t>
        <a:bodyPr/>
        <a:lstStyle/>
        <a:p>
          <a:endParaRPr lang="en-US"/>
        </a:p>
      </dgm:t>
    </dgm:pt>
    <dgm:pt modelId="{BEC9D8F4-1B15-1343-B8E5-1DE3DE0C3B3D}" type="pres">
      <dgm:prSet presAssocID="{A2955B0D-4287-4949-961C-79B4AC57E15C}" presName="vert0" presStyleCnt="0">
        <dgm:presLayoutVars>
          <dgm:dir/>
          <dgm:animOne val="branch"/>
          <dgm:animLvl val="lvl"/>
        </dgm:presLayoutVars>
      </dgm:prSet>
      <dgm:spPr/>
    </dgm:pt>
    <dgm:pt modelId="{D71AC4FE-1541-B547-A427-9D976F786116}" type="pres">
      <dgm:prSet presAssocID="{B1306736-A5DA-4D3C-A402-6090732297EA}" presName="thickLine" presStyleLbl="alignNode1" presStyleIdx="0" presStyleCnt="7"/>
      <dgm:spPr/>
    </dgm:pt>
    <dgm:pt modelId="{4FCCCE53-7302-8046-AD83-77CBA8B9A8B7}" type="pres">
      <dgm:prSet presAssocID="{B1306736-A5DA-4D3C-A402-6090732297EA}" presName="horz1" presStyleCnt="0"/>
      <dgm:spPr/>
    </dgm:pt>
    <dgm:pt modelId="{A067BEDC-2E2F-EB41-860D-E599D15ACA02}" type="pres">
      <dgm:prSet presAssocID="{B1306736-A5DA-4D3C-A402-6090732297EA}" presName="tx1" presStyleLbl="revTx" presStyleIdx="0" presStyleCnt="7"/>
      <dgm:spPr/>
    </dgm:pt>
    <dgm:pt modelId="{20ED2902-BCD4-2743-B216-7383D7DC3F2C}" type="pres">
      <dgm:prSet presAssocID="{B1306736-A5DA-4D3C-A402-6090732297EA}" presName="vert1" presStyleCnt="0"/>
      <dgm:spPr/>
    </dgm:pt>
    <dgm:pt modelId="{89C68FE5-ED92-8347-90AA-F26BC4D76FDA}" type="pres">
      <dgm:prSet presAssocID="{899DE501-6779-4A88-A0E9-6FE513B083E4}" presName="thickLine" presStyleLbl="alignNode1" presStyleIdx="1" presStyleCnt="7"/>
      <dgm:spPr/>
    </dgm:pt>
    <dgm:pt modelId="{0F32C0F0-7C9D-0A4E-98D7-7071921F631B}" type="pres">
      <dgm:prSet presAssocID="{899DE501-6779-4A88-A0E9-6FE513B083E4}" presName="horz1" presStyleCnt="0"/>
      <dgm:spPr/>
    </dgm:pt>
    <dgm:pt modelId="{B95FF54D-6A69-4F4D-9198-9F99F1123949}" type="pres">
      <dgm:prSet presAssocID="{899DE501-6779-4A88-A0E9-6FE513B083E4}" presName="tx1" presStyleLbl="revTx" presStyleIdx="1" presStyleCnt="7"/>
      <dgm:spPr/>
    </dgm:pt>
    <dgm:pt modelId="{AA84E446-8B1C-1D4C-AF7C-F5E146930BB0}" type="pres">
      <dgm:prSet presAssocID="{899DE501-6779-4A88-A0E9-6FE513B083E4}" presName="vert1" presStyleCnt="0"/>
      <dgm:spPr/>
    </dgm:pt>
    <dgm:pt modelId="{E2FFD88A-CD42-2B47-95BA-B72DA03E6579}" type="pres">
      <dgm:prSet presAssocID="{3E4EBE58-F563-495A-B2C1-449652687EB8}" presName="thickLine" presStyleLbl="alignNode1" presStyleIdx="2" presStyleCnt="7"/>
      <dgm:spPr/>
    </dgm:pt>
    <dgm:pt modelId="{A758AECC-878A-8947-B7FF-67B8A38C23A9}" type="pres">
      <dgm:prSet presAssocID="{3E4EBE58-F563-495A-B2C1-449652687EB8}" presName="horz1" presStyleCnt="0"/>
      <dgm:spPr/>
    </dgm:pt>
    <dgm:pt modelId="{D224D070-C31E-EC4C-9D8A-F37C7B373749}" type="pres">
      <dgm:prSet presAssocID="{3E4EBE58-F563-495A-B2C1-449652687EB8}" presName="tx1" presStyleLbl="revTx" presStyleIdx="2" presStyleCnt="7"/>
      <dgm:spPr/>
    </dgm:pt>
    <dgm:pt modelId="{ADD00CCB-163F-5149-B4A0-7E31ED6B739E}" type="pres">
      <dgm:prSet presAssocID="{3E4EBE58-F563-495A-B2C1-449652687EB8}" presName="vert1" presStyleCnt="0"/>
      <dgm:spPr/>
    </dgm:pt>
    <dgm:pt modelId="{69EA464C-B82B-D447-B16E-A9E4991B575A}" type="pres">
      <dgm:prSet presAssocID="{7F78355E-AEED-40F9-B6C2-2022DE33E655}" presName="thickLine" presStyleLbl="alignNode1" presStyleIdx="3" presStyleCnt="7"/>
      <dgm:spPr/>
    </dgm:pt>
    <dgm:pt modelId="{125B2469-9F48-1C4A-AB9D-D43B31CED0D4}" type="pres">
      <dgm:prSet presAssocID="{7F78355E-AEED-40F9-B6C2-2022DE33E655}" presName="horz1" presStyleCnt="0"/>
      <dgm:spPr/>
    </dgm:pt>
    <dgm:pt modelId="{31A42E47-5D2E-6C4C-87BC-906F40E1F5A6}" type="pres">
      <dgm:prSet presAssocID="{7F78355E-AEED-40F9-B6C2-2022DE33E655}" presName="tx1" presStyleLbl="revTx" presStyleIdx="3" presStyleCnt="7"/>
      <dgm:spPr/>
    </dgm:pt>
    <dgm:pt modelId="{DDB55431-4E70-ED44-BBAA-9D3E4E73100E}" type="pres">
      <dgm:prSet presAssocID="{7F78355E-AEED-40F9-B6C2-2022DE33E655}" presName="vert1" presStyleCnt="0"/>
      <dgm:spPr/>
    </dgm:pt>
    <dgm:pt modelId="{4F90E573-8FD1-DA4E-AE9B-AFD8A6ACE9F8}" type="pres">
      <dgm:prSet presAssocID="{6409A4D3-2050-480E-AD38-D885B400D255}" presName="thickLine" presStyleLbl="alignNode1" presStyleIdx="4" presStyleCnt="7"/>
      <dgm:spPr/>
    </dgm:pt>
    <dgm:pt modelId="{0D541DB9-06B6-424C-8F7C-5355FA5E87C2}" type="pres">
      <dgm:prSet presAssocID="{6409A4D3-2050-480E-AD38-D885B400D255}" presName="horz1" presStyleCnt="0"/>
      <dgm:spPr/>
    </dgm:pt>
    <dgm:pt modelId="{7FC29566-E887-B24D-86A9-A12450B0DABE}" type="pres">
      <dgm:prSet presAssocID="{6409A4D3-2050-480E-AD38-D885B400D255}" presName="tx1" presStyleLbl="revTx" presStyleIdx="4" presStyleCnt="7"/>
      <dgm:spPr/>
    </dgm:pt>
    <dgm:pt modelId="{8C859A21-13D4-A14D-A40B-E75EF6FFC2FF}" type="pres">
      <dgm:prSet presAssocID="{6409A4D3-2050-480E-AD38-D885B400D255}" presName="vert1" presStyleCnt="0"/>
      <dgm:spPr/>
    </dgm:pt>
    <dgm:pt modelId="{778577A5-5E21-874B-84C3-65DBA6AC89E3}" type="pres">
      <dgm:prSet presAssocID="{B1AA6831-C703-4B9E-9829-66CFB8704E6B}" presName="thickLine" presStyleLbl="alignNode1" presStyleIdx="5" presStyleCnt="7"/>
      <dgm:spPr/>
    </dgm:pt>
    <dgm:pt modelId="{D2C0A539-0B84-F04E-91AF-FC93AFA00B74}" type="pres">
      <dgm:prSet presAssocID="{B1AA6831-C703-4B9E-9829-66CFB8704E6B}" presName="horz1" presStyleCnt="0"/>
      <dgm:spPr/>
    </dgm:pt>
    <dgm:pt modelId="{224D7740-0261-8047-8DA7-BCDA35F5B3CE}" type="pres">
      <dgm:prSet presAssocID="{B1AA6831-C703-4B9E-9829-66CFB8704E6B}" presName="tx1" presStyleLbl="revTx" presStyleIdx="5" presStyleCnt="7"/>
      <dgm:spPr/>
    </dgm:pt>
    <dgm:pt modelId="{E4506EF5-DDAD-3E46-ABCC-6156D752399E}" type="pres">
      <dgm:prSet presAssocID="{B1AA6831-C703-4B9E-9829-66CFB8704E6B}" presName="vert1" presStyleCnt="0"/>
      <dgm:spPr/>
    </dgm:pt>
    <dgm:pt modelId="{2E6B0744-53C2-E54A-AFB4-0B43C922CFD5}" type="pres">
      <dgm:prSet presAssocID="{E946A1DD-21DF-474F-9705-CADF3ED6F90C}" presName="thickLine" presStyleLbl="alignNode1" presStyleIdx="6" presStyleCnt="7"/>
      <dgm:spPr/>
    </dgm:pt>
    <dgm:pt modelId="{2DE6E9E2-BDBF-374B-AC9A-E5F6CD16AD2A}" type="pres">
      <dgm:prSet presAssocID="{E946A1DD-21DF-474F-9705-CADF3ED6F90C}" presName="horz1" presStyleCnt="0"/>
      <dgm:spPr/>
    </dgm:pt>
    <dgm:pt modelId="{68BF4C8C-9247-E14E-AC9F-74BBD68739B2}" type="pres">
      <dgm:prSet presAssocID="{E946A1DD-21DF-474F-9705-CADF3ED6F90C}" presName="tx1" presStyleLbl="revTx" presStyleIdx="6" presStyleCnt="7"/>
      <dgm:spPr/>
    </dgm:pt>
    <dgm:pt modelId="{A700F969-131B-2B41-9210-31CB5065E82B}" type="pres">
      <dgm:prSet presAssocID="{E946A1DD-21DF-474F-9705-CADF3ED6F90C}" presName="vert1" presStyleCnt="0"/>
      <dgm:spPr/>
    </dgm:pt>
  </dgm:ptLst>
  <dgm:cxnLst>
    <dgm:cxn modelId="{1EA58B1B-0D0D-44F4-A911-6D35EE51A565}" type="presOf" srcId="{899DE501-6779-4A88-A0E9-6FE513B083E4}" destId="{B95FF54D-6A69-4F4D-9198-9F99F1123949}" srcOrd="0" destOrd="0" presId="urn:microsoft.com/office/officeart/2008/layout/LinedList"/>
    <dgm:cxn modelId="{953F163F-71B0-4E62-ADC3-93859C4D457A}" type="presOf" srcId="{3E4EBE58-F563-495A-B2C1-449652687EB8}" destId="{D224D070-C31E-EC4C-9D8A-F37C7B373749}" srcOrd="0" destOrd="0" presId="urn:microsoft.com/office/officeart/2008/layout/LinedList"/>
    <dgm:cxn modelId="{BA30DF4F-431A-4478-AA4C-E150BA2AD12F}" type="presOf" srcId="{B1AA6831-C703-4B9E-9829-66CFB8704E6B}" destId="{224D7740-0261-8047-8DA7-BCDA35F5B3CE}" srcOrd="0" destOrd="0" presId="urn:microsoft.com/office/officeart/2008/layout/LinedList"/>
    <dgm:cxn modelId="{89173272-2B24-48C6-9860-BAA951EEFA80}" srcId="{A2955B0D-4287-4949-961C-79B4AC57E15C}" destId="{B1306736-A5DA-4D3C-A402-6090732297EA}" srcOrd="0" destOrd="0" parTransId="{24199EE7-2C1A-4F47-85D5-2197BD3E4A08}" sibTransId="{3DE760A6-7D36-4CC1-A249-55B501CBD40B}"/>
    <dgm:cxn modelId="{C929747E-7E86-4EC8-901F-ED6F2103D714}" type="presOf" srcId="{7F78355E-AEED-40F9-B6C2-2022DE33E655}" destId="{31A42E47-5D2E-6C4C-87BC-906F40E1F5A6}" srcOrd="0" destOrd="0" presId="urn:microsoft.com/office/officeart/2008/layout/LinedList"/>
    <dgm:cxn modelId="{2F6FCF9A-08A2-414C-93A2-BDF1CC6AE709}" type="presOf" srcId="{B1306736-A5DA-4D3C-A402-6090732297EA}" destId="{A067BEDC-2E2F-EB41-860D-E599D15ACA02}" srcOrd="0" destOrd="0" presId="urn:microsoft.com/office/officeart/2008/layout/LinedList"/>
    <dgm:cxn modelId="{2201FB9E-1952-455D-82AD-5D2244446980}" type="presOf" srcId="{E946A1DD-21DF-474F-9705-CADF3ED6F90C}" destId="{68BF4C8C-9247-E14E-AC9F-74BBD68739B2}" srcOrd="0" destOrd="0" presId="urn:microsoft.com/office/officeart/2008/layout/LinedList"/>
    <dgm:cxn modelId="{4FD8ECA1-5E78-4CA0-8F8F-FFF7CB38C74B}" srcId="{A2955B0D-4287-4949-961C-79B4AC57E15C}" destId="{7F78355E-AEED-40F9-B6C2-2022DE33E655}" srcOrd="3" destOrd="0" parTransId="{BE3B706D-590D-46A4-9192-77B2479BAC04}" sibTransId="{9FA4F840-2091-4906-85BD-DD95237B059B}"/>
    <dgm:cxn modelId="{5B4561A9-59C3-4AAA-BD7F-2671A7EDA633}" srcId="{A2955B0D-4287-4949-961C-79B4AC57E15C}" destId="{6409A4D3-2050-480E-AD38-D885B400D255}" srcOrd="4" destOrd="0" parTransId="{16362BBA-0657-4120-AC28-B1A435CAE585}" sibTransId="{2EAC48F7-2002-4EE2-936D-B509BA2384DE}"/>
    <dgm:cxn modelId="{0841E1AB-C078-44DC-8C8E-F8688BDFBADF}" srcId="{A2955B0D-4287-4949-961C-79B4AC57E15C}" destId="{3E4EBE58-F563-495A-B2C1-449652687EB8}" srcOrd="2" destOrd="0" parTransId="{43D13C2E-19CA-4C49-ADAC-7AA1F5496F49}" sibTransId="{A4F9E5AD-E41E-443B-B808-31E1F9CB3C77}"/>
    <dgm:cxn modelId="{7A79A3BD-E1C1-4BC6-B222-8A633258E82A}" srcId="{A2955B0D-4287-4949-961C-79B4AC57E15C}" destId="{899DE501-6779-4A88-A0E9-6FE513B083E4}" srcOrd="1" destOrd="0" parTransId="{CE4C0EB8-474F-4881-888A-BED9DC7AD345}" sibTransId="{AF32C3C1-6EF7-4C1D-8ECE-8A1FE30B4A66}"/>
    <dgm:cxn modelId="{623BD5EA-1947-42AD-94FE-985A67BBC1CA}" srcId="{A2955B0D-4287-4949-961C-79B4AC57E15C}" destId="{E946A1DD-21DF-474F-9705-CADF3ED6F90C}" srcOrd="6" destOrd="0" parTransId="{48FB391F-5199-45E6-B1BB-5776D1C85C6C}" sibTransId="{09383F65-DD8D-43D0-B5E8-5CF3B85A8A0A}"/>
    <dgm:cxn modelId="{754B32F3-2FE5-4A89-BF63-3CA670F85BB9}" srcId="{A2955B0D-4287-4949-961C-79B4AC57E15C}" destId="{B1AA6831-C703-4B9E-9829-66CFB8704E6B}" srcOrd="5" destOrd="0" parTransId="{5A47ACE4-C36D-4AC5-8CFC-EC38DF118E1A}" sibTransId="{AEA803B3-53F4-4AE3-B68D-0016593CDEB1}"/>
    <dgm:cxn modelId="{92FC5CF5-8EAB-451B-A1A0-259911D2F1F2}" type="presOf" srcId="{6409A4D3-2050-480E-AD38-D885B400D255}" destId="{7FC29566-E887-B24D-86A9-A12450B0DABE}" srcOrd="0" destOrd="0" presId="urn:microsoft.com/office/officeart/2008/layout/LinedList"/>
    <dgm:cxn modelId="{A6C305FD-58A1-4400-A551-87D564E1B5DB}" type="presOf" srcId="{A2955B0D-4287-4949-961C-79B4AC57E15C}" destId="{BEC9D8F4-1B15-1343-B8E5-1DE3DE0C3B3D}" srcOrd="0" destOrd="0" presId="urn:microsoft.com/office/officeart/2008/layout/LinedList"/>
    <dgm:cxn modelId="{8394D705-1485-4ADB-B0F4-F782A5F4DE00}" type="presParOf" srcId="{BEC9D8F4-1B15-1343-B8E5-1DE3DE0C3B3D}" destId="{D71AC4FE-1541-B547-A427-9D976F786116}" srcOrd="0" destOrd="0" presId="urn:microsoft.com/office/officeart/2008/layout/LinedList"/>
    <dgm:cxn modelId="{52D44E28-06B1-4AC7-B093-2BB546F436C4}" type="presParOf" srcId="{BEC9D8F4-1B15-1343-B8E5-1DE3DE0C3B3D}" destId="{4FCCCE53-7302-8046-AD83-77CBA8B9A8B7}" srcOrd="1" destOrd="0" presId="urn:microsoft.com/office/officeart/2008/layout/LinedList"/>
    <dgm:cxn modelId="{8CDB0A63-C70D-493F-BE7E-36E83873B242}" type="presParOf" srcId="{4FCCCE53-7302-8046-AD83-77CBA8B9A8B7}" destId="{A067BEDC-2E2F-EB41-860D-E599D15ACA02}" srcOrd="0" destOrd="0" presId="urn:microsoft.com/office/officeart/2008/layout/LinedList"/>
    <dgm:cxn modelId="{6F6B9F0E-173A-441B-8F14-0FB7C9582321}" type="presParOf" srcId="{4FCCCE53-7302-8046-AD83-77CBA8B9A8B7}" destId="{20ED2902-BCD4-2743-B216-7383D7DC3F2C}" srcOrd="1" destOrd="0" presId="urn:microsoft.com/office/officeart/2008/layout/LinedList"/>
    <dgm:cxn modelId="{B8789A4B-7D14-4854-8673-347D1CC44D66}" type="presParOf" srcId="{BEC9D8F4-1B15-1343-B8E5-1DE3DE0C3B3D}" destId="{89C68FE5-ED92-8347-90AA-F26BC4D76FDA}" srcOrd="2" destOrd="0" presId="urn:microsoft.com/office/officeart/2008/layout/LinedList"/>
    <dgm:cxn modelId="{2F8C65AD-C758-48FD-890D-4E863320075C}" type="presParOf" srcId="{BEC9D8F4-1B15-1343-B8E5-1DE3DE0C3B3D}" destId="{0F32C0F0-7C9D-0A4E-98D7-7071921F631B}" srcOrd="3" destOrd="0" presId="urn:microsoft.com/office/officeart/2008/layout/LinedList"/>
    <dgm:cxn modelId="{ACBB11CA-0173-4519-BA4E-A4D4C0B069C8}" type="presParOf" srcId="{0F32C0F0-7C9D-0A4E-98D7-7071921F631B}" destId="{B95FF54D-6A69-4F4D-9198-9F99F1123949}" srcOrd="0" destOrd="0" presId="urn:microsoft.com/office/officeart/2008/layout/LinedList"/>
    <dgm:cxn modelId="{27D6E199-8778-48F7-ABC3-C565D48D85A9}" type="presParOf" srcId="{0F32C0F0-7C9D-0A4E-98D7-7071921F631B}" destId="{AA84E446-8B1C-1D4C-AF7C-F5E146930BB0}" srcOrd="1" destOrd="0" presId="urn:microsoft.com/office/officeart/2008/layout/LinedList"/>
    <dgm:cxn modelId="{7732B2AE-53E7-436B-92A8-B3F72B25F387}" type="presParOf" srcId="{BEC9D8F4-1B15-1343-B8E5-1DE3DE0C3B3D}" destId="{E2FFD88A-CD42-2B47-95BA-B72DA03E6579}" srcOrd="4" destOrd="0" presId="urn:microsoft.com/office/officeart/2008/layout/LinedList"/>
    <dgm:cxn modelId="{04882863-2CBA-4718-BE2C-382DBB17E97A}" type="presParOf" srcId="{BEC9D8F4-1B15-1343-B8E5-1DE3DE0C3B3D}" destId="{A758AECC-878A-8947-B7FF-67B8A38C23A9}" srcOrd="5" destOrd="0" presId="urn:microsoft.com/office/officeart/2008/layout/LinedList"/>
    <dgm:cxn modelId="{895D5E09-EE02-4192-8046-E670E1C3E182}" type="presParOf" srcId="{A758AECC-878A-8947-B7FF-67B8A38C23A9}" destId="{D224D070-C31E-EC4C-9D8A-F37C7B373749}" srcOrd="0" destOrd="0" presId="urn:microsoft.com/office/officeart/2008/layout/LinedList"/>
    <dgm:cxn modelId="{F0735904-1600-4B53-95DD-3286E576A949}" type="presParOf" srcId="{A758AECC-878A-8947-B7FF-67B8A38C23A9}" destId="{ADD00CCB-163F-5149-B4A0-7E31ED6B739E}" srcOrd="1" destOrd="0" presId="urn:microsoft.com/office/officeart/2008/layout/LinedList"/>
    <dgm:cxn modelId="{803E4CC3-0BDE-487D-859D-9F7E01FFE592}" type="presParOf" srcId="{BEC9D8F4-1B15-1343-B8E5-1DE3DE0C3B3D}" destId="{69EA464C-B82B-D447-B16E-A9E4991B575A}" srcOrd="6" destOrd="0" presId="urn:microsoft.com/office/officeart/2008/layout/LinedList"/>
    <dgm:cxn modelId="{DBB2ADA7-1FAC-4DDE-BDDD-97A09BC975EE}" type="presParOf" srcId="{BEC9D8F4-1B15-1343-B8E5-1DE3DE0C3B3D}" destId="{125B2469-9F48-1C4A-AB9D-D43B31CED0D4}" srcOrd="7" destOrd="0" presId="urn:microsoft.com/office/officeart/2008/layout/LinedList"/>
    <dgm:cxn modelId="{AF607ACA-DAD7-4560-ADBE-9F2546C487DF}" type="presParOf" srcId="{125B2469-9F48-1C4A-AB9D-D43B31CED0D4}" destId="{31A42E47-5D2E-6C4C-87BC-906F40E1F5A6}" srcOrd="0" destOrd="0" presId="urn:microsoft.com/office/officeart/2008/layout/LinedList"/>
    <dgm:cxn modelId="{256B781F-FFFC-4200-B33F-909BE5AFA467}" type="presParOf" srcId="{125B2469-9F48-1C4A-AB9D-D43B31CED0D4}" destId="{DDB55431-4E70-ED44-BBAA-9D3E4E73100E}" srcOrd="1" destOrd="0" presId="urn:microsoft.com/office/officeart/2008/layout/LinedList"/>
    <dgm:cxn modelId="{CCE57F3A-7E2D-4F4D-9B84-2A4595A0862A}" type="presParOf" srcId="{BEC9D8F4-1B15-1343-B8E5-1DE3DE0C3B3D}" destId="{4F90E573-8FD1-DA4E-AE9B-AFD8A6ACE9F8}" srcOrd="8" destOrd="0" presId="urn:microsoft.com/office/officeart/2008/layout/LinedList"/>
    <dgm:cxn modelId="{8281CE6D-134C-496A-9F72-03FB125541BD}" type="presParOf" srcId="{BEC9D8F4-1B15-1343-B8E5-1DE3DE0C3B3D}" destId="{0D541DB9-06B6-424C-8F7C-5355FA5E87C2}" srcOrd="9" destOrd="0" presId="urn:microsoft.com/office/officeart/2008/layout/LinedList"/>
    <dgm:cxn modelId="{7D9384FC-D9B4-4827-A0AC-F24DE7628F1A}" type="presParOf" srcId="{0D541DB9-06B6-424C-8F7C-5355FA5E87C2}" destId="{7FC29566-E887-B24D-86A9-A12450B0DABE}" srcOrd="0" destOrd="0" presId="urn:microsoft.com/office/officeart/2008/layout/LinedList"/>
    <dgm:cxn modelId="{22E4C87E-FF22-4DD0-A890-CB99C0943AFE}" type="presParOf" srcId="{0D541DB9-06B6-424C-8F7C-5355FA5E87C2}" destId="{8C859A21-13D4-A14D-A40B-E75EF6FFC2FF}" srcOrd="1" destOrd="0" presId="urn:microsoft.com/office/officeart/2008/layout/LinedList"/>
    <dgm:cxn modelId="{CAB7DE1D-7764-40FA-81A7-5FB8F31DDD08}" type="presParOf" srcId="{BEC9D8F4-1B15-1343-B8E5-1DE3DE0C3B3D}" destId="{778577A5-5E21-874B-84C3-65DBA6AC89E3}" srcOrd="10" destOrd="0" presId="urn:microsoft.com/office/officeart/2008/layout/LinedList"/>
    <dgm:cxn modelId="{59BE65B0-9F34-4867-8832-10BDBBB2FAEC}" type="presParOf" srcId="{BEC9D8F4-1B15-1343-B8E5-1DE3DE0C3B3D}" destId="{D2C0A539-0B84-F04E-91AF-FC93AFA00B74}" srcOrd="11" destOrd="0" presId="urn:microsoft.com/office/officeart/2008/layout/LinedList"/>
    <dgm:cxn modelId="{8A240CF0-31B4-4741-B9A9-A49EC99C5D59}" type="presParOf" srcId="{D2C0A539-0B84-F04E-91AF-FC93AFA00B74}" destId="{224D7740-0261-8047-8DA7-BCDA35F5B3CE}" srcOrd="0" destOrd="0" presId="urn:microsoft.com/office/officeart/2008/layout/LinedList"/>
    <dgm:cxn modelId="{D27971B4-EF62-4FF5-82A6-EA57DB162732}" type="presParOf" srcId="{D2C0A539-0B84-F04E-91AF-FC93AFA00B74}" destId="{E4506EF5-DDAD-3E46-ABCC-6156D752399E}" srcOrd="1" destOrd="0" presId="urn:microsoft.com/office/officeart/2008/layout/LinedList"/>
    <dgm:cxn modelId="{E6E9C461-ED14-4503-B404-BEB697409630}" type="presParOf" srcId="{BEC9D8F4-1B15-1343-B8E5-1DE3DE0C3B3D}" destId="{2E6B0744-53C2-E54A-AFB4-0B43C922CFD5}" srcOrd="12" destOrd="0" presId="urn:microsoft.com/office/officeart/2008/layout/LinedList"/>
    <dgm:cxn modelId="{799F15E7-1FE7-4308-8B03-D28E290F0D66}" type="presParOf" srcId="{BEC9D8F4-1B15-1343-B8E5-1DE3DE0C3B3D}" destId="{2DE6E9E2-BDBF-374B-AC9A-E5F6CD16AD2A}" srcOrd="13" destOrd="0" presId="urn:microsoft.com/office/officeart/2008/layout/LinedList"/>
    <dgm:cxn modelId="{1BE2EFBE-CCE2-4654-BDD4-8980D0C9DC1D}" type="presParOf" srcId="{2DE6E9E2-BDBF-374B-AC9A-E5F6CD16AD2A}" destId="{68BF4C8C-9247-E14E-AC9F-74BBD68739B2}" srcOrd="0" destOrd="0" presId="urn:microsoft.com/office/officeart/2008/layout/LinedList"/>
    <dgm:cxn modelId="{C4B65D8A-7DED-4D6B-A269-77C03B9C9EB8}" type="presParOf" srcId="{2DE6E9E2-BDBF-374B-AC9A-E5F6CD16AD2A}" destId="{A700F969-131B-2B41-9210-31CB5065E82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2955B0D-4287-4949-961C-79B4AC57E15C}"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B1306736-A5DA-4D3C-A402-6090732297EA}">
      <dgm:prSet/>
      <dgm:spPr/>
      <dgm:t>
        <a:bodyPr/>
        <a:lstStyle/>
        <a:p>
          <a:r>
            <a:rPr lang="en-US" dirty="0"/>
            <a:t>Construction or demolition worker</a:t>
          </a:r>
        </a:p>
      </dgm:t>
    </dgm:pt>
    <dgm:pt modelId="{24199EE7-2C1A-4F47-85D5-2197BD3E4A08}" type="parTrans" cxnId="{89173272-2B24-48C6-9860-BAA951EEFA80}">
      <dgm:prSet/>
      <dgm:spPr/>
      <dgm:t>
        <a:bodyPr/>
        <a:lstStyle/>
        <a:p>
          <a:endParaRPr lang="en-US"/>
        </a:p>
      </dgm:t>
    </dgm:pt>
    <dgm:pt modelId="{3DE760A6-7D36-4CC1-A249-55B501CBD40B}" type="sibTrans" cxnId="{89173272-2B24-48C6-9860-BAA951EEFA80}">
      <dgm:prSet/>
      <dgm:spPr/>
      <dgm:t>
        <a:bodyPr/>
        <a:lstStyle/>
        <a:p>
          <a:endParaRPr lang="en-US"/>
        </a:p>
      </dgm:t>
    </dgm:pt>
    <dgm:pt modelId="{899DE501-6779-4A88-A0E9-6FE513B083E4}">
      <dgm:prSet/>
      <dgm:spPr/>
      <dgm:t>
        <a:bodyPr/>
        <a:lstStyle/>
        <a:p>
          <a:r>
            <a:rPr lang="en-US" dirty="0"/>
            <a:t>Restorer of historic or abandoned buildings</a:t>
          </a:r>
        </a:p>
      </dgm:t>
    </dgm:pt>
    <dgm:pt modelId="{CE4C0EB8-474F-4881-888A-BED9DC7AD345}" type="parTrans" cxnId="{7A79A3BD-E1C1-4BC6-B222-8A633258E82A}">
      <dgm:prSet/>
      <dgm:spPr/>
      <dgm:t>
        <a:bodyPr/>
        <a:lstStyle/>
        <a:p>
          <a:endParaRPr lang="en-US"/>
        </a:p>
      </dgm:t>
    </dgm:pt>
    <dgm:pt modelId="{AF32C3C1-6EF7-4C1D-8ECE-8A1FE30B4A66}" type="sibTrans" cxnId="{7A79A3BD-E1C1-4BC6-B222-8A633258E82A}">
      <dgm:prSet/>
      <dgm:spPr/>
      <dgm:t>
        <a:bodyPr/>
        <a:lstStyle/>
        <a:p>
          <a:endParaRPr lang="en-US"/>
        </a:p>
      </dgm:t>
    </dgm:pt>
    <dgm:pt modelId="{3E4EBE58-F563-495A-B2C1-449652687EB8}">
      <dgm:prSet/>
      <dgm:spPr/>
      <dgm:t>
        <a:bodyPr/>
        <a:lstStyle/>
        <a:p>
          <a:r>
            <a:rPr lang="en-US" dirty="0"/>
            <a:t>Heating and air-conditioning system installer or service person</a:t>
          </a:r>
        </a:p>
      </dgm:t>
    </dgm:pt>
    <dgm:pt modelId="{43D13C2E-19CA-4C49-ADAC-7AA1F5496F49}" type="parTrans" cxnId="{0841E1AB-C078-44DC-8C8E-F8688BDFBADF}">
      <dgm:prSet/>
      <dgm:spPr/>
      <dgm:t>
        <a:bodyPr/>
        <a:lstStyle/>
        <a:p>
          <a:endParaRPr lang="en-US"/>
        </a:p>
      </dgm:t>
    </dgm:pt>
    <dgm:pt modelId="{A4F9E5AD-E41E-443B-B808-31E1F9CB3C77}" type="sibTrans" cxnId="{0841E1AB-C078-44DC-8C8E-F8688BDFBADF}">
      <dgm:prSet/>
      <dgm:spPr/>
      <dgm:t>
        <a:bodyPr/>
        <a:lstStyle/>
        <a:p>
          <a:endParaRPr lang="en-US"/>
        </a:p>
      </dgm:t>
    </dgm:pt>
    <dgm:pt modelId="{7F78355E-AEED-40F9-B6C2-2022DE33E655}">
      <dgm:prSet/>
      <dgm:spPr/>
      <dgm:t>
        <a:bodyPr/>
        <a:lstStyle/>
        <a:p>
          <a:r>
            <a:rPr lang="en-US" dirty="0"/>
            <a:t>Pest control worker</a:t>
          </a:r>
        </a:p>
      </dgm:t>
    </dgm:pt>
    <dgm:pt modelId="{BE3B706D-590D-46A4-9192-77B2479BAC04}" type="parTrans" cxnId="{4FD8ECA1-5E78-4CA0-8F8F-FFF7CB38C74B}">
      <dgm:prSet/>
      <dgm:spPr/>
      <dgm:t>
        <a:bodyPr/>
        <a:lstStyle/>
        <a:p>
          <a:endParaRPr lang="en-US"/>
        </a:p>
      </dgm:t>
    </dgm:pt>
    <dgm:pt modelId="{9FA4F840-2091-4906-85BD-DD95237B059B}" type="sibTrans" cxnId="{4FD8ECA1-5E78-4CA0-8F8F-FFF7CB38C74B}">
      <dgm:prSet/>
      <dgm:spPr/>
      <dgm:t>
        <a:bodyPr/>
        <a:lstStyle/>
        <a:p>
          <a:endParaRPr lang="en-US"/>
        </a:p>
      </dgm:t>
    </dgm:pt>
    <dgm:pt modelId="{6409A4D3-2050-480E-AD38-D885B400D255}">
      <dgm:prSet/>
      <dgm:spPr/>
      <dgm:t>
        <a:bodyPr/>
        <a:lstStyle/>
        <a:p>
          <a:r>
            <a:rPr lang="x-none" dirty="0"/>
            <a:t>Ga</a:t>
          </a:r>
          <a:r>
            <a:rPr lang="en-US" dirty="0"/>
            <a:t>rdener</a:t>
          </a:r>
        </a:p>
      </dgm:t>
    </dgm:pt>
    <dgm:pt modelId="{16362BBA-0657-4120-AC28-B1A435CAE585}" type="parTrans" cxnId="{5B4561A9-59C3-4AAA-BD7F-2671A7EDA633}">
      <dgm:prSet/>
      <dgm:spPr/>
      <dgm:t>
        <a:bodyPr/>
        <a:lstStyle/>
        <a:p>
          <a:endParaRPr lang="en-US"/>
        </a:p>
      </dgm:t>
    </dgm:pt>
    <dgm:pt modelId="{2EAC48F7-2002-4EE2-936D-B509BA2384DE}" type="sibTrans" cxnId="{5B4561A9-59C3-4AAA-BD7F-2671A7EDA633}">
      <dgm:prSet/>
      <dgm:spPr/>
      <dgm:t>
        <a:bodyPr/>
        <a:lstStyle/>
        <a:p>
          <a:endParaRPr lang="en-US"/>
        </a:p>
      </dgm:t>
    </dgm:pt>
    <dgm:pt modelId="{B1AA6831-C703-4B9E-9829-66CFB8704E6B}">
      <dgm:prSet/>
      <dgm:spPr/>
      <dgm:t>
        <a:bodyPr/>
        <a:lstStyle/>
        <a:p>
          <a:r>
            <a:rPr lang="en-US" dirty="0"/>
            <a:t>microbiology laboratory worker</a:t>
          </a:r>
        </a:p>
      </dgm:t>
    </dgm:pt>
    <dgm:pt modelId="{5A47ACE4-C36D-4AC5-8CFC-EC38DF118E1A}" type="parTrans" cxnId="{754B32F3-2FE5-4A89-BF63-3CA670F85BB9}">
      <dgm:prSet/>
      <dgm:spPr/>
      <dgm:t>
        <a:bodyPr/>
        <a:lstStyle/>
        <a:p>
          <a:endParaRPr lang="en-US"/>
        </a:p>
      </dgm:t>
    </dgm:pt>
    <dgm:pt modelId="{AEA803B3-53F4-4AE3-B68D-0016593CDEB1}" type="sibTrans" cxnId="{754B32F3-2FE5-4A89-BF63-3CA670F85BB9}">
      <dgm:prSet/>
      <dgm:spPr/>
      <dgm:t>
        <a:bodyPr/>
        <a:lstStyle/>
        <a:p>
          <a:endParaRPr lang="en-US"/>
        </a:p>
      </dgm:t>
    </dgm:pt>
    <dgm:pt modelId="{E946A1DD-21DF-474F-9705-CADF3ED6F90C}">
      <dgm:prSet/>
      <dgm:spPr/>
      <dgm:t>
        <a:bodyPr/>
        <a:lstStyle/>
        <a:p>
          <a:r>
            <a:rPr lang="en-US" dirty="0"/>
            <a:t>Cave explorers</a:t>
          </a:r>
        </a:p>
      </dgm:t>
    </dgm:pt>
    <dgm:pt modelId="{48FB391F-5199-45E6-B1BB-5776D1C85C6C}" type="parTrans" cxnId="{623BD5EA-1947-42AD-94FE-985A67BBC1CA}">
      <dgm:prSet/>
      <dgm:spPr/>
      <dgm:t>
        <a:bodyPr/>
        <a:lstStyle/>
        <a:p>
          <a:endParaRPr lang="en-US"/>
        </a:p>
      </dgm:t>
    </dgm:pt>
    <dgm:pt modelId="{09383F65-DD8D-43D0-B5E8-5CF3B85A8A0A}" type="sibTrans" cxnId="{623BD5EA-1947-42AD-94FE-985A67BBC1CA}">
      <dgm:prSet/>
      <dgm:spPr/>
      <dgm:t>
        <a:bodyPr/>
        <a:lstStyle/>
        <a:p>
          <a:endParaRPr lang="en-US"/>
        </a:p>
      </dgm:t>
    </dgm:pt>
    <dgm:pt modelId="{BEC9D8F4-1B15-1343-B8E5-1DE3DE0C3B3D}" type="pres">
      <dgm:prSet presAssocID="{A2955B0D-4287-4949-961C-79B4AC57E15C}" presName="vert0" presStyleCnt="0">
        <dgm:presLayoutVars>
          <dgm:dir/>
          <dgm:animOne val="branch"/>
          <dgm:animLvl val="lvl"/>
        </dgm:presLayoutVars>
      </dgm:prSet>
      <dgm:spPr/>
    </dgm:pt>
    <dgm:pt modelId="{D71AC4FE-1541-B547-A427-9D976F786116}" type="pres">
      <dgm:prSet presAssocID="{B1306736-A5DA-4D3C-A402-6090732297EA}" presName="thickLine" presStyleLbl="alignNode1" presStyleIdx="0" presStyleCnt="7"/>
      <dgm:spPr/>
    </dgm:pt>
    <dgm:pt modelId="{4FCCCE53-7302-8046-AD83-77CBA8B9A8B7}" type="pres">
      <dgm:prSet presAssocID="{B1306736-A5DA-4D3C-A402-6090732297EA}" presName="horz1" presStyleCnt="0"/>
      <dgm:spPr/>
    </dgm:pt>
    <dgm:pt modelId="{A067BEDC-2E2F-EB41-860D-E599D15ACA02}" type="pres">
      <dgm:prSet presAssocID="{B1306736-A5DA-4D3C-A402-6090732297EA}" presName="tx1" presStyleLbl="revTx" presStyleIdx="0" presStyleCnt="7"/>
      <dgm:spPr/>
    </dgm:pt>
    <dgm:pt modelId="{20ED2902-BCD4-2743-B216-7383D7DC3F2C}" type="pres">
      <dgm:prSet presAssocID="{B1306736-A5DA-4D3C-A402-6090732297EA}" presName="vert1" presStyleCnt="0"/>
      <dgm:spPr/>
    </dgm:pt>
    <dgm:pt modelId="{89C68FE5-ED92-8347-90AA-F26BC4D76FDA}" type="pres">
      <dgm:prSet presAssocID="{899DE501-6779-4A88-A0E9-6FE513B083E4}" presName="thickLine" presStyleLbl="alignNode1" presStyleIdx="1" presStyleCnt="7"/>
      <dgm:spPr/>
    </dgm:pt>
    <dgm:pt modelId="{0F32C0F0-7C9D-0A4E-98D7-7071921F631B}" type="pres">
      <dgm:prSet presAssocID="{899DE501-6779-4A88-A0E9-6FE513B083E4}" presName="horz1" presStyleCnt="0"/>
      <dgm:spPr/>
    </dgm:pt>
    <dgm:pt modelId="{B95FF54D-6A69-4F4D-9198-9F99F1123949}" type="pres">
      <dgm:prSet presAssocID="{899DE501-6779-4A88-A0E9-6FE513B083E4}" presName="tx1" presStyleLbl="revTx" presStyleIdx="1" presStyleCnt="7"/>
      <dgm:spPr/>
    </dgm:pt>
    <dgm:pt modelId="{AA84E446-8B1C-1D4C-AF7C-F5E146930BB0}" type="pres">
      <dgm:prSet presAssocID="{899DE501-6779-4A88-A0E9-6FE513B083E4}" presName="vert1" presStyleCnt="0"/>
      <dgm:spPr/>
    </dgm:pt>
    <dgm:pt modelId="{E2FFD88A-CD42-2B47-95BA-B72DA03E6579}" type="pres">
      <dgm:prSet presAssocID="{3E4EBE58-F563-495A-B2C1-449652687EB8}" presName="thickLine" presStyleLbl="alignNode1" presStyleIdx="2" presStyleCnt="7"/>
      <dgm:spPr/>
    </dgm:pt>
    <dgm:pt modelId="{A758AECC-878A-8947-B7FF-67B8A38C23A9}" type="pres">
      <dgm:prSet presAssocID="{3E4EBE58-F563-495A-B2C1-449652687EB8}" presName="horz1" presStyleCnt="0"/>
      <dgm:spPr/>
    </dgm:pt>
    <dgm:pt modelId="{D224D070-C31E-EC4C-9D8A-F37C7B373749}" type="pres">
      <dgm:prSet presAssocID="{3E4EBE58-F563-495A-B2C1-449652687EB8}" presName="tx1" presStyleLbl="revTx" presStyleIdx="2" presStyleCnt="7"/>
      <dgm:spPr/>
    </dgm:pt>
    <dgm:pt modelId="{ADD00CCB-163F-5149-B4A0-7E31ED6B739E}" type="pres">
      <dgm:prSet presAssocID="{3E4EBE58-F563-495A-B2C1-449652687EB8}" presName="vert1" presStyleCnt="0"/>
      <dgm:spPr/>
    </dgm:pt>
    <dgm:pt modelId="{69EA464C-B82B-D447-B16E-A9E4991B575A}" type="pres">
      <dgm:prSet presAssocID="{7F78355E-AEED-40F9-B6C2-2022DE33E655}" presName="thickLine" presStyleLbl="alignNode1" presStyleIdx="3" presStyleCnt="7"/>
      <dgm:spPr/>
    </dgm:pt>
    <dgm:pt modelId="{125B2469-9F48-1C4A-AB9D-D43B31CED0D4}" type="pres">
      <dgm:prSet presAssocID="{7F78355E-AEED-40F9-B6C2-2022DE33E655}" presName="horz1" presStyleCnt="0"/>
      <dgm:spPr/>
    </dgm:pt>
    <dgm:pt modelId="{31A42E47-5D2E-6C4C-87BC-906F40E1F5A6}" type="pres">
      <dgm:prSet presAssocID="{7F78355E-AEED-40F9-B6C2-2022DE33E655}" presName="tx1" presStyleLbl="revTx" presStyleIdx="3" presStyleCnt="7"/>
      <dgm:spPr/>
    </dgm:pt>
    <dgm:pt modelId="{DDB55431-4E70-ED44-BBAA-9D3E4E73100E}" type="pres">
      <dgm:prSet presAssocID="{7F78355E-AEED-40F9-B6C2-2022DE33E655}" presName="vert1" presStyleCnt="0"/>
      <dgm:spPr/>
    </dgm:pt>
    <dgm:pt modelId="{4F90E573-8FD1-DA4E-AE9B-AFD8A6ACE9F8}" type="pres">
      <dgm:prSet presAssocID="{6409A4D3-2050-480E-AD38-D885B400D255}" presName="thickLine" presStyleLbl="alignNode1" presStyleIdx="4" presStyleCnt="7"/>
      <dgm:spPr/>
    </dgm:pt>
    <dgm:pt modelId="{0D541DB9-06B6-424C-8F7C-5355FA5E87C2}" type="pres">
      <dgm:prSet presAssocID="{6409A4D3-2050-480E-AD38-D885B400D255}" presName="horz1" presStyleCnt="0"/>
      <dgm:spPr/>
    </dgm:pt>
    <dgm:pt modelId="{7FC29566-E887-B24D-86A9-A12450B0DABE}" type="pres">
      <dgm:prSet presAssocID="{6409A4D3-2050-480E-AD38-D885B400D255}" presName="tx1" presStyleLbl="revTx" presStyleIdx="4" presStyleCnt="7"/>
      <dgm:spPr/>
    </dgm:pt>
    <dgm:pt modelId="{8C859A21-13D4-A14D-A40B-E75EF6FFC2FF}" type="pres">
      <dgm:prSet presAssocID="{6409A4D3-2050-480E-AD38-D885B400D255}" presName="vert1" presStyleCnt="0"/>
      <dgm:spPr/>
    </dgm:pt>
    <dgm:pt modelId="{778577A5-5E21-874B-84C3-65DBA6AC89E3}" type="pres">
      <dgm:prSet presAssocID="{B1AA6831-C703-4B9E-9829-66CFB8704E6B}" presName="thickLine" presStyleLbl="alignNode1" presStyleIdx="5" presStyleCnt="7"/>
      <dgm:spPr/>
    </dgm:pt>
    <dgm:pt modelId="{D2C0A539-0B84-F04E-91AF-FC93AFA00B74}" type="pres">
      <dgm:prSet presAssocID="{B1AA6831-C703-4B9E-9829-66CFB8704E6B}" presName="horz1" presStyleCnt="0"/>
      <dgm:spPr/>
    </dgm:pt>
    <dgm:pt modelId="{224D7740-0261-8047-8DA7-BCDA35F5B3CE}" type="pres">
      <dgm:prSet presAssocID="{B1AA6831-C703-4B9E-9829-66CFB8704E6B}" presName="tx1" presStyleLbl="revTx" presStyleIdx="5" presStyleCnt="7"/>
      <dgm:spPr/>
    </dgm:pt>
    <dgm:pt modelId="{E4506EF5-DDAD-3E46-ABCC-6156D752399E}" type="pres">
      <dgm:prSet presAssocID="{B1AA6831-C703-4B9E-9829-66CFB8704E6B}" presName="vert1" presStyleCnt="0"/>
      <dgm:spPr/>
    </dgm:pt>
    <dgm:pt modelId="{2E6B0744-53C2-E54A-AFB4-0B43C922CFD5}" type="pres">
      <dgm:prSet presAssocID="{E946A1DD-21DF-474F-9705-CADF3ED6F90C}" presName="thickLine" presStyleLbl="alignNode1" presStyleIdx="6" presStyleCnt="7"/>
      <dgm:spPr/>
    </dgm:pt>
    <dgm:pt modelId="{2DE6E9E2-BDBF-374B-AC9A-E5F6CD16AD2A}" type="pres">
      <dgm:prSet presAssocID="{E946A1DD-21DF-474F-9705-CADF3ED6F90C}" presName="horz1" presStyleCnt="0"/>
      <dgm:spPr/>
    </dgm:pt>
    <dgm:pt modelId="{68BF4C8C-9247-E14E-AC9F-74BBD68739B2}" type="pres">
      <dgm:prSet presAssocID="{E946A1DD-21DF-474F-9705-CADF3ED6F90C}" presName="tx1" presStyleLbl="revTx" presStyleIdx="6" presStyleCnt="7"/>
      <dgm:spPr/>
    </dgm:pt>
    <dgm:pt modelId="{A700F969-131B-2B41-9210-31CB5065E82B}" type="pres">
      <dgm:prSet presAssocID="{E946A1DD-21DF-474F-9705-CADF3ED6F90C}" presName="vert1" presStyleCnt="0"/>
      <dgm:spPr/>
    </dgm:pt>
  </dgm:ptLst>
  <dgm:cxnLst>
    <dgm:cxn modelId="{4C1A5327-90F9-47E6-8C3B-218D917E65BC}" type="presOf" srcId="{899DE501-6779-4A88-A0E9-6FE513B083E4}" destId="{B95FF54D-6A69-4F4D-9198-9F99F1123949}" srcOrd="0" destOrd="0" presId="urn:microsoft.com/office/officeart/2008/layout/LinedList"/>
    <dgm:cxn modelId="{98CD7031-BBAA-4B93-8401-C50C2B1DCCD9}" type="presOf" srcId="{E946A1DD-21DF-474F-9705-CADF3ED6F90C}" destId="{68BF4C8C-9247-E14E-AC9F-74BBD68739B2}" srcOrd="0" destOrd="0" presId="urn:microsoft.com/office/officeart/2008/layout/LinedList"/>
    <dgm:cxn modelId="{E17E2A47-B7F8-4A22-B07F-8050B59BA174}" type="presOf" srcId="{A2955B0D-4287-4949-961C-79B4AC57E15C}" destId="{BEC9D8F4-1B15-1343-B8E5-1DE3DE0C3B3D}" srcOrd="0" destOrd="0" presId="urn:microsoft.com/office/officeart/2008/layout/LinedList"/>
    <dgm:cxn modelId="{1DD2586D-BA6E-4475-85EE-0B0D64CB1A13}" type="presOf" srcId="{7F78355E-AEED-40F9-B6C2-2022DE33E655}" destId="{31A42E47-5D2E-6C4C-87BC-906F40E1F5A6}" srcOrd="0" destOrd="0" presId="urn:microsoft.com/office/officeart/2008/layout/LinedList"/>
    <dgm:cxn modelId="{D284286E-F5B6-4853-B37F-D8C77E6F01FD}" type="presOf" srcId="{3E4EBE58-F563-495A-B2C1-449652687EB8}" destId="{D224D070-C31E-EC4C-9D8A-F37C7B373749}" srcOrd="0" destOrd="0" presId="urn:microsoft.com/office/officeart/2008/layout/LinedList"/>
    <dgm:cxn modelId="{89173272-2B24-48C6-9860-BAA951EEFA80}" srcId="{A2955B0D-4287-4949-961C-79B4AC57E15C}" destId="{B1306736-A5DA-4D3C-A402-6090732297EA}" srcOrd="0" destOrd="0" parTransId="{24199EE7-2C1A-4F47-85D5-2197BD3E4A08}" sibTransId="{3DE760A6-7D36-4CC1-A249-55B501CBD40B}"/>
    <dgm:cxn modelId="{36D8487E-391B-4836-B392-1CB131662D27}" type="presOf" srcId="{B1306736-A5DA-4D3C-A402-6090732297EA}" destId="{A067BEDC-2E2F-EB41-860D-E599D15ACA02}" srcOrd="0" destOrd="0" presId="urn:microsoft.com/office/officeart/2008/layout/LinedList"/>
    <dgm:cxn modelId="{4FD8ECA1-5E78-4CA0-8F8F-FFF7CB38C74B}" srcId="{A2955B0D-4287-4949-961C-79B4AC57E15C}" destId="{7F78355E-AEED-40F9-B6C2-2022DE33E655}" srcOrd="3" destOrd="0" parTransId="{BE3B706D-590D-46A4-9192-77B2479BAC04}" sibTransId="{9FA4F840-2091-4906-85BD-DD95237B059B}"/>
    <dgm:cxn modelId="{5B4561A9-59C3-4AAA-BD7F-2671A7EDA633}" srcId="{A2955B0D-4287-4949-961C-79B4AC57E15C}" destId="{6409A4D3-2050-480E-AD38-D885B400D255}" srcOrd="4" destOrd="0" parTransId="{16362BBA-0657-4120-AC28-B1A435CAE585}" sibTransId="{2EAC48F7-2002-4EE2-936D-B509BA2384DE}"/>
    <dgm:cxn modelId="{0841E1AB-C078-44DC-8C8E-F8688BDFBADF}" srcId="{A2955B0D-4287-4949-961C-79B4AC57E15C}" destId="{3E4EBE58-F563-495A-B2C1-449652687EB8}" srcOrd="2" destOrd="0" parTransId="{43D13C2E-19CA-4C49-ADAC-7AA1F5496F49}" sibTransId="{A4F9E5AD-E41E-443B-B808-31E1F9CB3C77}"/>
    <dgm:cxn modelId="{61E4CAAE-71FC-4BED-92CE-B02FCE3D68FF}" type="presOf" srcId="{6409A4D3-2050-480E-AD38-D885B400D255}" destId="{7FC29566-E887-B24D-86A9-A12450B0DABE}" srcOrd="0" destOrd="0" presId="urn:microsoft.com/office/officeart/2008/layout/LinedList"/>
    <dgm:cxn modelId="{7A79A3BD-E1C1-4BC6-B222-8A633258E82A}" srcId="{A2955B0D-4287-4949-961C-79B4AC57E15C}" destId="{899DE501-6779-4A88-A0E9-6FE513B083E4}" srcOrd="1" destOrd="0" parTransId="{CE4C0EB8-474F-4881-888A-BED9DC7AD345}" sibTransId="{AF32C3C1-6EF7-4C1D-8ECE-8A1FE30B4A66}"/>
    <dgm:cxn modelId="{623BD5EA-1947-42AD-94FE-985A67BBC1CA}" srcId="{A2955B0D-4287-4949-961C-79B4AC57E15C}" destId="{E946A1DD-21DF-474F-9705-CADF3ED6F90C}" srcOrd="6" destOrd="0" parTransId="{48FB391F-5199-45E6-B1BB-5776D1C85C6C}" sibTransId="{09383F65-DD8D-43D0-B5E8-5CF3B85A8A0A}"/>
    <dgm:cxn modelId="{5524C3F0-2C27-45A7-AA1C-C8F13EC60074}" type="presOf" srcId="{B1AA6831-C703-4B9E-9829-66CFB8704E6B}" destId="{224D7740-0261-8047-8DA7-BCDA35F5B3CE}" srcOrd="0" destOrd="0" presId="urn:microsoft.com/office/officeart/2008/layout/LinedList"/>
    <dgm:cxn modelId="{754B32F3-2FE5-4A89-BF63-3CA670F85BB9}" srcId="{A2955B0D-4287-4949-961C-79B4AC57E15C}" destId="{B1AA6831-C703-4B9E-9829-66CFB8704E6B}" srcOrd="5" destOrd="0" parTransId="{5A47ACE4-C36D-4AC5-8CFC-EC38DF118E1A}" sibTransId="{AEA803B3-53F4-4AE3-B68D-0016593CDEB1}"/>
    <dgm:cxn modelId="{EFDFA09D-D020-487F-AB1D-C79259C54EDB}" type="presParOf" srcId="{BEC9D8F4-1B15-1343-B8E5-1DE3DE0C3B3D}" destId="{D71AC4FE-1541-B547-A427-9D976F786116}" srcOrd="0" destOrd="0" presId="urn:microsoft.com/office/officeart/2008/layout/LinedList"/>
    <dgm:cxn modelId="{F153FD9B-13ED-4213-953B-B628C78B7A95}" type="presParOf" srcId="{BEC9D8F4-1B15-1343-B8E5-1DE3DE0C3B3D}" destId="{4FCCCE53-7302-8046-AD83-77CBA8B9A8B7}" srcOrd="1" destOrd="0" presId="urn:microsoft.com/office/officeart/2008/layout/LinedList"/>
    <dgm:cxn modelId="{40D9BA75-6739-4DFB-B1F6-AF04FC283023}" type="presParOf" srcId="{4FCCCE53-7302-8046-AD83-77CBA8B9A8B7}" destId="{A067BEDC-2E2F-EB41-860D-E599D15ACA02}" srcOrd="0" destOrd="0" presId="urn:microsoft.com/office/officeart/2008/layout/LinedList"/>
    <dgm:cxn modelId="{9CE72021-F8F5-4728-A3B8-EEA0BBEC1A01}" type="presParOf" srcId="{4FCCCE53-7302-8046-AD83-77CBA8B9A8B7}" destId="{20ED2902-BCD4-2743-B216-7383D7DC3F2C}" srcOrd="1" destOrd="0" presId="urn:microsoft.com/office/officeart/2008/layout/LinedList"/>
    <dgm:cxn modelId="{9B635FBF-8E3A-4FF7-A904-FA90E230F3EA}" type="presParOf" srcId="{BEC9D8F4-1B15-1343-B8E5-1DE3DE0C3B3D}" destId="{89C68FE5-ED92-8347-90AA-F26BC4D76FDA}" srcOrd="2" destOrd="0" presId="urn:microsoft.com/office/officeart/2008/layout/LinedList"/>
    <dgm:cxn modelId="{932D313A-A989-4A6E-98EB-52B148C7A4B9}" type="presParOf" srcId="{BEC9D8F4-1B15-1343-B8E5-1DE3DE0C3B3D}" destId="{0F32C0F0-7C9D-0A4E-98D7-7071921F631B}" srcOrd="3" destOrd="0" presId="urn:microsoft.com/office/officeart/2008/layout/LinedList"/>
    <dgm:cxn modelId="{D7974914-0A44-47A0-B465-D4553F090151}" type="presParOf" srcId="{0F32C0F0-7C9D-0A4E-98D7-7071921F631B}" destId="{B95FF54D-6A69-4F4D-9198-9F99F1123949}" srcOrd="0" destOrd="0" presId="urn:microsoft.com/office/officeart/2008/layout/LinedList"/>
    <dgm:cxn modelId="{463DC80A-290F-4F96-A3CF-D43317A1911E}" type="presParOf" srcId="{0F32C0F0-7C9D-0A4E-98D7-7071921F631B}" destId="{AA84E446-8B1C-1D4C-AF7C-F5E146930BB0}" srcOrd="1" destOrd="0" presId="urn:microsoft.com/office/officeart/2008/layout/LinedList"/>
    <dgm:cxn modelId="{30F15FF9-4976-44F5-BA18-E645AF6E5C90}" type="presParOf" srcId="{BEC9D8F4-1B15-1343-B8E5-1DE3DE0C3B3D}" destId="{E2FFD88A-CD42-2B47-95BA-B72DA03E6579}" srcOrd="4" destOrd="0" presId="urn:microsoft.com/office/officeart/2008/layout/LinedList"/>
    <dgm:cxn modelId="{EE37492E-47F3-40B5-9378-A634DC57E515}" type="presParOf" srcId="{BEC9D8F4-1B15-1343-B8E5-1DE3DE0C3B3D}" destId="{A758AECC-878A-8947-B7FF-67B8A38C23A9}" srcOrd="5" destOrd="0" presId="urn:microsoft.com/office/officeart/2008/layout/LinedList"/>
    <dgm:cxn modelId="{32F1A43B-72D9-480F-8AC2-D23CF1D14155}" type="presParOf" srcId="{A758AECC-878A-8947-B7FF-67B8A38C23A9}" destId="{D224D070-C31E-EC4C-9D8A-F37C7B373749}" srcOrd="0" destOrd="0" presId="urn:microsoft.com/office/officeart/2008/layout/LinedList"/>
    <dgm:cxn modelId="{B6C7C9F5-4103-4273-A842-42DA74590B00}" type="presParOf" srcId="{A758AECC-878A-8947-B7FF-67B8A38C23A9}" destId="{ADD00CCB-163F-5149-B4A0-7E31ED6B739E}" srcOrd="1" destOrd="0" presId="urn:microsoft.com/office/officeart/2008/layout/LinedList"/>
    <dgm:cxn modelId="{F4B4C504-2F82-4A7D-AE31-C2358E220A1D}" type="presParOf" srcId="{BEC9D8F4-1B15-1343-B8E5-1DE3DE0C3B3D}" destId="{69EA464C-B82B-D447-B16E-A9E4991B575A}" srcOrd="6" destOrd="0" presId="urn:microsoft.com/office/officeart/2008/layout/LinedList"/>
    <dgm:cxn modelId="{B061D0D9-3E03-4B3C-AD0A-0768FF338AC8}" type="presParOf" srcId="{BEC9D8F4-1B15-1343-B8E5-1DE3DE0C3B3D}" destId="{125B2469-9F48-1C4A-AB9D-D43B31CED0D4}" srcOrd="7" destOrd="0" presId="urn:microsoft.com/office/officeart/2008/layout/LinedList"/>
    <dgm:cxn modelId="{4C624D47-D7A6-4DB8-8096-6C54CD7832F0}" type="presParOf" srcId="{125B2469-9F48-1C4A-AB9D-D43B31CED0D4}" destId="{31A42E47-5D2E-6C4C-87BC-906F40E1F5A6}" srcOrd="0" destOrd="0" presId="urn:microsoft.com/office/officeart/2008/layout/LinedList"/>
    <dgm:cxn modelId="{2A7E6145-C8EE-4FB9-AE65-ABDEDD42FC7D}" type="presParOf" srcId="{125B2469-9F48-1C4A-AB9D-D43B31CED0D4}" destId="{DDB55431-4E70-ED44-BBAA-9D3E4E73100E}" srcOrd="1" destOrd="0" presId="urn:microsoft.com/office/officeart/2008/layout/LinedList"/>
    <dgm:cxn modelId="{EAC11D9C-D5E4-4302-A3A6-A8C10663E66B}" type="presParOf" srcId="{BEC9D8F4-1B15-1343-B8E5-1DE3DE0C3B3D}" destId="{4F90E573-8FD1-DA4E-AE9B-AFD8A6ACE9F8}" srcOrd="8" destOrd="0" presId="urn:microsoft.com/office/officeart/2008/layout/LinedList"/>
    <dgm:cxn modelId="{E8161A55-0EBB-44DB-B42C-F441DD292170}" type="presParOf" srcId="{BEC9D8F4-1B15-1343-B8E5-1DE3DE0C3B3D}" destId="{0D541DB9-06B6-424C-8F7C-5355FA5E87C2}" srcOrd="9" destOrd="0" presId="urn:microsoft.com/office/officeart/2008/layout/LinedList"/>
    <dgm:cxn modelId="{39B37CAC-567A-4143-A795-F5490066D9F1}" type="presParOf" srcId="{0D541DB9-06B6-424C-8F7C-5355FA5E87C2}" destId="{7FC29566-E887-B24D-86A9-A12450B0DABE}" srcOrd="0" destOrd="0" presId="urn:microsoft.com/office/officeart/2008/layout/LinedList"/>
    <dgm:cxn modelId="{239521A6-1D28-4A1D-8AB0-AAAF4319419A}" type="presParOf" srcId="{0D541DB9-06B6-424C-8F7C-5355FA5E87C2}" destId="{8C859A21-13D4-A14D-A40B-E75EF6FFC2FF}" srcOrd="1" destOrd="0" presId="urn:microsoft.com/office/officeart/2008/layout/LinedList"/>
    <dgm:cxn modelId="{EC023FC6-1AA2-4D56-9EF5-2F59A2ED3C12}" type="presParOf" srcId="{BEC9D8F4-1B15-1343-B8E5-1DE3DE0C3B3D}" destId="{778577A5-5E21-874B-84C3-65DBA6AC89E3}" srcOrd="10" destOrd="0" presId="urn:microsoft.com/office/officeart/2008/layout/LinedList"/>
    <dgm:cxn modelId="{BBCAFC48-1046-463F-84A3-5206B8083447}" type="presParOf" srcId="{BEC9D8F4-1B15-1343-B8E5-1DE3DE0C3B3D}" destId="{D2C0A539-0B84-F04E-91AF-FC93AFA00B74}" srcOrd="11" destOrd="0" presId="urn:microsoft.com/office/officeart/2008/layout/LinedList"/>
    <dgm:cxn modelId="{768BDFA6-276B-4CC8-BAD9-F9FD3DC0347F}" type="presParOf" srcId="{D2C0A539-0B84-F04E-91AF-FC93AFA00B74}" destId="{224D7740-0261-8047-8DA7-BCDA35F5B3CE}" srcOrd="0" destOrd="0" presId="urn:microsoft.com/office/officeart/2008/layout/LinedList"/>
    <dgm:cxn modelId="{6A586819-0438-405C-B1AB-FCB2E113CFDF}" type="presParOf" srcId="{D2C0A539-0B84-F04E-91AF-FC93AFA00B74}" destId="{E4506EF5-DDAD-3E46-ABCC-6156D752399E}" srcOrd="1" destOrd="0" presId="urn:microsoft.com/office/officeart/2008/layout/LinedList"/>
    <dgm:cxn modelId="{F41C1ED4-41DF-46E7-A2C2-F01AFB02A3B1}" type="presParOf" srcId="{BEC9D8F4-1B15-1343-B8E5-1DE3DE0C3B3D}" destId="{2E6B0744-53C2-E54A-AFB4-0B43C922CFD5}" srcOrd="12" destOrd="0" presId="urn:microsoft.com/office/officeart/2008/layout/LinedList"/>
    <dgm:cxn modelId="{21877F03-61FF-4DBC-9AA3-01305CCBB291}" type="presParOf" srcId="{BEC9D8F4-1B15-1343-B8E5-1DE3DE0C3B3D}" destId="{2DE6E9E2-BDBF-374B-AC9A-E5F6CD16AD2A}" srcOrd="13" destOrd="0" presId="urn:microsoft.com/office/officeart/2008/layout/LinedList"/>
    <dgm:cxn modelId="{0EF99393-6C10-4F44-A876-26DDB192531A}" type="presParOf" srcId="{2DE6E9E2-BDBF-374B-AC9A-E5F6CD16AD2A}" destId="{68BF4C8C-9247-E14E-AC9F-74BBD68739B2}" srcOrd="0" destOrd="0" presId="urn:microsoft.com/office/officeart/2008/layout/LinedList"/>
    <dgm:cxn modelId="{ADF3359F-94EC-4ED7-B6D1-F38F1C763E15}" type="presParOf" srcId="{2DE6E9E2-BDBF-374B-AC9A-E5F6CD16AD2A}" destId="{A700F969-131B-2B41-9210-31CB5065E82B}" srcOrd="1" destOrd="0" presId="urn:microsoft.com/office/officeart/2008/layout/LinedLis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C54A4F0-332D-4B14-88F1-4DD20A9EC9C8}"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FEC7C48C-D940-46BE-AD4F-BB4A0BBCD677}">
      <dgm:prSet/>
      <dgm:spPr/>
      <dgm:t>
        <a:bodyPr/>
        <a:lstStyle/>
        <a:p>
          <a:r>
            <a:rPr lang="en-GB"/>
            <a:t>Culture (gold standard) is potentially hazardous for laboratory personnel and requires a level 3 biosafety facility (not available in most African countries) </a:t>
          </a:r>
          <a:endParaRPr lang="en-US"/>
        </a:p>
      </dgm:t>
    </dgm:pt>
    <dgm:pt modelId="{3E27678D-1C5B-4B5F-823E-43E0BECCAC3F}" type="parTrans" cxnId="{3371156D-3A3C-411B-9FF9-D5385140488E}">
      <dgm:prSet/>
      <dgm:spPr/>
      <dgm:t>
        <a:bodyPr/>
        <a:lstStyle/>
        <a:p>
          <a:endParaRPr lang="en-US"/>
        </a:p>
      </dgm:t>
    </dgm:pt>
    <dgm:pt modelId="{F94BA530-5D56-4CE4-8E5E-C6D71FC74C8D}" type="sibTrans" cxnId="{3371156D-3A3C-411B-9FF9-D5385140488E}">
      <dgm:prSet/>
      <dgm:spPr/>
      <dgm:t>
        <a:bodyPr/>
        <a:lstStyle/>
        <a:p>
          <a:endParaRPr lang="en-US"/>
        </a:p>
      </dgm:t>
    </dgm:pt>
    <dgm:pt modelId="{42467882-2695-4FCD-8985-4AC7EA1F5FF4}">
      <dgm:prSet/>
      <dgm:spPr/>
      <dgm:t>
        <a:bodyPr/>
        <a:lstStyle/>
        <a:p>
          <a:r>
            <a:rPr lang="en-GB"/>
            <a:t>Microscopy (not so sensitive)</a:t>
          </a:r>
          <a:endParaRPr lang="en-US"/>
        </a:p>
      </dgm:t>
    </dgm:pt>
    <dgm:pt modelId="{5F79F871-E1D8-41A2-ACEA-C2D09932C802}" type="parTrans" cxnId="{691C8D55-0A2E-44A5-BBF6-2C8AE6DB3DA0}">
      <dgm:prSet/>
      <dgm:spPr/>
      <dgm:t>
        <a:bodyPr/>
        <a:lstStyle/>
        <a:p>
          <a:endParaRPr lang="en-US"/>
        </a:p>
      </dgm:t>
    </dgm:pt>
    <dgm:pt modelId="{66E499B6-99C6-412F-AD1A-8A0ACD905FAA}" type="sibTrans" cxnId="{691C8D55-0A2E-44A5-BBF6-2C8AE6DB3DA0}">
      <dgm:prSet/>
      <dgm:spPr/>
      <dgm:t>
        <a:bodyPr/>
        <a:lstStyle/>
        <a:p>
          <a:endParaRPr lang="en-US"/>
        </a:p>
      </dgm:t>
    </dgm:pt>
    <dgm:pt modelId="{A2D4F61A-7703-42D3-ADFF-F75089B6F272}">
      <dgm:prSet/>
      <dgm:spPr/>
      <dgm:t>
        <a:bodyPr/>
        <a:lstStyle/>
        <a:p>
          <a:r>
            <a:rPr lang="en-GB"/>
            <a:t>Histology (needs representative invasive sample)</a:t>
          </a:r>
          <a:endParaRPr lang="en-US"/>
        </a:p>
      </dgm:t>
    </dgm:pt>
    <dgm:pt modelId="{5F0E8FB3-B0A1-43E7-B9B3-573866E6734E}" type="parTrans" cxnId="{CE3FFF01-B68F-4097-B78B-34B859A05F6E}">
      <dgm:prSet/>
      <dgm:spPr/>
      <dgm:t>
        <a:bodyPr/>
        <a:lstStyle/>
        <a:p>
          <a:endParaRPr lang="en-US"/>
        </a:p>
      </dgm:t>
    </dgm:pt>
    <dgm:pt modelId="{4E494E94-5BEF-4E12-A782-4510EBB65520}" type="sibTrans" cxnId="{CE3FFF01-B68F-4097-B78B-34B859A05F6E}">
      <dgm:prSet/>
      <dgm:spPr/>
      <dgm:t>
        <a:bodyPr/>
        <a:lstStyle/>
        <a:p>
          <a:endParaRPr lang="en-US"/>
        </a:p>
      </dgm:t>
    </dgm:pt>
    <dgm:pt modelId="{B4285734-F16E-4A8E-9A55-0D2937656622}">
      <dgm:prSet/>
      <dgm:spPr/>
      <dgm:t>
        <a:bodyPr/>
        <a:lstStyle/>
        <a:p>
          <a:r>
            <a:rPr lang="en-GB"/>
            <a:t>The best approach in the diagnosis of disseminated histoplasmosis in HIV/AIDS is the detection of histoplasma antigen in urine, which is positive in over 70% of cases</a:t>
          </a:r>
          <a:endParaRPr lang="en-US"/>
        </a:p>
      </dgm:t>
    </dgm:pt>
    <dgm:pt modelId="{6F4A7322-B4DD-4FB7-A1BD-936017B44263}" type="parTrans" cxnId="{BA175815-99EB-49F3-8D60-1831CE954663}">
      <dgm:prSet/>
      <dgm:spPr/>
      <dgm:t>
        <a:bodyPr/>
        <a:lstStyle/>
        <a:p>
          <a:endParaRPr lang="en-US"/>
        </a:p>
      </dgm:t>
    </dgm:pt>
    <dgm:pt modelId="{643C7117-F0B3-4E6F-9518-A2D95B74861B}" type="sibTrans" cxnId="{BA175815-99EB-49F3-8D60-1831CE954663}">
      <dgm:prSet/>
      <dgm:spPr/>
      <dgm:t>
        <a:bodyPr/>
        <a:lstStyle/>
        <a:p>
          <a:endParaRPr lang="en-US"/>
        </a:p>
      </dgm:t>
    </dgm:pt>
    <dgm:pt modelId="{F16E4714-AA8C-4B40-9385-82A21BC52734}">
      <dgm:prSet/>
      <dgm:spPr/>
      <dgm:t>
        <a:bodyPr/>
        <a:lstStyle/>
        <a:p>
          <a:r>
            <a:rPr lang="en-GB"/>
            <a:t>This test is now a WHO recommended Essential Diagnostic </a:t>
          </a:r>
          <a:endParaRPr lang="en-US"/>
        </a:p>
      </dgm:t>
    </dgm:pt>
    <dgm:pt modelId="{A7087A9B-13BF-4E15-8AFB-7EDCF4486355}" type="parTrans" cxnId="{7A24F7AA-07C8-4230-8EF2-10AA96C82933}">
      <dgm:prSet/>
      <dgm:spPr/>
      <dgm:t>
        <a:bodyPr/>
        <a:lstStyle/>
        <a:p>
          <a:endParaRPr lang="en-US"/>
        </a:p>
      </dgm:t>
    </dgm:pt>
    <dgm:pt modelId="{480E1B24-0A81-4B80-9CC0-B87CC232C480}" type="sibTrans" cxnId="{7A24F7AA-07C8-4230-8EF2-10AA96C82933}">
      <dgm:prSet/>
      <dgm:spPr/>
      <dgm:t>
        <a:bodyPr/>
        <a:lstStyle/>
        <a:p>
          <a:endParaRPr lang="en-US"/>
        </a:p>
      </dgm:t>
    </dgm:pt>
    <dgm:pt modelId="{5AB2122D-D5DC-FA4A-8581-CF974B5D4CBC}" type="pres">
      <dgm:prSet presAssocID="{3C54A4F0-332D-4B14-88F1-4DD20A9EC9C8}" presName="linear" presStyleCnt="0">
        <dgm:presLayoutVars>
          <dgm:animLvl val="lvl"/>
          <dgm:resizeHandles val="exact"/>
        </dgm:presLayoutVars>
      </dgm:prSet>
      <dgm:spPr/>
    </dgm:pt>
    <dgm:pt modelId="{AA201D3F-435A-6441-BF29-7160F87C4BF9}" type="pres">
      <dgm:prSet presAssocID="{FEC7C48C-D940-46BE-AD4F-BB4A0BBCD677}" presName="parentText" presStyleLbl="node1" presStyleIdx="0" presStyleCnt="5">
        <dgm:presLayoutVars>
          <dgm:chMax val="0"/>
          <dgm:bulletEnabled val="1"/>
        </dgm:presLayoutVars>
      </dgm:prSet>
      <dgm:spPr/>
    </dgm:pt>
    <dgm:pt modelId="{8044022F-5FE0-164E-B9C7-18F7C50B550C}" type="pres">
      <dgm:prSet presAssocID="{F94BA530-5D56-4CE4-8E5E-C6D71FC74C8D}" presName="spacer" presStyleCnt="0"/>
      <dgm:spPr/>
    </dgm:pt>
    <dgm:pt modelId="{8F873333-0570-424F-B105-83817601A891}" type="pres">
      <dgm:prSet presAssocID="{42467882-2695-4FCD-8985-4AC7EA1F5FF4}" presName="parentText" presStyleLbl="node1" presStyleIdx="1" presStyleCnt="5">
        <dgm:presLayoutVars>
          <dgm:chMax val="0"/>
          <dgm:bulletEnabled val="1"/>
        </dgm:presLayoutVars>
      </dgm:prSet>
      <dgm:spPr/>
    </dgm:pt>
    <dgm:pt modelId="{B07164D7-0230-A241-A3EB-1D7FE7CEA523}" type="pres">
      <dgm:prSet presAssocID="{66E499B6-99C6-412F-AD1A-8A0ACD905FAA}" presName="spacer" presStyleCnt="0"/>
      <dgm:spPr/>
    </dgm:pt>
    <dgm:pt modelId="{958CC2BE-F358-564C-A3A0-90879F653520}" type="pres">
      <dgm:prSet presAssocID="{A2D4F61A-7703-42D3-ADFF-F75089B6F272}" presName="parentText" presStyleLbl="node1" presStyleIdx="2" presStyleCnt="5">
        <dgm:presLayoutVars>
          <dgm:chMax val="0"/>
          <dgm:bulletEnabled val="1"/>
        </dgm:presLayoutVars>
      </dgm:prSet>
      <dgm:spPr/>
    </dgm:pt>
    <dgm:pt modelId="{BF85BE2E-36C4-BC4F-A715-241C61A99279}" type="pres">
      <dgm:prSet presAssocID="{4E494E94-5BEF-4E12-A782-4510EBB65520}" presName="spacer" presStyleCnt="0"/>
      <dgm:spPr/>
    </dgm:pt>
    <dgm:pt modelId="{E346BED5-C96C-B54D-A3F2-F186238DF5BF}" type="pres">
      <dgm:prSet presAssocID="{B4285734-F16E-4A8E-9A55-0D2937656622}" presName="parentText" presStyleLbl="node1" presStyleIdx="3" presStyleCnt="5">
        <dgm:presLayoutVars>
          <dgm:chMax val="0"/>
          <dgm:bulletEnabled val="1"/>
        </dgm:presLayoutVars>
      </dgm:prSet>
      <dgm:spPr/>
    </dgm:pt>
    <dgm:pt modelId="{B5C00F1F-2170-8641-8D5F-7AA840D5E0AD}" type="pres">
      <dgm:prSet presAssocID="{643C7117-F0B3-4E6F-9518-A2D95B74861B}" presName="spacer" presStyleCnt="0"/>
      <dgm:spPr/>
    </dgm:pt>
    <dgm:pt modelId="{B0441B23-8D95-8848-9390-CD0D8043A3E3}" type="pres">
      <dgm:prSet presAssocID="{F16E4714-AA8C-4B40-9385-82A21BC52734}" presName="parentText" presStyleLbl="node1" presStyleIdx="4" presStyleCnt="5">
        <dgm:presLayoutVars>
          <dgm:chMax val="0"/>
          <dgm:bulletEnabled val="1"/>
        </dgm:presLayoutVars>
      </dgm:prSet>
      <dgm:spPr/>
    </dgm:pt>
  </dgm:ptLst>
  <dgm:cxnLst>
    <dgm:cxn modelId="{CE3FFF01-B68F-4097-B78B-34B859A05F6E}" srcId="{3C54A4F0-332D-4B14-88F1-4DD20A9EC9C8}" destId="{A2D4F61A-7703-42D3-ADFF-F75089B6F272}" srcOrd="2" destOrd="0" parTransId="{5F0E8FB3-B0A1-43E7-B9B3-573866E6734E}" sibTransId="{4E494E94-5BEF-4E12-A782-4510EBB65520}"/>
    <dgm:cxn modelId="{4E7FEC0F-5001-4564-ADF8-8CDF06500F25}" type="presOf" srcId="{FEC7C48C-D940-46BE-AD4F-BB4A0BBCD677}" destId="{AA201D3F-435A-6441-BF29-7160F87C4BF9}" srcOrd="0" destOrd="0" presId="urn:microsoft.com/office/officeart/2005/8/layout/vList2"/>
    <dgm:cxn modelId="{DC558E11-8391-4172-95DB-1104B6446C45}" type="presOf" srcId="{3C54A4F0-332D-4B14-88F1-4DD20A9EC9C8}" destId="{5AB2122D-D5DC-FA4A-8581-CF974B5D4CBC}" srcOrd="0" destOrd="0" presId="urn:microsoft.com/office/officeart/2005/8/layout/vList2"/>
    <dgm:cxn modelId="{238DA313-9B1C-4B74-959D-6D96ACBC14BC}" type="presOf" srcId="{A2D4F61A-7703-42D3-ADFF-F75089B6F272}" destId="{958CC2BE-F358-564C-A3A0-90879F653520}" srcOrd="0" destOrd="0" presId="urn:microsoft.com/office/officeart/2005/8/layout/vList2"/>
    <dgm:cxn modelId="{BA175815-99EB-49F3-8D60-1831CE954663}" srcId="{3C54A4F0-332D-4B14-88F1-4DD20A9EC9C8}" destId="{B4285734-F16E-4A8E-9A55-0D2937656622}" srcOrd="3" destOrd="0" parTransId="{6F4A7322-B4DD-4FB7-A1BD-936017B44263}" sibTransId="{643C7117-F0B3-4E6F-9518-A2D95B74861B}"/>
    <dgm:cxn modelId="{691C8D55-0A2E-44A5-BBF6-2C8AE6DB3DA0}" srcId="{3C54A4F0-332D-4B14-88F1-4DD20A9EC9C8}" destId="{42467882-2695-4FCD-8985-4AC7EA1F5FF4}" srcOrd="1" destOrd="0" parTransId="{5F79F871-E1D8-41A2-ACEA-C2D09932C802}" sibTransId="{66E499B6-99C6-412F-AD1A-8A0ACD905FAA}"/>
    <dgm:cxn modelId="{3371156D-3A3C-411B-9FF9-D5385140488E}" srcId="{3C54A4F0-332D-4B14-88F1-4DD20A9EC9C8}" destId="{FEC7C48C-D940-46BE-AD4F-BB4A0BBCD677}" srcOrd="0" destOrd="0" parTransId="{3E27678D-1C5B-4B5F-823E-43E0BECCAC3F}" sibTransId="{F94BA530-5D56-4CE4-8E5E-C6D71FC74C8D}"/>
    <dgm:cxn modelId="{59AA9799-7475-47F0-B801-546FF2A8CD1E}" type="presOf" srcId="{F16E4714-AA8C-4B40-9385-82A21BC52734}" destId="{B0441B23-8D95-8848-9390-CD0D8043A3E3}" srcOrd="0" destOrd="0" presId="urn:microsoft.com/office/officeart/2005/8/layout/vList2"/>
    <dgm:cxn modelId="{7A24F7AA-07C8-4230-8EF2-10AA96C82933}" srcId="{3C54A4F0-332D-4B14-88F1-4DD20A9EC9C8}" destId="{F16E4714-AA8C-4B40-9385-82A21BC52734}" srcOrd="4" destOrd="0" parTransId="{A7087A9B-13BF-4E15-8AFB-7EDCF4486355}" sibTransId="{480E1B24-0A81-4B80-9CC0-B87CC232C480}"/>
    <dgm:cxn modelId="{43F2D6CC-62E2-4FD4-A9E0-374A003DC808}" type="presOf" srcId="{42467882-2695-4FCD-8985-4AC7EA1F5FF4}" destId="{8F873333-0570-424F-B105-83817601A891}" srcOrd="0" destOrd="0" presId="urn:microsoft.com/office/officeart/2005/8/layout/vList2"/>
    <dgm:cxn modelId="{B8CC62D2-52D5-4A71-BA5D-4BB53BCFE4E9}" type="presOf" srcId="{B4285734-F16E-4A8E-9A55-0D2937656622}" destId="{E346BED5-C96C-B54D-A3F2-F186238DF5BF}" srcOrd="0" destOrd="0" presId="urn:microsoft.com/office/officeart/2005/8/layout/vList2"/>
    <dgm:cxn modelId="{7B673DB5-0C46-4AE8-B32C-D499E44908B6}" type="presParOf" srcId="{5AB2122D-D5DC-FA4A-8581-CF974B5D4CBC}" destId="{AA201D3F-435A-6441-BF29-7160F87C4BF9}" srcOrd="0" destOrd="0" presId="urn:microsoft.com/office/officeart/2005/8/layout/vList2"/>
    <dgm:cxn modelId="{E1A3F26A-3F1E-404F-B244-E4F2BE40AAF5}" type="presParOf" srcId="{5AB2122D-D5DC-FA4A-8581-CF974B5D4CBC}" destId="{8044022F-5FE0-164E-B9C7-18F7C50B550C}" srcOrd="1" destOrd="0" presId="urn:microsoft.com/office/officeart/2005/8/layout/vList2"/>
    <dgm:cxn modelId="{BBCE4F4E-1A41-424C-A428-3132A540B387}" type="presParOf" srcId="{5AB2122D-D5DC-FA4A-8581-CF974B5D4CBC}" destId="{8F873333-0570-424F-B105-83817601A891}" srcOrd="2" destOrd="0" presId="urn:microsoft.com/office/officeart/2005/8/layout/vList2"/>
    <dgm:cxn modelId="{B117B83E-0C9E-480F-8DDA-1A9B30DE4B04}" type="presParOf" srcId="{5AB2122D-D5DC-FA4A-8581-CF974B5D4CBC}" destId="{B07164D7-0230-A241-A3EB-1D7FE7CEA523}" srcOrd="3" destOrd="0" presId="urn:microsoft.com/office/officeart/2005/8/layout/vList2"/>
    <dgm:cxn modelId="{38AAD0F8-BD6E-4C94-9215-1DEF69018360}" type="presParOf" srcId="{5AB2122D-D5DC-FA4A-8581-CF974B5D4CBC}" destId="{958CC2BE-F358-564C-A3A0-90879F653520}" srcOrd="4" destOrd="0" presId="urn:microsoft.com/office/officeart/2005/8/layout/vList2"/>
    <dgm:cxn modelId="{27FA0BB1-B7DA-43F9-8657-A1A38392B082}" type="presParOf" srcId="{5AB2122D-D5DC-FA4A-8581-CF974B5D4CBC}" destId="{BF85BE2E-36C4-BC4F-A715-241C61A99279}" srcOrd="5" destOrd="0" presId="urn:microsoft.com/office/officeart/2005/8/layout/vList2"/>
    <dgm:cxn modelId="{71E45509-9679-4B6B-8CEF-C40D5FC906ED}" type="presParOf" srcId="{5AB2122D-D5DC-FA4A-8581-CF974B5D4CBC}" destId="{E346BED5-C96C-B54D-A3F2-F186238DF5BF}" srcOrd="6" destOrd="0" presId="urn:microsoft.com/office/officeart/2005/8/layout/vList2"/>
    <dgm:cxn modelId="{40030BF3-DBFD-40C3-B614-DC18DB83C4BA}" type="presParOf" srcId="{5AB2122D-D5DC-FA4A-8581-CF974B5D4CBC}" destId="{B5C00F1F-2170-8641-8D5F-7AA840D5E0AD}" srcOrd="7" destOrd="0" presId="urn:microsoft.com/office/officeart/2005/8/layout/vList2"/>
    <dgm:cxn modelId="{C2632730-45D4-409E-A36E-3AA11275E64C}" type="presParOf" srcId="{5AB2122D-D5DC-FA4A-8581-CF974B5D4CBC}" destId="{B0441B23-8D95-8848-9390-CD0D8043A3E3}"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F915C23-00A0-4AF9-BB33-3D010D740D0E}"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86F8EDA6-07CB-4FA6-BCA8-27DA833766E2}">
      <dgm:prSet/>
      <dgm:spPr/>
      <dgm:t>
        <a:bodyPr/>
        <a:lstStyle/>
        <a:p>
          <a:r>
            <a:rPr lang="en-GB"/>
            <a:t>Antifungal treatment is always recommended for immunocompromised patients with histoplasmosis</a:t>
          </a:r>
          <a:endParaRPr lang="en-US"/>
        </a:p>
      </dgm:t>
    </dgm:pt>
    <dgm:pt modelId="{44A4E2B7-ED00-465C-8652-0C2D0F718F4C}" type="parTrans" cxnId="{C865DA5C-B05F-48F7-8D32-B084D84C267A}">
      <dgm:prSet/>
      <dgm:spPr/>
      <dgm:t>
        <a:bodyPr/>
        <a:lstStyle/>
        <a:p>
          <a:endParaRPr lang="en-US"/>
        </a:p>
      </dgm:t>
    </dgm:pt>
    <dgm:pt modelId="{400E9719-9E85-4E13-AF57-20057C236661}" type="sibTrans" cxnId="{C865DA5C-B05F-48F7-8D32-B084D84C267A}">
      <dgm:prSet/>
      <dgm:spPr/>
      <dgm:t>
        <a:bodyPr/>
        <a:lstStyle/>
        <a:p>
          <a:endParaRPr lang="en-US"/>
        </a:p>
      </dgm:t>
    </dgm:pt>
    <dgm:pt modelId="{3D4D38BB-A8C8-4DA0-90D1-59B255C0FEE4}">
      <dgm:prSet/>
      <dgm:spPr/>
      <dgm:t>
        <a:bodyPr/>
        <a:lstStyle/>
        <a:p>
          <a:r>
            <a:rPr lang="en-GB"/>
            <a:t>Acute histoplasmosis resolves without treatment in most immunocompetent healthy individuals, in whom treatment is usually not recommended</a:t>
          </a:r>
          <a:endParaRPr lang="en-US"/>
        </a:p>
      </dgm:t>
    </dgm:pt>
    <dgm:pt modelId="{8AB07830-E64E-4B4F-9DF4-7BC61C698E7D}" type="parTrans" cxnId="{FDC65445-3AF2-49CA-9115-3C5EE5B698C4}">
      <dgm:prSet/>
      <dgm:spPr/>
      <dgm:t>
        <a:bodyPr/>
        <a:lstStyle/>
        <a:p>
          <a:endParaRPr lang="en-US"/>
        </a:p>
      </dgm:t>
    </dgm:pt>
    <dgm:pt modelId="{56852280-020F-403E-AF21-1DEB168340B2}" type="sibTrans" cxnId="{FDC65445-3AF2-49CA-9115-3C5EE5B698C4}">
      <dgm:prSet/>
      <dgm:spPr/>
      <dgm:t>
        <a:bodyPr/>
        <a:lstStyle/>
        <a:p>
          <a:endParaRPr lang="en-US"/>
        </a:p>
      </dgm:t>
    </dgm:pt>
    <dgm:pt modelId="{F0060DDA-C96A-4C55-A2FD-2653111ECF08}">
      <dgm:prSet/>
      <dgm:spPr/>
      <dgm:t>
        <a:bodyPr/>
        <a:lstStyle/>
        <a:p>
          <a:r>
            <a:rPr lang="en-GB"/>
            <a:t>BUT if immunocompetent patients are exposure to large inoculum of </a:t>
          </a:r>
          <a:r>
            <a:rPr lang="en-GB" i="1"/>
            <a:t>Histoplasma</a:t>
          </a:r>
          <a:r>
            <a:rPr lang="en-GB"/>
            <a:t> spp. and are highly symptomatic, antifungal treatment is advised</a:t>
          </a:r>
          <a:endParaRPr lang="en-US"/>
        </a:p>
      </dgm:t>
    </dgm:pt>
    <dgm:pt modelId="{0360831D-249B-48DB-8D02-AA5839FCF11C}" type="parTrans" cxnId="{79CF6793-BA8C-45D8-89B5-FC1942DFE508}">
      <dgm:prSet/>
      <dgm:spPr/>
      <dgm:t>
        <a:bodyPr/>
        <a:lstStyle/>
        <a:p>
          <a:endParaRPr lang="en-US"/>
        </a:p>
      </dgm:t>
    </dgm:pt>
    <dgm:pt modelId="{BB5DA721-7B92-4E68-9E22-7113868C684A}" type="sibTrans" cxnId="{79CF6793-BA8C-45D8-89B5-FC1942DFE508}">
      <dgm:prSet/>
      <dgm:spPr/>
      <dgm:t>
        <a:bodyPr/>
        <a:lstStyle/>
        <a:p>
          <a:endParaRPr lang="en-US"/>
        </a:p>
      </dgm:t>
    </dgm:pt>
    <dgm:pt modelId="{51E73D6F-FC25-4773-935E-615C6573FF72}">
      <dgm:prSet/>
      <dgm:spPr/>
      <dgm:t>
        <a:bodyPr/>
        <a:lstStyle/>
        <a:p>
          <a:r>
            <a:rPr lang="en-GB"/>
            <a:t>Early initiation of treatment is associated with shortened duration of illness and halts progression to persistent disseminated histoplasmosis and save lives in very ill patients</a:t>
          </a:r>
          <a:endParaRPr lang="en-US"/>
        </a:p>
      </dgm:t>
    </dgm:pt>
    <dgm:pt modelId="{365F0230-5B36-40CD-B25F-6A026DD42F8D}" type="parTrans" cxnId="{F5A3816F-0ED4-4FF7-B576-918CE54CEEFF}">
      <dgm:prSet/>
      <dgm:spPr/>
      <dgm:t>
        <a:bodyPr/>
        <a:lstStyle/>
        <a:p>
          <a:endParaRPr lang="en-US"/>
        </a:p>
      </dgm:t>
    </dgm:pt>
    <dgm:pt modelId="{AB623510-52F6-4D4D-98F0-30E9FEA9D4ED}" type="sibTrans" cxnId="{F5A3816F-0ED4-4FF7-B576-918CE54CEEFF}">
      <dgm:prSet/>
      <dgm:spPr/>
      <dgm:t>
        <a:bodyPr/>
        <a:lstStyle/>
        <a:p>
          <a:endParaRPr lang="en-US"/>
        </a:p>
      </dgm:t>
    </dgm:pt>
    <dgm:pt modelId="{C5AE01BD-0E33-4248-B0CA-0B6B2EF8F737}" type="pres">
      <dgm:prSet presAssocID="{CF915C23-00A0-4AF9-BB33-3D010D740D0E}" presName="linear" presStyleCnt="0">
        <dgm:presLayoutVars>
          <dgm:animLvl val="lvl"/>
          <dgm:resizeHandles val="exact"/>
        </dgm:presLayoutVars>
      </dgm:prSet>
      <dgm:spPr/>
    </dgm:pt>
    <dgm:pt modelId="{864271BE-246F-0E46-8B6A-C73C4902764B}" type="pres">
      <dgm:prSet presAssocID="{86F8EDA6-07CB-4FA6-BCA8-27DA833766E2}" presName="parentText" presStyleLbl="node1" presStyleIdx="0" presStyleCnt="4">
        <dgm:presLayoutVars>
          <dgm:chMax val="0"/>
          <dgm:bulletEnabled val="1"/>
        </dgm:presLayoutVars>
      </dgm:prSet>
      <dgm:spPr/>
    </dgm:pt>
    <dgm:pt modelId="{E9924C6F-8A24-6F48-A8C2-123BA826FE51}" type="pres">
      <dgm:prSet presAssocID="{400E9719-9E85-4E13-AF57-20057C236661}" presName="spacer" presStyleCnt="0"/>
      <dgm:spPr/>
    </dgm:pt>
    <dgm:pt modelId="{95457E7A-970C-DB48-8FDF-C2D22F7C4252}" type="pres">
      <dgm:prSet presAssocID="{3D4D38BB-A8C8-4DA0-90D1-59B255C0FEE4}" presName="parentText" presStyleLbl="node1" presStyleIdx="1" presStyleCnt="4">
        <dgm:presLayoutVars>
          <dgm:chMax val="0"/>
          <dgm:bulletEnabled val="1"/>
        </dgm:presLayoutVars>
      </dgm:prSet>
      <dgm:spPr/>
    </dgm:pt>
    <dgm:pt modelId="{95C55004-5A42-2D4E-926C-29988B9B3A85}" type="pres">
      <dgm:prSet presAssocID="{56852280-020F-403E-AF21-1DEB168340B2}" presName="spacer" presStyleCnt="0"/>
      <dgm:spPr/>
    </dgm:pt>
    <dgm:pt modelId="{2434FC5B-53D4-0046-8156-E1B1CFD2F2F9}" type="pres">
      <dgm:prSet presAssocID="{F0060DDA-C96A-4C55-A2FD-2653111ECF08}" presName="parentText" presStyleLbl="node1" presStyleIdx="2" presStyleCnt="4">
        <dgm:presLayoutVars>
          <dgm:chMax val="0"/>
          <dgm:bulletEnabled val="1"/>
        </dgm:presLayoutVars>
      </dgm:prSet>
      <dgm:spPr/>
    </dgm:pt>
    <dgm:pt modelId="{A3041775-F64B-B945-BA70-97F44EF0B1C4}" type="pres">
      <dgm:prSet presAssocID="{BB5DA721-7B92-4E68-9E22-7113868C684A}" presName="spacer" presStyleCnt="0"/>
      <dgm:spPr/>
    </dgm:pt>
    <dgm:pt modelId="{32C5AA6F-B293-464B-9700-5839D830FE10}" type="pres">
      <dgm:prSet presAssocID="{51E73D6F-FC25-4773-935E-615C6573FF72}" presName="parentText" presStyleLbl="node1" presStyleIdx="3" presStyleCnt="4">
        <dgm:presLayoutVars>
          <dgm:chMax val="0"/>
          <dgm:bulletEnabled val="1"/>
        </dgm:presLayoutVars>
      </dgm:prSet>
      <dgm:spPr/>
    </dgm:pt>
  </dgm:ptLst>
  <dgm:cxnLst>
    <dgm:cxn modelId="{8030C21D-96B8-4E31-A30D-329FA987503C}" type="presOf" srcId="{3D4D38BB-A8C8-4DA0-90D1-59B255C0FEE4}" destId="{95457E7A-970C-DB48-8FDF-C2D22F7C4252}" srcOrd="0" destOrd="0" presId="urn:microsoft.com/office/officeart/2005/8/layout/vList2"/>
    <dgm:cxn modelId="{FDC65445-3AF2-49CA-9115-3C5EE5B698C4}" srcId="{CF915C23-00A0-4AF9-BB33-3D010D740D0E}" destId="{3D4D38BB-A8C8-4DA0-90D1-59B255C0FEE4}" srcOrd="1" destOrd="0" parTransId="{8AB07830-E64E-4B4F-9DF4-7BC61C698E7D}" sibTransId="{56852280-020F-403E-AF21-1DEB168340B2}"/>
    <dgm:cxn modelId="{0A00FB59-073C-44DF-93DB-0CE85CB0C8F3}" type="presOf" srcId="{F0060DDA-C96A-4C55-A2FD-2653111ECF08}" destId="{2434FC5B-53D4-0046-8156-E1B1CFD2F2F9}" srcOrd="0" destOrd="0" presId="urn:microsoft.com/office/officeart/2005/8/layout/vList2"/>
    <dgm:cxn modelId="{C865DA5C-B05F-48F7-8D32-B084D84C267A}" srcId="{CF915C23-00A0-4AF9-BB33-3D010D740D0E}" destId="{86F8EDA6-07CB-4FA6-BCA8-27DA833766E2}" srcOrd="0" destOrd="0" parTransId="{44A4E2B7-ED00-465C-8652-0C2D0F718F4C}" sibTransId="{400E9719-9E85-4E13-AF57-20057C236661}"/>
    <dgm:cxn modelId="{F5A3816F-0ED4-4FF7-B576-918CE54CEEFF}" srcId="{CF915C23-00A0-4AF9-BB33-3D010D740D0E}" destId="{51E73D6F-FC25-4773-935E-615C6573FF72}" srcOrd="3" destOrd="0" parTransId="{365F0230-5B36-40CD-B25F-6A026DD42F8D}" sibTransId="{AB623510-52F6-4D4D-98F0-30E9FEA9D4ED}"/>
    <dgm:cxn modelId="{79CF6793-BA8C-45D8-89B5-FC1942DFE508}" srcId="{CF915C23-00A0-4AF9-BB33-3D010D740D0E}" destId="{F0060DDA-C96A-4C55-A2FD-2653111ECF08}" srcOrd="2" destOrd="0" parTransId="{0360831D-249B-48DB-8D02-AA5839FCF11C}" sibTransId="{BB5DA721-7B92-4E68-9E22-7113868C684A}"/>
    <dgm:cxn modelId="{EDE2B799-7E6D-4537-9F6A-15AC2F5D9B5C}" type="presOf" srcId="{86F8EDA6-07CB-4FA6-BCA8-27DA833766E2}" destId="{864271BE-246F-0E46-8B6A-C73C4902764B}" srcOrd="0" destOrd="0" presId="urn:microsoft.com/office/officeart/2005/8/layout/vList2"/>
    <dgm:cxn modelId="{08FA41C4-9AAC-4DAC-9302-CF51F20E284D}" type="presOf" srcId="{51E73D6F-FC25-4773-935E-615C6573FF72}" destId="{32C5AA6F-B293-464B-9700-5839D830FE10}" srcOrd="0" destOrd="0" presId="urn:microsoft.com/office/officeart/2005/8/layout/vList2"/>
    <dgm:cxn modelId="{7271EFE8-DC64-448D-A5BA-181C1510E75A}" type="presOf" srcId="{CF915C23-00A0-4AF9-BB33-3D010D740D0E}" destId="{C5AE01BD-0E33-4248-B0CA-0B6B2EF8F737}" srcOrd="0" destOrd="0" presId="urn:microsoft.com/office/officeart/2005/8/layout/vList2"/>
    <dgm:cxn modelId="{DD95357A-1FEC-43F6-AB8B-37CD88BB4766}" type="presParOf" srcId="{C5AE01BD-0E33-4248-B0CA-0B6B2EF8F737}" destId="{864271BE-246F-0E46-8B6A-C73C4902764B}" srcOrd="0" destOrd="0" presId="urn:microsoft.com/office/officeart/2005/8/layout/vList2"/>
    <dgm:cxn modelId="{B6F6FF18-57CD-49CA-AEB5-F02166D1F9C8}" type="presParOf" srcId="{C5AE01BD-0E33-4248-B0CA-0B6B2EF8F737}" destId="{E9924C6F-8A24-6F48-A8C2-123BA826FE51}" srcOrd="1" destOrd="0" presId="urn:microsoft.com/office/officeart/2005/8/layout/vList2"/>
    <dgm:cxn modelId="{B8331F1F-202C-4D92-9E05-39C7FF88F7C1}" type="presParOf" srcId="{C5AE01BD-0E33-4248-B0CA-0B6B2EF8F737}" destId="{95457E7A-970C-DB48-8FDF-C2D22F7C4252}" srcOrd="2" destOrd="0" presId="urn:microsoft.com/office/officeart/2005/8/layout/vList2"/>
    <dgm:cxn modelId="{0A06DE15-27E8-4410-AED7-C877313EF495}" type="presParOf" srcId="{C5AE01BD-0E33-4248-B0CA-0B6B2EF8F737}" destId="{95C55004-5A42-2D4E-926C-29988B9B3A85}" srcOrd="3" destOrd="0" presId="urn:microsoft.com/office/officeart/2005/8/layout/vList2"/>
    <dgm:cxn modelId="{DD95B8D5-7F1C-43B2-8774-D988ECA336AD}" type="presParOf" srcId="{C5AE01BD-0E33-4248-B0CA-0B6B2EF8F737}" destId="{2434FC5B-53D4-0046-8156-E1B1CFD2F2F9}" srcOrd="4" destOrd="0" presId="urn:microsoft.com/office/officeart/2005/8/layout/vList2"/>
    <dgm:cxn modelId="{E7B52A93-E668-4F04-97D8-1340F0FF4F9C}" type="presParOf" srcId="{C5AE01BD-0E33-4248-B0CA-0B6B2EF8F737}" destId="{A3041775-F64B-B945-BA70-97F44EF0B1C4}" srcOrd="5" destOrd="0" presId="urn:microsoft.com/office/officeart/2005/8/layout/vList2"/>
    <dgm:cxn modelId="{4AF2C32F-EED7-4152-8B5C-B18F3C22105E}" type="presParOf" srcId="{C5AE01BD-0E33-4248-B0CA-0B6B2EF8F737}" destId="{32C5AA6F-B293-464B-9700-5839D830FE10}"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57AABF-6DB4-8F4F-B4BA-2A9B2D586687}">
      <dsp:nvSpPr>
        <dsp:cNvPr id="0" name=""/>
        <dsp:cNvSpPr/>
      </dsp:nvSpPr>
      <dsp:spPr>
        <a:xfrm>
          <a:off x="0" y="55268"/>
          <a:ext cx="10515600" cy="4797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Histoplasmin skin sensitivity rates of 0 -35%</a:t>
          </a:r>
        </a:p>
      </dsp:txBody>
      <dsp:txXfrm>
        <a:off x="23417" y="78685"/>
        <a:ext cx="10468766" cy="432866"/>
      </dsp:txXfrm>
    </dsp:sp>
    <dsp:sp modelId="{BEF14638-1F2C-9F45-B1AD-539F7AE45F83}">
      <dsp:nvSpPr>
        <dsp:cNvPr id="0" name=""/>
        <dsp:cNvSpPr/>
      </dsp:nvSpPr>
      <dsp:spPr>
        <a:xfrm>
          <a:off x="0" y="592569"/>
          <a:ext cx="10515600" cy="4797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Recent multicentre  screening in Nigeria – 4.4% (Oladele et al 2018 PLOS)</a:t>
          </a:r>
        </a:p>
      </dsp:txBody>
      <dsp:txXfrm>
        <a:off x="23417" y="615986"/>
        <a:ext cx="10468766" cy="432866"/>
      </dsp:txXfrm>
    </dsp:sp>
    <dsp:sp modelId="{CADBFFEB-5FC2-E648-B2B0-766801CDA82C}">
      <dsp:nvSpPr>
        <dsp:cNvPr id="0" name=""/>
        <dsp:cNvSpPr/>
      </dsp:nvSpPr>
      <dsp:spPr>
        <a:xfrm>
          <a:off x="0" y="1129869"/>
          <a:ext cx="10515600" cy="4797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Benin city highest rates despite no reported cases</a:t>
          </a:r>
        </a:p>
      </dsp:txBody>
      <dsp:txXfrm>
        <a:off x="23417" y="1153286"/>
        <a:ext cx="10468766" cy="432866"/>
      </dsp:txXfrm>
    </dsp:sp>
    <dsp:sp modelId="{1316A3F0-AEAD-1E43-A477-4BF3CD1EF6B3}">
      <dsp:nvSpPr>
        <dsp:cNvPr id="0" name=""/>
        <dsp:cNvSpPr/>
      </dsp:nvSpPr>
      <dsp:spPr>
        <a:xfrm>
          <a:off x="0" y="1667169"/>
          <a:ext cx="10515600" cy="4797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20 countries in Africa – no data </a:t>
          </a:r>
        </a:p>
      </dsp:txBody>
      <dsp:txXfrm>
        <a:off x="23417" y="1690586"/>
        <a:ext cx="10468766" cy="432866"/>
      </dsp:txXfrm>
    </dsp:sp>
    <dsp:sp modelId="{7724C232-58B3-E84D-A2E2-6211E6CCC83F}">
      <dsp:nvSpPr>
        <dsp:cNvPr id="0" name=""/>
        <dsp:cNvSpPr/>
      </dsp:nvSpPr>
      <dsp:spPr>
        <a:xfrm>
          <a:off x="0" y="2204469"/>
          <a:ext cx="10515600" cy="4797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Challenges:</a:t>
          </a:r>
        </a:p>
      </dsp:txBody>
      <dsp:txXfrm>
        <a:off x="23417" y="2227886"/>
        <a:ext cx="10468766" cy="432866"/>
      </dsp:txXfrm>
    </dsp:sp>
    <dsp:sp modelId="{AD91E1CF-4BA8-8F41-904A-19998F88F301}">
      <dsp:nvSpPr>
        <dsp:cNvPr id="0" name=""/>
        <dsp:cNvSpPr/>
      </dsp:nvSpPr>
      <dsp:spPr>
        <a:xfrm>
          <a:off x="0" y="2741769"/>
          <a:ext cx="10515600" cy="4797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Lack of awareness amongst clinicians </a:t>
          </a:r>
        </a:p>
      </dsp:txBody>
      <dsp:txXfrm>
        <a:off x="23417" y="2765186"/>
        <a:ext cx="10468766" cy="432866"/>
      </dsp:txXfrm>
    </dsp:sp>
    <dsp:sp modelId="{1AB7819E-3668-9341-8FD3-DC92AD1360B5}">
      <dsp:nvSpPr>
        <dsp:cNvPr id="0" name=""/>
        <dsp:cNvSpPr/>
      </dsp:nvSpPr>
      <dsp:spPr>
        <a:xfrm>
          <a:off x="0" y="3279069"/>
          <a:ext cx="10515600" cy="4797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Lack of skilled personnel</a:t>
          </a:r>
        </a:p>
      </dsp:txBody>
      <dsp:txXfrm>
        <a:off x="23417" y="3302486"/>
        <a:ext cx="10468766" cy="432866"/>
      </dsp:txXfrm>
    </dsp:sp>
    <dsp:sp modelId="{AA1130F5-B8B3-4B4A-82BF-4C74999C1E7A}">
      <dsp:nvSpPr>
        <dsp:cNvPr id="0" name=""/>
        <dsp:cNvSpPr/>
      </dsp:nvSpPr>
      <dsp:spPr>
        <a:xfrm>
          <a:off x="0" y="3816369"/>
          <a:ext cx="10515600" cy="4797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Diagnostic facilities</a:t>
          </a:r>
        </a:p>
      </dsp:txBody>
      <dsp:txXfrm>
        <a:off x="23417" y="3839786"/>
        <a:ext cx="10468766" cy="4328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8627C4-FC51-2B4F-BBDC-A3C3730C41A7}">
      <dsp:nvSpPr>
        <dsp:cNvPr id="0" name=""/>
        <dsp:cNvSpPr/>
      </dsp:nvSpPr>
      <dsp:spPr>
        <a:xfrm>
          <a:off x="0" y="62404"/>
          <a:ext cx="8668577" cy="67392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Presumptive TB population </a:t>
          </a:r>
          <a:endParaRPr lang="en-US" sz="2000" kern="1200" dirty="0"/>
        </a:p>
      </dsp:txBody>
      <dsp:txXfrm>
        <a:off x="32898" y="95302"/>
        <a:ext cx="8602781" cy="608124"/>
      </dsp:txXfrm>
    </dsp:sp>
    <dsp:sp modelId="{80261979-39F4-A041-8CC4-4C4D2C405613}">
      <dsp:nvSpPr>
        <dsp:cNvPr id="0" name=""/>
        <dsp:cNvSpPr/>
      </dsp:nvSpPr>
      <dsp:spPr>
        <a:xfrm>
          <a:off x="0" y="840004"/>
          <a:ext cx="8668577" cy="673920"/>
        </a:xfrm>
        <a:prstGeom prst="roundRect">
          <a:avLst/>
        </a:prstGeom>
        <a:gradFill rotWithShape="0">
          <a:gsLst>
            <a:gs pos="0">
              <a:schemeClr val="accent5">
                <a:hueOff val="-965506"/>
                <a:satOff val="-2488"/>
                <a:lumOff val="-1681"/>
                <a:alphaOff val="0"/>
                <a:satMod val="103000"/>
                <a:lumMod val="102000"/>
                <a:tint val="94000"/>
              </a:schemeClr>
            </a:gs>
            <a:gs pos="50000">
              <a:schemeClr val="accent5">
                <a:hueOff val="-965506"/>
                <a:satOff val="-2488"/>
                <a:lumOff val="-1681"/>
                <a:alphaOff val="0"/>
                <a:satMod val="110000"/>
                <a:lumMod val="100000"/>
                <a:shade val="100000"/>
              </a:schemeClr>
            </a:gs>
            <a:gs pos="100000">
              <a:schemeClr val="accent5">
                <a:hueOff val="-965506"/>
                <a:satOff val="-2488"/>
                <a:lumOff val="-168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213 patients</a:t>
          </a:r>
        </a:p>
      </dsp:txBody>
      <dsp:txXfrm>
        <a:off x="32898" y="872902"/>
        <a:ext cx="8602781" cy="608124"/>
      </dsp:txXfrm>
    </dsp:sp>
    <dsp:sp modelId="{A0CA39D5-D973-8545-AE92-2F596772CA15}">
      <dsp:nvSpPr>
        <dsp:cNvPr id="0" name=""/>
        <dsp:cNvSpPr/>
      </dsp:nvSpPr>
      <dsp:spPr>
        <a:xfrm>
          <a:off x="0" y="1617604"/>
          <a:ext cx="8668577" cy="673920"/>
        </a:xfrm>
        <a:prstGeom prst="roundRect">
          <a:avLst/>
        </a:prstGeom>
        <a:gradFill rotWithShape="0">
          <a:gsLst>
            <a:gs pos="0">
              <a:schemeClr val="accent5">
                <a:hueOff val="-1931012"/>
                <a:satOff val="-4977"/>
                <a:lumOff val="-3361"/>
                <a:alphaOff val="0"/>
                <a:satMod val="103000"/>
                <a:lumMod val="102000"/>
                <a:tint val="94000"/>
              </a:schemeClr>
            </a:gs>
            <a:gs pos="50000">
              <a:schemeClr val="accent5">
                <a:hueOff val="-1931012"/>
                <a:satOff val="-4977"/>
                <a:lumOff val="-3361"/>
                <a:alphaOff val="0"/>
                <a:satMod val="110000"/>
                <a:lumMod val="100000"/>
                <a:shade val="100000"/>
              </a:schemeClr>
            </a:gs>
            <a:gs pos="100000">
              <a:schemeClr val="accent5">
                <a:hueOff val="-1931012"/>
                <a:satOff val="-4977"/>
                <a:lumOff val="-33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Confirmed TB-94; HIV Pos-75; AHD – 41; HIV Neg - 138</a:t>
          </a:r>
          <a:r>
            <a:rPr lang="en-US" sz="2000" kern="1200" dirty="0"/>
            <a:t> </a:t>
          </a:r>
        </a:p>
      </dsp:txBody>
      <dsp:txXfrm>
        <a:off x="32898" y="1650502"/>
        <a:ext cx="8602781" cy="608124"/>
      </dsp:txXfrm>
    </dsp:sp>
    <dsp:sp modelId="{C403249E-1170-D44A-B5D6-8D606214E61E}">
      <dsp:nvSpPr>
        <dsp:cNvPr id="0" name=""/>
        <dsp:cNvSpPr/>
      </dsp:nvSpPr>
      <dsp:spPr>
        <a:xfrm>
          <a:off x="0" y="2395204"/>
          <a:ext cx="8668577" cy="673920"/>
        </a:xfrm>
        <a:prstGeom prst="roundRect">
          <a:avLst/>
        </a:prstGeom>
        <a:gradFill rotWithShape="0">
          <a:gsLst>
            <a:gs pos="0">
              <a:schemeClr val="accent5">
                <a:hueOff val="-2896518"/>
                <a:satOff val="-7465"/>
                <a:lumOff val="-5042"/>
                <a:alphaOff val="0"/>
                <a:satMod val="103000"/>
                <a:lumMod val="102000"/>
                <a:tint val="94000"/>
              </a:schemeClr>
            </a:gs>
            <a:gs pos="50000">
              <a:schemeClr val="accent5">
                <a:hueOff val="-2896518"/>
                <a:satOff val="-7465"/>
                <a:lumOff val="-5042"/>
                <a:alphaOff val="0"/>
                <a:satMod val="110000"/>
                <a:lumMod val="100000"/>
                <a:shade val="100000"/>
              </a:schemeClr>
            </a:gs>
            <a:gs pos="100000">
              <a:schemeClr val="accent5">
                <a:hueOff val="-2896518"/>
                <a:satOff val="-7465"/>
                <a:lumOff val="-504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Urinary antigen and sputum PCR</a:t>
          </a:r>
        </a:p>
      </dsp:txBody>
      <dsp:txXfrm>
        <a:off x="32898" y="2428102"/>
        <a:ext cx="8602781" cy="608124"/>
      </dsp:txXfrm>
    </dsp:sp>
    <dsp:sp modelId="{742B828E-517C-DE43-8BF1-3168F134AAEE}">
      <dsp:nvSpPr>
        <dsp:cNvPr id="0" name=""/>
        <dsp:cNvSpPr/>
      </dsp:nvSpPr>
      <dsp:spPr>
        <a:xfrm>
          <a:off x="0" y="3172804"/>
          <a:ext cx="8668577" cy="673920"/>
        </a:xfrm>
        <a:prstGeom prst="roundRect">
          <a:avLst/>
        </a:prstGeom>
        <a:gradFill rotWithShape="0">
          <a:gsLst>
            <a:gs pos="0">
              <a:schemeClr val="accent5">
                <a:hueOff val="-3862025"/>
                <a:satOff val="-9954"/>
                <a:lumOff val="-6723"/>
                <a:alphaOff val="0"/>
                <a:satMod val="103000"/>
                <a:lumMod val="102000"/>
                <a:tint val="94000"/>
              </a:schemeClr>
            </a:gs>
            <a:gs pos="50000">
              <a:schemeClr val="accent5">
                <a:hueOff val="-3862025"/>
                <a:satOff val="-9954"/>
                <a:lumOff val="-6723"/>
                <a:alphaOff val="0"/>
                <a:satMod val="110000"/>
                <a:lumMod val="100000"/>
                <a:shade val="100000"/>
              </a:schemeClr>
            </a:gs>
            <a:gs pos="100000">
              <a:schemeClr val="accent5">
                <a:hueOff val="-3862025"/>
                <a:satOff val="-9954"/>
                <a:lumOff val="-672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Urinary antigen -23(10.7%)</a:t>
          </a:r>
        </a:p>
      </dsp:txBody>
      <dsp:txXfrm>
        <a:off x="32898" y="3205702"/>
        <a:ext cx="8602781" cy="608124"/>
      </dsp:txXfrm>
    </dsp:sp>
    <dsp:sp modelId="{1339FE89-23A5-3C4C-BCCD-BB0ADE53D759}">
      <dsp:nvSpPr>
        <dsp:cNvPr id="0" name=""/>
        <dsp:cNvSpPr/>
      </dsp:nvSpPr>
      <dsp:spPr>
        <a:xfrm>
          <a:off x="0" y="3950404"/>
          <a:ext cx="8668577" cy="673920"/>
        </a:xfrm>
        <a:prstGeom prst="roundRect">
          <a:avLst/>
        </a:prstGeom>
        <a:gradFill rotWithShape="0">
          <a:gsLst>
            <a:gs pos="0">
              <a:schemeClr val="accent5">
                <a:hueOff val="-4827531"/>
                <a:satOff val="-12442"/>
                <a:lumOff val="-8404"/>
                <a:alphaOff val="0"/>
                <a:satMod val="103000"/>
                <a:lumMod val="102000"/>
                <a:tint val="94000"/>
              </a:schemeClr>
            </a:gs>
            <a:gs pos="50000">
              <a:schemeClr val="accent5">
                <a:hueOff val="-4827531"/>
                <a:satOff val="-12442"/>
                <a:lumOff val="-8404"/>
                <a:alphaOff val="0"/>
                <a:satMod val="110000"/>
                <a:lumMod val="100000"/>
                <a:shade val="100000"/>
              </a:schemeClr>
            </a:gs>
            <a:gs pos="100000">
              <a:schemeClr val="accent5">
                <a:hueOff val="-4827531"/>
                <a:satOff val="-12442"/>
                <a:lumOff val="-840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18(8.45%) – sputum PCR positive</a:t>
          </a:r>
          <a:endParaRPr lang="en-US" sz="2000" kern="1200" dirty="0"/>
        </a:p>
      </dsp:txBody>
      <dsp:txXfrm>
        <a:off x="32898" y="3983302"/>
        <a:ext cx="8602781" cy="608124"/>
      </dsp:txXfrm>
    </dsp:sp>
    <dsp:sp modelId="{24DBECB8-6300-B94C-9C8F-28DA0C39E87D}">
      <dsp:nvSpPr>
        <dsp:cNvPr id="0" name=""/>
        <dsp:cNvSpPr/>
      </dsp:nvSpPr>
      <dsp:spPr>
        <a:xfrm>
          <a:off x="0" y="4728004"/>
          <a:ext cx="8668577" cy="674000"/>
        </a:xfrm>
        <a:prstGeom prst="roundRect">
          <a:avLst/>
        </a:prstGeom>
        <a:gradFill rotWithShape="0">
          <a:gsLst>
            <a:gs pos="0">
              <a:schemeClr val="accent5">
                <a:hueOff val="-5793037"/>
                <a:satOff val="-14931"/>
                <a:lumOff val="-10084"/>
                <a:alphaOff val="0"/>
                <a:satMod val="103000"/>
                <a:lumMod val="102000"/>
                <a:tint val="94000"/>
              </a:schemeClr>
            </a:gs>
            <a:gs pos="50000">
              <a:schemeClr val="accent5">
                <a:hueOff val="-5793037"/>
                <a:satOff val="-14931"/>
                <a:lumOff val="-10084"/>
                <a:alphaOff val="0"/>
                <a:satMod val="110000"/>
                <a:lumMod val="100000"/>
                <a:shade val="100000"/>
              </a:schemeClr>
            </a:gs>
            <a:gs pos="100000">
              <a:schemeClr val="accent5">
                <a:hueOff val="-5793037"/>
                <a:satOff val="-14931"/>
                <a:lumOff val="-1008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An over all prevalence of 12.7% by </a:t>
          </a:r>
          <a:r>
            <a:rPr lang="en-GB" sz="2000" i="1" kern="1200" dirty="0"/>
            <a:t>Histoplasma </a:t>
          </a:r>
          <a:r>
            <a:rPr lang="en-GB" sz="2000" kern="1200" dirty="0"/>
            <a:t>antigen test and/or PCR </a:t>
          </a:r>
          <a:endParaRPr lang="en-US" sz="2000" kern="1200" dirty="0"/>
        </a:p>
      </dsp:txBody>
      <dsp:txXfrm>
        <a:off x="32902" y="4760906"/>
        <a:ext cx="8602773" cy="608196"/>
      </dsp:txXfrm>
    </dsp:sp>
    <dsp:sp modelId="{9D3A25DB-F820-904B-8589-1FF2CF508639}">
      <dsp:nvSpPr>
        <dsp:cNvPr id="0" name=""/>
        <dsp:cNvSpPr/>
      </dsp:nvSpPr>
      <dsp:spPr>
        <a:xfrm>
          <a:off x="0" y="5568089"/>
          <a:ext cx="8668577" cy="673920"/>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en-GB" sz="1000" kern="1200" dirty="0" err="1"/>
            <a:t>Ekeng</a:t>
          </a:r>
          <a:r>
            <a:rPr lang="en-GB" sz="1000" kern="1200" dirty="0"/>
            <a:t> Bassey 2021</a:t>
          </a:r>
          <a:endParaRPr lang="en-US" sz="1000" kern="1200" dirty="0"/>
        </a:p>
      </dsp:txBody>
      <dsp:txXfrm>
        <a:off x="32898" y="5600987"/>
        <a:ext cx="8602781" cy="6081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CA6415-4E79-3D44-B7C0-7E0D3F0C6730}">
      <dsp:nvSpPr>
        <dsp:cNvPr id="0" name=""/>
        <dsp:cNvSpPr/>
      </dsp:nvSpPr>
      <dsp:spPr>
        <a:xfrm>
          <a:off x="0" y="675"/>
          <a:ext cx="6291714"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DF5978-979C-CE45-B7EF-09117E06C362}">
      <dsp:nvSpPr>
        <dsp:cNvPr id="0" name=""/>
        <dsp:cNvSpPr/>
      </dsp:nvSpPr>
      <dsp:spPr>
        <a:xfrm>
          <a:off x="0" y="675"/>
          <a:ext cx="6291714" cy="789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Estimated high burden of TB in Nigeria</a:t>
          </a:r>
        </a:p>
      </dsp:txBody>
      <dsp:txXfrm>
        <a:off x="0" y="675"/>
        <a:ext cx="6291714" cy="789912"/>
      </dsp:txXfrm>
    </dsp:sp>
    <dsp:sp modelId="{1A243270-2534-FB41-B9BF-A30B6C7272B2}">
      <dsp:nvSpPr>
        <dsp:cNvPr id="0" name=""/>
        <dsp:cNvSpPr/>
      </dsp:nvSpPr>
      <dsp:spPr>
        <a:xfrm>
          <a:off x="0" y="790587"/>
          <a:ext cx="6291714" cy="0"/>
        </a:xfrm>
        <a:prstGeom prst="line">
          <a:avLst/>
        </a:prstGeom>
        <a:solidFill>
          <a:schemeClr val="accent5">
            <a:hueOff val="-1126424"/>
            <a:satOff val="-2903"/>
            <a:lumOff val="-1961"/>
            <a:alphaOff val="0"/>
          </a:schemeClr>
        </a:solidFill>
        <a:ln w="12700" cap="flat" cmpd="sng" algn="ctr">
          <a:solidFill>
            <a:schemeClr val="accent5">
              <a:hueOff val="-1126424"/>
              <a:satOff val="-2903"/>
              <a:lumOff val="-19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99F848-9D91-7242-95A3-42F5CEC231B4}">
      <dsp:nvSpPr>
        <dsp:cNvPr id="0" name=""/>
        <dsp:cNvSpPr/>
      </dsp:nvSpPr>
      <dsp:spPr>
        <a:xfrm>
          <a:off x="0" y="790587"/>
          <a:ext cx="6291714" cy="789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High mortality rates of histoplasmosis; </a:t>
          </a:r>
          <a:r>
            <a:rPr lang="en-GB" sz="2200" kern="1200" dirty="0"/>
            <a:t>5–15% of AIDS-related deaths every year in this Region</a:t>
          </a:r>
          <a:endParaRPr lang="en-US" sz="2200" kern="1200" dirty="0"/>
        </a:p>
      </dsp:txBody>
      <dsp:txXfrm>
        <a:off x="0" y="790587"/>
        <a:ext cx="6291714" cy="789912"/>
      </dsp:txXfrm>
    </dsp:sp>
    <dsp:sp modelId="{0A8CE404-AD3D-804A-920D-F721FAF32A73}">
      <dsp:nvSpPr>
        <dsp:cNvPr id="0" name=""/>
        <dsp:cNvSpPr/>
      </dsp:nvSpPr>
      <dsp:spPr>
        <a:xfrm>
          <a:off x="0" y="1580499"/>
          <a:ext cx="6291714" cy="0"/>
        </a:xfrm>
        <a:prstGeom prst="line">
          <a:avLst/>
        </a:prstGeom>
        <a:solidFill>
          <a:schemeClr val="accent5">
            <a:hueOff val="-2252848"/>
            <a:satOff val="-5806"/>
            <a:lumOff val="-3922"/>
            <a:alphaOff val="0"/>
          </a:schemeClr>
        </a:solidFill>
        <a:ln w="12700" cap="flat" cmpd="sng" algn="ctr">
          <a:solidFill>
            <a:schemeClr val="accent5">
              <a:hueOff val="-2252848"/>
              <a:satOff val="-5806"/>
              <a:lumOff val="-39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8FB590-26FE-8C45-B0F0-E204FF6330A3}">
      <dsp:nvSpPr>
        <dsp:cNvPr id="0" name=""/>
        <dsp:cNvSpPr/>
      </dsp:nvSpPr>
      <dsp:spPr>
        <a:xfrm>
          <a:off x="0" y="1580499"/>
          <a:ext cx="6291714" cy="789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High presentation of advanced HIV disease and challenge with defaulters</a:t>
          </a:r>
        </a:p>
      </dsp:txBody>
      <dsp:txXfrm>
        <a:off x="0" y="1580499"/>
        <a:ext cx="6291714" cy="789912"/>
      </dsp:txXfrm>
    </dsp:sp>
    <dsp:sp modelId="{B9E5FEB1-D542-B344-8F7E-E47916145E3B}">
      <dsp:nvSpPr>
        <dsp:cNvPr id="0" name=""/>
        <dsp:cNvSpPr/>
      </dsp:nvSpPr>
      <dsp:spPr>
        <a:xfrm>
          <a:off x="0" y="2370411"/>
          <a:ext cx="6291714" cy="0"/>
        </a:xfrm>
        <a:prstGeom prst="line">
          <a:avLst/>
        </a:prstGeom>
        <a:solidFill>
          <a:schemeClr val="accent5">
            <a:hueOff val="-3379271"/>
            <a:satOff val="-8710"/>
            <a:lumOff val="-5883"/>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35EEA56-CFA0-4A4C-8902-FC89EB8118A9}">
      <dsp:nvSpPr>
        <dsp:cNvPr id="0" name=""/>
        <dsp:cNvSpPr/>
      </dsp:nvSpPr>
      <dsp:spPr>
        <a:xfrm>
          <a:off x="0" y="2370411"/>
          <a:ext cx="6291714" cy="789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It is in our current AHD package of care guidelines</a:t>
          </a:r>
        </a:p>
      </dsp:txBody>
      <dsp:txXfrm>
        <a:off x="0" y="2370411"/>
        <a:ext cx="6291714" cy="789912"/>
      </dsp:txXfrm>
    </dsp:sp>
    <dsp:sp modelId="{214732AC-E39F-5D41-9439-04A69D0A922B}">
      <dsp:nvSpPr>
        <dsp:cNvPr id="0" name=""/>
        <dsp:cNvSpPr/>
      </dsp:nvSpPr>
      <dsp:spPr>
        <a:xfrm>
          <a:off x="0" y="3160323"/>
          <a:ext cx="6291714" cy="0"/>
        </a:xfrm>
        <a:prstGeom prst="line">
          <a:avLst/>
        </a:prstGeom>
        <a:solidFill>
          <a:schemeClr val="accent5">
            <a:hueOff val="-4505695"/>
            <a:satOff val="-11613"/>
            <a:lumOff val="-7843"/>
            <a:alphaOff val="0"/>
          </a:schemeClr>
        </a:solidFill>
        <a:ln w="12700" cap="flat" cmpd="sng" algn="ctr">
          <a:solidFill>
            <a:schemeClr val="accent5">
              <a:hueOff val="-4505695"/>
              <a:satOff val="-11613"/>
              <a:lumOff val="-784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6D19C8-2E28-2643-9A53-3B2BF6BE090C}">
      <dsp:nvSpPr>
        <dsp:cNvPr id="0" name=""/>
        <dsp:cNvSpPr/>
      </dsp:nvSpPr>
      <dsp:spPr>
        <a:xfrm>
          <a:off x="0" y="3160323"/>
          <a:ext cx="6291714" cy="789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Prevent development of complications</a:t>
          </a:r>
        </a:p>
      </dsp:txBody>
      <dsp:txXfrm>
        <a:off x="0" y="3160323"/>
        <a:ext cx="6291714" cy="789912"/>
      </dsp:txXfrm>
    </dsp:sp>
    <dsp:sp modelId="{CFA1DBC9-95C3-504E-9A62-F04E43684526}">
      <dsp:nvSpPr>
        <dsp:cNvPr id="0" name=""/>
        <dsp:cNvSpPr/>
      </dsp:nvSpPr>
      <dsp:spPr>
        <a:xfrm>
          <a:off x="0" y="3950235"/>
          <a:ext cx="6291714" cy="0"/>
        </a:xfrm>
        <a:prstGeom prst="line">
          <a:avLst/>
        </a:prstGeom>
        <a:solidFill>
          <a:schemeClr val="accent5">
            <a:hueOff val="-5632119"/>
            <a:satOff val="-14516"/>
            <a:lumOff val="-9804"/>
            <a:alphaOff val="0"/>
          </a:schemeClr>
        </a:solidFill>
        <a:ln w="12700" cap="flat" cmpd="sng" algn="ctr">
          <a:solidFill>
            <a:schemeClr val="accent5">
              <a:hueOff val="-5632119"/>
              <a:satOff val="-14516"/>
              <a:lumOff val="-980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DEBAEF-5F3B-5948-8BA5-8BC7C67A836D}">
      <dsp:nvSpPr>
        <dsp:cNvPr id="0" name=""/>
        <dsp:cNvSpPr/>
      </dsp:nvSpPr>
      <dsp:spPr>
        <a:xfrm>
          <a:off x="0" y="3950235"/>
          <a:ext cx="6291714" cy="789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Early diagnosis improves outcome</a:t>
          </a:r>
        </a:p>
      </dsp:txBody>
      <dsp:txXfrm>
        <a:off x="0" y="3950235"/>
        <a:ext cx="6291714" cy="789912"/>
      </dsp:txXfrm>
    </dsp:sp>
    <dsp:sp modelId="{5CA9649C-9FA7-9A47-8355-DF89D5563FEE}">
      <dsp:nvSpPr>
        <dsp:cNvPr id="0" name=""/>
        <dsp:cNvSpPr/>
      </dsp:nvSpPr>
      <dsp:spPr>
        <a:xfrm>
          <a:off x="0" y="4740147"/>
          <a:ext cx="6291714" cy="0"/>
        </a:xfrm>
        <a:prstGeom prst="line">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E47C45-B863-7B4E-8589-D567AE1219BA}">
      <dsp:nvSpPr>
        <dsp:cNvPr id="0" name=""/>
        <dsp:cNvSpPr/>
      </dsp:nvSpPr>
      <dsp:spPr>
        <a:xfrm>
          <a:off x="0" y="4740147"/>
          <a:ext cx="6291714" cy="789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endParaRPr lang="en-US" sz="2200" kern="1200" dirty="0"/>
        </a:p>
      </dsp:txBody>
      <dsp:txXfrm>
        <a:off x="0" y="4740147"/>
        <a:ext cx="6291714" cy="78991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10290D-51FB-AF41-A764-9F00B92E65A8}">
      <dsp:nvSpPr>
        <dsp:cNvPr id="0" name=""/>
        <dsp:cNvSpPr/>
      </dsp:nvSpPr>
      <dsp:spPr>
        <a:xfrm>
          <a:off x="0" y="18241"/>
          <a:ext cx="10464800" cy="11172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Immune status and underlying conditions in patients as well as inoculum size </a:t>
          </a:r>
          <a:endParaRPr lang="en-US" sz="2000" kern="1200" dirty="0"/>
        </a:p>
      </dsp:txBody>
      <dsp:txXfrm>
        <a:off x="54541" y="72782"/>
        <a:ext cx="10355718" cy="1008188"/>
      </dsp:txXfrm>
    </dsp:sp>
    <dsp:sp modelId="{C7027A22-5DBA-4BF5-912F-7690212530B2}">
      <dsp:nvSpPr>
        <dsp:cNvPr id="0" name=""/>
        <dsp:cNvSpPr/>
      </dsp:nvSpPr>
      <dsp:spPr>
        <a:xfrm>
          <a:off x="0" y="1193111"/>
          <a:ext cx="10464800" cy="11172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Asymptomatic infections usually result from low level of exposure in healthy hosts, while the acute infections usually follow heavy inocula </a:t>
          </a:r>
          <a:endParaRPr lang="en-US" sz="2000" kern="1200" dirty="0"/>
        </a:p>
      </dsp:txBody>
      <dsp:txXfrm>
        <a:off x="54541" y="1247652"/>
        <a:ext cx="10355718" cy="1008188"/>
      </dsp:txXfrm>
    </dsp:sp>
    <dsp:sp modelId="{6E695B9B-FE30-41C8-8CD8-E1BED1147112}">
      <dsp:nvSpPr>
        <dsp:cNvPr id="0" name=""/>
        <dsp:cNvSpPr/>
      </dsp:nvSpPr>
      <dsp:spPr>
        <a:xfrm>
          <a:off x="0" y="2367981"/>
          <a:ext cx="10464800" cy="11172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x-none" sz="2000" kern="1200" dirty="0"/>
            <a:t>Most cases of acute histoplasmosis in immunocompetent individuals tend to resolve spontaneously</a:t>
          </a:r>
          <a:endParaRPr lang="en-US" sz="2000" kern="1200" dirty="0"/>
        </a:p>
      </dsp:txBody>
      <dsp:txXfrm>
        <a:off x="54541" y="2422522"/>
        <a:ext cx="10355718" cy="1008188"/>
      </dsp:txXfrm>
    </dsp:sp>
    <dsp:sp modelId="{316DDAA4-6DCF-486C-9E0E-9B5D236B2DF4}">
      <dsp:nvSpPr>
        <dsp:cNvPr id="0" name=""/>
        <dsp:cNvSpPr/>
      </dsp:nvSpPr>
      <dsp:spPr>
        <a:xfrm>
          <a:off x="0" y="3542851"/>
          <a:ext cx="10464800" cy="11172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Chronic pulmonary histoplasmosis is commonly seen in patients with underlying lung disease characterised by abnormal lung structure or lung damage. The disease is progressive and is not usually self-limiting  </a:t>
          </a:r>
          <a:endParaRPr lang="en-US" sz="2000" kern="1200" dirty="0"/>
        </a:p>
      </dsp:txBody>
      <dsp:txXfrm>
        <a:off x="54541" y="3597392"/>
        <a:ext cx="10355718" cy="100818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10290D-51FB-AF41-A764-9F00B92E65A8}">
      <dsp:nvSpPr>
        <dsp:cNvPr id="0" name=""/>
        <dsp:cNvSpPr/>
      </dsp:nvSpPr>
      <dsp:spPr>
        <a:xfrm>
          <a:off x="0" y="661581"/>
          <a:ext cx="10464800" cy="795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Disseminated infection may occur among immunocompromised individuals including those with AIDS, hematologic malignancies and organ transplantation</a:t>
          </a:r>
          <a:endParaRPr lang="en-US" sz="2000" kern="1200" dirty="0"/>
        </a:p>
      </dsp:txBody>
      <dsp:txXfrm>
        <a:off x="38838" y="700419"/>
        <a:ext cx="10387124" cy="717924"/>
      </dsp:txXfrm>
    </dsp:sp>
    <dsp:sp modelId="{BC39F561-340A-44BD-9C56-4B70CEEF40E9}">
      <dsp:nvSpPr>
        <dsp:cNvPr id="0" name=""/>
        <dsp:cNvSpPr/>
      </dsp:nvSpPr>
      <dsp:spPr>
        <a:xfrm>
          <a:off x="0" y="1514781"/>
          <a:ext cx="10464800" cy="795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Disseminated histoplasmosis results from the haematogenous spread of infection from the lungs. </a:t>
          </a:r>
          <a:endParaRPr lang="en-US" sz="2000" kern="1200"/>
        </a:p>
      </dsp:txBody>
      <dsp:txXfrm>
        <a:off x="38838" y="1553619"/>
        <a:ext cx="10387124" cy="717924"/>
      </dsp:txXfrm>
    </dsp:sp>
    <dsp:sp modelId="{0D8CEBA0-81F0-477F-8A18-792AA035AFCC}">
      <dsp:nvSpPr>
        <dsp:cNvPr id="0" name=""/>
        <dsp:cNvSpPr/>
      </dsp:nvSpPr>
      <dsp:spPr>
        <a:xfrm>
          <a:off x="0" y="2367981"/>
          <a:ext cx="10464800" cy="795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Symptoms are non-specific and can mimic many other clinical conditions including malaria, tuberculosis, sepsis, hepatic failure, hematologic disorders and malignancies</a:t>
          </a:r>
          <a:endParaRPr lang="en-US" sz="2000" kern="1200"/>
        </a:p>
      </dsp:txBody>
      <dsp:txXfrm>
        <a:off x="38838" y="2406819"/>
        <a:ext cx="10387124" cy="717924"/>
      </dsp:txXfrm>
    </dsp:sp>
    <dsp:sp modelId="{443731A8-F6B9-4CFF-A7E1-4A772727952E}">
      <dsp:nvSpPr>
        <dsp:cNvPr id="0" name=""/>
        <dsp:cNvSpPr/>
      </dsp:nvSpPr>
      <dsp:spPr>
        <a:xfrm>
          <a:off x="0" y="3221181"/>
          <a:ext cx="10464800" cy="795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African histoplasmosis</a:t>
          </a:r>
          <a:r>
            <a:rPr lang="x-none" sz="2000" kern="1200" dirty="0"/>
            <a:t> rarely manifests as pulmonary disease but more commonly as </a:t>
          </a:r>
          <a:r>
            <a:rPr lang="en-US" sz="2000" kern="1200" dirty="0"/>
            <a:t>skin lesions (papules, nodules, ulcers, swellings, lymph node enlargement) and</a:t>
          </a:r>
          <a:r>
            <a:rPr lang="x-none" sz="2000" kern="1200" dirty="0"/>
            <a:t> sub</a:t>
          </a:r>
          <a:r>
            <a:rPr lang="en-US" sz="2000" kern="1200" dirty="0"/>
            <a:t>cutaneous</a:t>
          </a:r>
          <a:r>
            <a:rPr lang="x-none" sz="2000" kern="1200" dirty="0"/>
            <a:t> abscesses</a:t>
          </a:r>
          <a:endParaRPr lang="en-US" sz="2000" kern="1200" dirty="0"/>
        </a:p>
      </dsp:txBody>
      <dsp:txXfrm>
        <a:off x="38838" y="3260019"/>
        <a:ext cx="10387124" cy="71792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AC4FE-1541-B547-A427-9D976F786116}">
      <dsp:nvSpPr>
        <dsp:cNvPr id="0" name=""/>
        <dsp:cNvSpPr/>
      </dsp:nvSpPr>
      <dsp:spPr>
        <a:xfrm>
          <a:off x="0" y="548"/>
          <a:ext cx="113919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67BEDC-2E2F-EB41-860D-E599D15ACA02}">
      <dsp:nvSpPr>
        <dsp:cNvPr id="0" name=""/>
        <dsp:cNvSpPr/>
      </dsp:nvSpPr>
      <dsp:spPr>
        <a:xfrm>
          <a:off x="0" y="548"/>
          <a:ext cx="11391900" cy="641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x-none" sz="2900" kern="1200"/>
            <a:t>Children</a:t>
          </a:r>
          <a:endParaRPr lang="en-US" sz="2900" kern="1200"/>
        </a:p>
      </dsp:txBody>
      <dsp:txXfrm>
        <a:off x="0" y="548"/>
        <a:ext cx="11391900" cy="641193"/>
      </dsp:txXfrm>
    </dsp:sp>
    <dsp:sp modelId="{89C68FE5-ED92-8347-90AA-F26BC4D76FDA}">
      <dsp:nvSpPr>
        <dsp:cNvPr id="0" name=""/>
        <dsp:cNvSpPr/>
      </dsp:nvSpPr>
      <dsp:spPr>
        <a:xfrm>
          <a:off x="0" y="641741"/>
          <a:ext cx="113919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5FF54D-6A69-4F4D-9198-9F99F1123949}">
      <dsp:nvSpPr>
        <dsp:cNvPr id="0" name=""/>
        <dsp:cNvSpPr/>
      </dsp:nvSpPr>
      <dsp:spPr>
        <a:xfrm>
          <a:off x="0" y="641741"/>
          <a:ext cx="11391900" cy="641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x-none" sz="2900" kern="1200"/>
            <a:t>Immunosuppressive states</a:t>
          </a:r>
          <a:endParaRPr lang="en-US" sz="2900" kern="1200"/>
        </a:p>
      </dsp:txBody>
      <dsp:txXfrm>
        <a:off x="0" y="641741"/>
        <a:ext cx="11391900" cy="641193"/>
      </dsp:txXfrm>
    </dsp:sp>
    <dsp:sp modelId="{E2FFD88A-CD42-2B47-95BA-B72DA03E6579}">
      <dsp:nvSpPr>
        <dsp:cNvPr id="0" name=""/>
        <dsp:cNvSpPr/>
      </dsp:nvSpPr>
      <dsp:spPr>
        <a:xfrm>
          <a:off x="0" y="1282935"/>
          <a:ext cx="113919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224D070-C31E-EC4C-9D8A-F37C7B373749}">
      <dsp:nvSpPr>
        <dsp:cNvPr id="0" name=""/>
        <dsp:cNvSpPr/>
      </dsp:nvSpPr>
      <dsp:spPr>
        <a:xfrm>
          <a:off x="0" y="1282935"/>
          <a:ext cx="11391900" cy="641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x-none" sz="2900" kern="1200"/>
            <a:t>Travel to endemic areas</a:t>
          </a:r>
          <a:endParaRPr lang="en-US" sz="2900" kern="1200"/>
        </a:p>
      </dsp:txBody>
      <dsp:txXfrm>
        <a:off x="0" y="1282935"/>
        <a:ext cx="11391900" cy="641193"/>
      </dsp:txXfrm>
    </dsp:sp>
    <dsp:sp modelId="{69EA464C-B82B-D447-B16E-A9E4991B575A}">
      <dsp:nvSpPr>
        <dsp:cNvPr id="0" name=""/>
        <dsp:cNvSpPr/>
      </dsp:nvSpPr>
      <dsp:spPr>
        <a:xfrm>
          <a:off x="0" y="1924128"/>
          <a:ext cx="113919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A42E47-5D2E-6C4C-87BC-906F40E1F5A6}">
      <dsp:nvSpPr>
        <dsp:cNvPr id="0" name=""/>
        <dsp:cNvSpPr/>
      </dsp:nvSpPr>
      <dsp:spPr>
        <a:xfrm>
          <a:off x="0" y="1924128"/>
          <a:ext cx="11391900" cy="641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dirty="0"/>
            <a:t>Farming</a:t>
          </a:r>
        </a:p>
      </dsp:txBody>
      <dsp:txXfrm>
        <a:off x="0" y="1924128"/>
        <a:ext cx="11391900" cy="641193"/>
      </dsp:txXfrm>
    </dsp:sp>
    <dsp:sp modelId="{4F90E573-8FD1-DA4E-AE9B-AFD8A6ACE9F8}">
      <dsp:nvSpPr>
        <dsp:cNvPr id="0" name=""/>
        <dsp:cNvSpPr/>
      </dsp:nvSpPr>
      <dsp:spPr>
        <a:xfrm>
          <a:off x="0" y="2565322"/>
          <a:ext cx="113919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C29566-E887-B24D-86A9-A12450B0DABE}">
      <dsp:nvSpPr>
        <dsp:cNvPr id="0" name=""/>
        <dsp:cNvSpPr/>
      </dsp:nvSpPr>
      <dsp:spPr>
        <a:xfrm>
          <a:off x="0" y="2565322"/>
          <a:ext cx="11391900" cy="641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x-none" sz="2900" kern="1200" dirty="0"/>
            <a:t>Game reserves</a:t>
          </a:r>
          <a:endParaRPr lang="en-US" sz="2900" kern="1200" dirty="0"/>
        </a:p>
      </dsp:txBody>
      <dsp:txXfrm>
        <a:off x="0" y="2565322"/>
        <a:ext cx="11391900" cy="641193"/>
      </dsp:txXfrm>
    </dsp:sp>
    <dsp:sp modelId="{778577A5-5E21-874B-84C3-65DBA6AC89E3}">
      <dsp:nvSpPr>
        <dsp:cNvPr id="0" name=""/>
        <dsp:cNvSpPr/>
      </dsp:nvSpPr>
      <dsp:spPr>
        <a:xfrm>
          <a:off x="0" y="3206515"/>
          <a:ext cx="113919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4D7740-0261-8047-8DA7-BCDA35F5B3CE}">
      <dsp:nvSpPr>
        <dsp:cNvPr id="0" name=""/>
        <dsp:cNvSpPr/>
      </dsp:nvSpPr>
      <dsp:spPr>
        <a:xfrm>
          <a:off x="0" y="3206515"/>
          <a:ext cx="11391900" cy="641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x-none" sz="2900" kern="1200"/>
            <a:t>Hunters</a:t>
          </a:r>
          <a:endParaRPr lang="en-US" sz="2900" kern="1200"/>
        </a:p>
      </dsp:txBody>
      <dsp:txXfrm>
        <a:off x="0" y="3206515"/>
        <a:ext cx="11391900" cy="641193"/>
      </dsp:txXfrm>
    </dsp:sp>
    <dsp:sp modelId="{2E6B0744-53C2-E54A-AFB4-0B43C922CFD5}">
      <dsp:nvSpPr>
        <dsp:cNvPr id="0" name=""/>
        <dsp:cNvSpPr/>
      </dsp:nvSpPr>
      <dsp:spPr>
        <a:xfrm>
          <a:off x="0" y="3847709"/>
          <a:ext cx="113919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8BF4C8C-9247-E14E-AC9F-74BBD68739B2}">
      <dsp:nvSpPr>
        <dsp:cNvPr id="0" name=""/>
        <dsp:cNvSpPr/>
      </dsp:nvSpPr>
      <dsp:spPr>
        <a:xfrm>
          <a:off x="0" y="3847709"/>
          <a:ext cx="11391900" cy="641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dirty="0"/>
            <a:t>Cave explorers</a:t>
          </a:r>
        </a:p>
      </dsp:txBody>
      <dsp:txXfrm>
        <a:off x="0" y="3847709"/>
        <a:ext cx="11391900" cy="64119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AC4FE-1541-B547-A427-9D976F786116}">
      <dsp:nvSpPr>
        <dsp:cNvPr id="0" name=""/>
        <dsp:cNvSpPr/>
      </dsp:nvSpPr>
      <dsp:spPr>
        <a:xfrm>
          <a:off x="0" y="548"/>
          <a:ext cx="113919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67BEDC-2E2F-EB41-860D-E599D15ACA02}">
      <dsp:nvSpPr>
        <dsp:cNvPr id="0" name=""/>
        <dsp:cNvSpPr/>
      </dsp:nvSpPr>
      <dsp:spPr>
        <a:xfrm>
          <a:off x="0" y="548"/>
          <a:ext cx="11391900" cy="641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dirty="0"/>
            <a:t>Construction or demolition worker</a:t>
          </a:r>
        </a:p>
      </dsp:txBody>
      <dsp:txXfrm>
        <a:off x="0" y="548"/>
        <a:ext cx="11391900" cy="641193"/>
      </dsp:txXfrm>
    </dsp:sp>
    <dsp:sp modelId="{89C68FE5-ED92-8347-90AA-F26BC4D76FDA}">
      <dsp:nvSpPr>
        <dsp:cNvPr id="0" name=""/>
        <dsp:cNvSpPr/>
      </dsp:nvSpPr>
      <dsp:spPr>
        <a:xfrm>
          <a:off x="0" y="641741"/>
          <a:ext cx="113919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5FF54D-6A69-4F4D-9198-9F99F1123949}">
      <dsp:nvSpPr>
        <dsp:cNvPr id="0" name=""/>
        <dsp:cNvSpPr/>
      </dsp:nvSpPr>
      <dsp:spPr>
        <a:xfrm>
          <a:off x="0" y="641741"/>
          <a:ext cx="11391900" cy="641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dirty="0"/>
            <a:t>Restorer of historic or abandoned buildings</a:t>
          </a:r>
        </a:p>
      </dsp:txBody>
      <dsp:txXfrm>
        <a:off x="0" y="641741"/>
        <a:ext cx="11391900" cy="641193"/>
      </dsp:txXfrm>
    </dsp:sp>
    <dsp:sp modelId="{E2FFD88A-CD42-2B47-95BA-B72DA03E6579}">
      <dsp:nvSpPr>
        <dsp:cNvPr id="0" name=""/>
        <dsp:cNvSpPr/>
      </dsp:nvSpPr>
      <dsp:spPr>
        <a:xfrm>
          <a:off x="0" y="1282935"/>
          <a:ext cx="113919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224D070-C31E-EC4C-9D8A-F37C7B373749}">
      <dsp:nvSpPr>
        <dsp:cNvPr id="0" name=""/>
        <dsp:cNvSpPr/>
      </dsp:nvSpPr>
      <dsp:spPr>
        <a:xfrm>
          <a:off x="0" y="1282935"/>
          <a:ext cx="11391900" cy="641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dirty="0"/>
            <a:t>Heating and air-conditioning system installer or service person</a:t>
          </a:r>
        </a:p>
      </dsp:txBody>
      <dsp:txXfrm>
        <a:off x="0" y="1282935"/>
        <a:ext cx="11391900" cy="641193"/>
      </dsp:txXfrm>
    </dsp:sp>
    <dsp:sp modelId="{69EA464C-B82B-D447-B16E-A9E4991B575A}">
      <dsp:nvSpPr>
        <dsp:cNvPr id="0" name=""/>
        <dsp:cNvSpPr/>
      </dsp:nvSpPr>
      <dsp:spPr>
        <a:xfrm>
          <a:off x="0" y="1924128"/>
          <a:ext cx="113919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A42E47-5D2E-6C4C-87BC-906F40E1F5A6}">
      <dsp:nvSpPr>
        <dsp:cNvPr id="0" name=""/>
        <dsp:cNvSpPr/>
      </dsp:nvSpPr>
      <dsp:spPr>
        <a:xfrm>
          <a:off x="0" y="1924128"/>
          <a:ext cx="11391900" cy="641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dirty="0"/>
            <a:t>Pest control worker</a:t>
          </a:r>
        </a:p>
      </dsp:txBody>
      <dsp:txXfrm>
        <a:off x="0" y="1924128"/>
        <a:ext cx="11391900" cy="641193"/>
      </dsp:txXfrm>
    </dsp:sp>
    <dsp:sp modelId="{4F90E573-8FD1-DA4E-AE9B-AFD8A6ACE9F8}">
      <dsp:nvSpPr>
        <dsp:cNvPr id="0" name=""/>
        <dsp:cNvSpPr/>
      </dsp:nvSpPr>
      <dsp:spPr>
        <a:xfrm>
          <a:off x="0" y="2565322"/>
          <a:ext cx="113919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C29566-E887-B24D-86A9-A12450B0DABE}">
      <dsp:nvSpPr>
        <dsp:cNvPr id="0" name=""/>
        <dsp:cNvSpPr/>
      </dsp:nvSpPr>
      <dsp:spPr>
        <a:xfrm>
          <a:off x="0" y="2565322"/>
          <a:ext cx="11391900" cy="641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x-none" sz="2900" kern="1200" dirty="0"/>
            <a:t>Ga</a:t>
          </a:r>
          <a:r>
            <a:rPr lang="en-US" sz="2900" kern="1200" dirty="0"/>
            <a:t>rdener</a:t>
          </a:r>
        </a:p>
      </dsp:txBody>
      <dsp:txXfrm>
        <a:off x="0" y="2565322"/>
        <a:ext cx="11391900" cy="641193"/>
      </dsp:txXfrm>
    </dsp:sp>
    <dsp:sp modelId="{778577A5-5E21-874B-84C3-65DBA6AC89E3}">
      <dsp:nvSpPr>
        <dsp:cNvPr id="0" name=""/>
        <dsp:cNvSpPr/>
      </dsp:nvSpPr>
      <dsp:spPr>
        <a:xfrm>
          <a:off x="0" y="3206515"/>
          <a:ext cx="113919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4D7740-0261-8047-8DA7-BCDA35F5B3CE}">
      <dsp:nvSpPr>
        <dsp:cNvPr id="0" name=""/>
        <dsp:cNvSpPr/>
      </dsp:nvSpPr>
      <dsp:spPr>
        <a:xfrm>
          <a:off x="0" y="3206515"/>
          <a:ext cx="11391900" cy="641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dirty="0"/>
            <a:t>microbiology laboratory worker</a:t>
          </a:r>
        </a:p>
      </dsp:txBody>
      <dsp:txXfrm>
        <a:off x="0" y="3206515"/>
        <a:ext cx="11391900" cy="641193"/>
      </dsp:txXfrm>
    </dsp:sp>
    <dsp:sp modelId="{2E6B0744-53C2-E54A-AFB4-0B43C922CFD5}">
      <dsp:nvSpPr>
        <dsp:cNvPr id="0" name=""/>
        <dsp:cNvSpPr/>
      </dsp:nvSpPr>
      <dsp:spPr>
        <a:xfrm>
          <a:off x="0" y="3847709"/>
          <a:ext cx="113919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8BF4C8C-9247-E14E-AC9F-74BBD68739B2}">
      <dsp:nvSpPr>
        <dsp:cNvPr id="0" name=""/>
        <dsp:cNvSpPr/>
      </dsp:nvSpPr>
      <dsp:spPr>
        <a:xfrm>
          <a:off x="0" y="3847709"/>
          <a:ext cx="11391900" cy="641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dirty="0"/>
            <a:t>Cave explorers</a:t>
          </a:r>
        </a:p>
      </dsp:txBody>
      <dsp:txXfrm>
        <a:off x="0" y="3847709"/>
        <a:ext cx="11391900" cy="64119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01D3F-435A-6441-BF29-7160F87C4BF9}">
      <dsp:nvSpPr>
        <dsp:cNvPr id="0" name=""/>
        <dsp:cNvSpPr/>
      </dsp:nvSpPr>
      <dsp:spPr>
        <a:xfrm>
          <a:off x="0" y="30878"/>
          <a:ext cx="6263640" cy="104480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a:t>Culture (gold standard) is potentially hazardous for laboratory personnel and requires a level 3 biosafety facility (not available in most African countries) </a:t>
          </a:r>
          <a:endParaRPr lang="en-US" sz="1900" kern="1200"/>
        </a:p>
      </dsp:txBody>
      <dsp:txXfrm>
        <a:off x="51003" y="81881"/>
        <a:ext cx="6161634" cy="942803"/>
      </dsp:txXfrm>
    </dsp:sp>
    <dsp:sp modelId="{8F873333-0570-424F-B105-83817601A891}">
      <dsp:nvSpPr>
        <dsp:cNvPr id="0" name=""/>
        <dsp:cNvSpPr/>
      </dsp:nvSpPr>
      <dsp:spPr>
        <a:xfrm>
          <a:off x="0" y="1130408"/>
          <a:ext cx="6263640" cy="1044809"/>
        </a:xfrm>
        <a:prstGeom prst="roundRect">
          <a:avLst/>
        </a:prstGeom>
        <a:solidFill>
          <a:schemeClr val="accent2">
            <a:hueOff val="-363841"/>
            <a:satOff val="-20982"/>
            <a:lumOff val="2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a:t>Microscopy (not so sensitive)</a:t>
          </a:r>
          <a:endParaRPr lang="en-US" sz="1900" kern="1200"/>
        </a:p>
      </dsp:txBody>
      <dsp:txXfrm>
        <a:off x="51003" y="1181411"/>
        <a:ext cx="6161634" cy="942803"/>
      </dsp:txXfrm>
    </dsp:sp>
    <dsp:sp modelId="{958CC2BE-F358-564C-A3A0-90879F653520}">
      <dsp:nvSpPr>
        <dsp:cNvPr id="0" name=""/>
        <dsp:cNvSpPr/>
      </dsp:nvSpPr>
      <dsp:spPr>
        <a:xfrm>
          <a:off x="0" y="2229939"/>
          <a:ext cx="6263640" cy="1044809"/>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a:t>Histology (needs representative invasive sample)</a:t>
          </a:r>
          <a:endParaRPr lang="en-US" sz="1900" kern="1200"/>
        </a:p>
      </dsp:txBody>
      <dsp:txXfrm>
        <a:off x="51003" y="2280942"/>
        <a:ext cx="6161634" cy="942803"/>
      </dsp:txXfrm>
    </dsp:sp>
    <dsp:sp modelId="{E346BED5-C96C-B54D-A3F2-F186238DF5BF}">
      <dsp:nvSpPr>
        <dsp:cNvPr id="0" name=""/>
        <dsp:cNvSpPr/>
      </dsp:nvSpPr>
      <dsp:spPr>
        <a:xfrm>
          <a:off x="0" y="3329468"/>
          <a:ext cx="6263640" cy="1044809"/>
        </a:xfrm>
        <a:prstGeom prst="roundRect">
          <a:avLst/>
        </a:prstGeom>
        <a:solidFill>
          <a:schemeClr val="accent2">
            <a:hueOff val="-1091522"/>
            <a:satOff val="-62946"/>
            <a:lumOff val="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a:t>The best approach in the diagnosis of disseminated histoplasmosis in HIV/AIDS is the detection of histoplasma antigen in urine, which is positive in over 70% of cases</a:t>
          </a:r>
          <a:endParaRPr lang="en-US" sz="1900" kern="1200"/>
        </a:p>
      </dsp:txBody>
      <dsp:txXfrm>
        <a:off x="51003" y="3380471"/>
        <a:ext cx="6161634" cy="942803"/>
      </dsp:txXfrm>
    </dsp:sp>
    <dsp:sp modelId="{B0441B23-8D95-8848-9390-CD0D8043A3E3}">
      <dsp:nvSpPr>
        <dsp:cNvPr id="0" name=""/>
        <dsp:cNvSpPr/>
      </dsp:nvSpPr>
      <dsp:spPr>
        <a:xfrm>
          <a:off x="0" y="4428998"/>
          <a:ext cx="6263640" cy="1044809"/>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a:t>This test is now a WHO recommended Essential Diagnostic </a:t>
          </a:r>
          <a:endParaRPr lang="en-US" sz="1900" kern="1200"/>
        </a:p>
      </dsp:txBody>
      <dsp:txXfrm>
        <a:off x="51003" y="4480001"/>
        <a:ext cx="6161634" cy="94280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4271BE-246F-0E46-8B6A-C73C4902764B}">
      <dsp:nvSpPr>
        <dsp:cNvPr id="0" name=""/>
        <dsp:cNvSpPr/>
      </dsp:nvSpPr>
      <dsp:spPr>
        <a:xfrm>
          <a:off x="0" y="402934"/>
          <a:ext cx="6666833" cy="1118812"/>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Antifungal treatment is always recommended for immunocompromised patients with histoplasmosis</a:t>
          </a:r>
          <a:endParaRPr lang="en-US" sz="2000" kern="1200"/>
        </a:p>
      </dsp:txBody>
      <dsp:txXfrm>
        <a:off x="54616" y="457550"/>
        <a:ext cx="6557601" cy="1009580"/>
      </dsp:txXfrm>
    </dsp:sp>
    <dsp:sp modelId="{95457E7A-970C-DB48-8FDF-C2D22F7C4252}">
      <dsp:nvSpPr>
        <dsp:cNvPr id="0" name=""/>
        <dsp:cNvSpPr/>
      </dsp:nvSpPr>
      <dsp:spPr>
        <a:xfrm>
          <a:off x="0" y="1579347"/>
          <a:ext cx="6666833" cy="1118812"/>
        </a:xfrm>
        <a:prstGeom prst="roundRect">
          <a:avLst/>
        </a:prstGeom>
        <a:gradFill rotWithShape="0">
          <a:gsLst>
            <a:gs pos="0">
              <a:schemeClr val="accent5">
                <a:hueOff val="-2252848"/>
                <a:satOff val="-5806"/>
                <a:lumOff val="-3922"/>
                <a:alphaOff val="0"/>
                <a:satMod val="103000"/>
                <a:lumMod val="102000"/>
                <a:tint val="94000"/>
              </a:schemeClr>
            </a:gs>
            <a:gs pos="50000">
              <a:schemeClr val="accent5">
                <a:hueOff val="-2252848"/>
                <a:satOff val="-5806"/>
                <a:lumOff val="-3922"/>
                <a:alphaOff val="0"/>
                <a:satMod val="110000"/>
                <a:lumMod val="100000"/>
                <a:shade val="100000"/>
              </a:schemeClr>
            </a:gs>
            <a:gs pos="100000">
              <a:schemeClr val="accent5">
                <a:hueOff val="-2252848"/>
                <a:satOff val="-5806"/>
                <a:lumOff val="-392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Acute histoplasmosis resolves without treatment in most immunocompetent healthy individuals, in whom treatment is usually not recommended</a:t>
          </a:r>
          <a:endParaRPr lang="en-US" sz="2000" kern="1200"/>
        </a:p>
      </dsp:txBody>
      <dsp:txXfrm>
        <a:off x="54616" y="1633963"/>
        <a:ext cx="6557601" cy="1009580"/>
      </dsp:txXfrm>
    </dsp:sp>
    <dsp:sp modelId="{2434FC5B-53D4-0046-8156-E1B1CFD2F2F9}">
      <dsp:nvSpPr>
        <dsp:cNvPr id="0" name=""/>
        <dsp:cNvSpPr/>
      </dsp:nvSpPr>
      <dsp:spPr>
        <a:xfrm>
          <a:off x="0" y="2755760"/>
          <a:ext cx="6666833" cy="1118812"/>
        </a:xfrm>
        <a:prstGeom prst="roundRect">
          <a:avLst/>
        </a:prstGeom>
        <a:gradFill rotWithShape="0">
          <a:gsLst>
            <a:gs pos="0">
              <a:schemeClr val="accent5">
                <a:hueOff val="-4505695"/>
                <a:satOff val="-11613"/>
                <a:lumOff val="-7843"/>
                <a:alphaOff val="0"/>
                <a:satMod val="103000"/>
                <a:lumMod val="102000"/>
                <a:tint val="94000"/>
              </a:schemeClr>
            </a:gs>
            <a:gs pos="50000">
              <a:schemeClr val="accent5">
                <a:hueOff val="-4505695"/>
                <a:satOff val="-11613"/>
                <a:lumOff val="-7843"/>
                <a:alphaOff val="0"/>
                <a:satMod val="110000"/>
                <a:lumMod val="100000"/>
                <a:shade val="100000"/>
              </a:schemeClr>
            </a:gs>
            <a:gs pos="100000">
              <a:schemeClr val="accent5">
                <a:hueOff val="-4505695"/>
                <a:satOff val="-11613"/>
                <a:lumOff val="-784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BUT if immunocompetent patients are exposure to large inoculum of </a:t>
          </a:r>
          <a:r>
            <a:rPr lang="en-GB" sz="2000" i="1" kern="1200"/>
            <a:t>Histoplasma</a:t>
          </a:r>
          <a:r>
            <a:rPr lang="en-GB" sz="2000" kern="1200"/>
            <a:t> spp. and are highly symptomatic, antifungal treatment is advised</a:t>
          </a:r>
          <a:endParaRPr lang="en-US" sz="2000" kern="1200"/>
        </a:p>
      </dsp:txBody>
      <dsp:txXfrm>
        <a:off x="54616" y="2810376"/>
        <a:ext cx="6557601" cy="1009580"/>
      </dsp:txXfrm>
    </dsp:sp>
    <dsp:sp modelId="{32C5AA6F-B293-464B-9700-5839D830FE10}">
      <dsp:nvSpPr>
        <dsp:cNvPr id="0" name=""/>
        <dsp:cNvSpPr/>
      </dsp:nvSpPr>
      <dsp:spPr>
        <a:xfrm>
          <a:off x="0" y="3932172"/>
          <a:ext cx="6666833" cy="1118812"/>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Early initiation of treatment is associated with shortened duration of illness and halts progression to persistent disseminated histoplasmosis and save lives in very ill patients</a:t>
          </a:r>
          <a:endParaRPr lang="en-US" sz="2000" kern="1200"/>
        </a:p>
      </dsp:txBody>
      <dsp:txXfrm>
        <a:off x="54616" y="3986788"/>
        <a:ext cx="6557601" cy="100958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338037-E7B2-3347-9861-09A88DEA18D0}" type="datetimeFigureOut">
              <a:rPr lang="x-none" smtClean="0"/>
              <a:t>14/06/2024</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CB83FB-F9CD-9146-8975-5E54608C2B7F}" type="slidenum">
              <a:rPr lang="x-none" smtClean="0"/>
              <a:t>‹#›</a:t>
            </a:fld>
            <a:endParaRPr lang="x-none"/>
          </a:p>
        </p:txBody>
      </p:sp>
    </p:spTree>
    <p:extLst>
      <p:ext uri="{BB962C8B-B14F-4D97-AF65-F5344CB8AC3E}">
        <p14:creationId xmlns:p14="http://schemas.microsoft.com/office/powerpoint/2010/main" val="405275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2"/>
          <p:cNvSpPr>
            <a:spLocks noGrp="1" noRot="1" noChangeAspect="1" noChangeArrowheads="1" noTextEdit="1"/>
          </p:cNvSpPr>
          <p:nvPr>
            <p:ph type="sldImg"/>
          </p:nvPr>
        </p:nvSpPr>
        <p:spPr>
          <a:ln/>
        </p:spPr>
      </p:sp>
      <p:sp>
        <p:nvSpPr>
          <p:cNvPr id="16179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74B63-2879-3644-987B-D9EF415C3AA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x-none"/>
          </a:p>
        </p:txBody>
      </p:sp>
      <p:sp>
        <p:nvSpPr>
          <p:cNvPr id="3" name="Subtitle 2">
            <a:extLst>
              <a:ext uri="{FF2B5EF4-FFF2-40B4-BE49-F238E27FC236}">
                <a16:creationId xmlns:a16="http://schemas.microsoft.com/office/drawing/2014/main" id="{0BCB520B-B772-834F-9DCF-96A06506E79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x-none"/>
          </a:p>
        </p:txBody>
      </p:sp>
      <p:sp>
        <p:nvSpPr>
          <p:cNvPr id="4" name="Date Placeholder 3">
            <a:extLst>
              <a:ext uri="{FF2B5EF4-FFF2-40B4-BE49-F238E27FC236}">
                <a16:creationId xmlns:a16="http://schemas.microsoft.com/office/drawing/2014/main" id="{A6DC1561-F0C9-FC42-88B5-3C899DCF92A5}"/>
              </a:ext>
            </a:extLst>
          </p:cNvPr>
          <p:cNvSpPr>
            <a:spLocks noGrp="1"/>
          </p:cNvSpPr>
          <p:nvPr>
            <p:ph type="dt" sz="half" idx="10"/>
          </p:nvPr>
        </p:nvSpPr>
        <p:spPr/>
        <p:txBody>
          <a:bodyPr/>
          <a:lstStyle/>
          <a:p>
            <a:fld id="{57387D28-93BA-8444-BCEA-0B353B58EF64}" type="datetimeFigureOut">
              <a:rPr lang="x-none" smtClean="0"/>
              <a:t>14/06/2024</a:t>
            </a:fld>
            <a:endParaRPr lang="x-none"/>
          </a:p>
        </p:txBody>
      </p:sp>
      <p:sp>
        <p:nvSpPr>
          <p:cNvPr id="5" name="Footer Placeholder 4">
            <a:extLst>
              <a:ext uri="{FF2B5EF4-FFF2-40B4-BE49-F238E27FC236}">
                <a16:creationId xmlns:a16="http://schemas.microsoft.com/office/drawing/2014/main" id="{FD848AD3-C128-DC47-ADB9-F22AC974FF80}"/>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7B9F5A4C-A3C5-F54A-8D3C-F6053EF13EDD}"/>
              </a:ext>
            </a:extLst>
          </p:cNvPr>
          <p:cNvSpPr>
            <a:spLocks noGrp="1"/>
          </p:cNvSpPr>
          <p:nvPr>
            <p:ph type="sldNum" sz="quarter" idx="12"/>
          </p:nvPr>
        </p:nvSpPr>
        <p:spPr/>
        <p:txBody>
          <a:bodyPr/>
          <a:lstStyle/>
          <a:p>
            <a:fld id="{8972E80F-DCD4-D642-9063-A470BE822EEA}" type="slidenum">
              <a:rPr lang="x-none" smtClean="0"/>
              <a:t>‹#›</a:t>
            </a:fld>
            <a:endParaRPr lang="x-none"/>
          </a:p>
        </p:txBody>
      </p:sp>
    </p:spTree>
    <p:extLst>
      <p:ext uri="{BB962C8B-B14F-4D97-AF65-F5344CB8AC3E}">
        <p14:creationId xmlns:p14="http://schemas.microsoft.com/office/powerpoint/2010/main" val="1049058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52348-C845-7D4B-8AC0-297AE2BC0A0E}"/>
              </a:ext>
            </a:extLst>
          </p:cNvPr>
          <p:cNvSpPr>
            <a:spLocks noGrp="1"/>
          </p:cNvSpPr>
          <p:nvPr>
            <p:ph type="title"/>
          </p:nvPr>
        </p:nvSpPr>
        <p:spPr/>
        <p:txBody>
          <a:bodyPr/>
          <a:lstStyle/>
          <a:p>
            <a:r>
              <a:rPr lang="en-GB"/>
              <a:t>Click to edit Master title style</a:t>
            </a:r>
            <a:endParaRPr lang="x-none"/>
          </a:p>
        </p:txBody>
      </p:sp>
      <p:sp>
        <p:nvSpPr>
          <p:cNvPr id="3" name="Content Placeholder 2">
            <a:extLst>
              <a:ext uri="{FF2B5EF4-FFF2-40B4-BE49-F238E27FC236}">
                <a16:creationId xmlns:a16="http://schemas.microsoft.com/office/drawing/2014/main" id="{A5BBE998-049D-0448-AD36-1BA0819F2E5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4" name="Date Placeholder 3">
            <a:extLst>
              <a:ext uri="{FF2B5EF4-FFF2-40B4-BE49-F238E27FC236}">
                <a16:creationId xmlns:a16="http://schemas.microsoft.com/office/drawing/2014/main" id="{F863E7F4-8059-4E44-B848-D46C3BCC370B}"/>
              </a:ext>
            </a:extLst>
          </p:cNvPr>
          <p:cNvSpPr>
            <a:spLocks noGrp="1"/>
          </p:cNvSpPr>
          <p:nvPr>
            <p:ph type="dt" sz="half" idx="10"/>
          </p:nvPr>
        </p:nvSpPr>
        <p:spPr/>
        <p:txBody>
          <a:bodyPr/>
          <a:lstStyle/>
          <a:p>
            <a:fld id="{57387D28-93BA-8444-BCEA-0B353B58EF64}" type="datetimeFigureOut">
              <a:rPr lang="x-none" smtClean="0"/>
              <a:t>14/06/2024</a:t>
            </a:fld>
            <a:endParaRPr lang="x-none"/>
          </a:p>
        </p:txBody>
      </p:sp>
      <p:sp>
        <p:nvSpPr>
          <p:cNvPr id="5" name="Footer Placeholder 4">
            <a:extLst>
              <a:ext uri="{FF2B5EF4-FFF2-40B4-BE49-F238E27FC236}">
                <a16:creationId xmlns:a16="http://schemas.microsoft.com/office/drawing/2014/main" id="{7E650745-8DFB-F74D-9441-937FD7DF2FBD}"/>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61ECA513-0B7C-D143-9551-3A9FFBEA67F2}"/>
              </a:ext>
            </a:extLst>
          </p:cNvPr>
          <p:cNvSpPr>
            <a:spLocks noGrp="1"/>
          </p:cNvSpPr>
          <p:nvPr>
            <p:ph type="sldNum" sz="quarter" idx="12"/>
          </p:nvPr>
        </p:nvSpPr>
        <p:spPr/>
        <p:txBody>
          <a:bodyPr/>
          <a:lstStyle/>
          <a:p>
            <a:fld id="{8972E80F-DCD4-D642-9063-A470BE822EEA}" type="slidenum">
              <a:rPr lang="x-none" smtClean="0"/>
              <a:t>‹#›</a:t>
            </a:fld>
            <a:endParaRPr lang="x-none"/>
          </a:p>
        </p:txBody>
      </p:sp>
    </p:spTree>
    <p:extLst>
      <p:ext uri="{BB962C8B-B14F-4D97-AF65-F5344CB8AC3E}">
        <p14:creationId xmlns:p14="http://schemas.microsoft.com/office/powerpoint/2010/main" val="14334477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222A6-BA15-6949-9393-1BBC88AFD43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x-none"/>
          </a:p>
        </p:txBody>
      </p:sp>
      <p:sp>
        <p:nvSpPr>
          <p:cNvPr id="3" name="Text Placeholder 2">
            <a:extLst>
              <a:ext uri="{FF2B5EF4-FFF2-40B4-BE49-F238E27FC236}">
                <a16:creationId xmlns:a16="http://schemas.microsoft.com/office/drawing/2014/main" id="{97F5CF39-50B5-864C-9F8F-4029D9209F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D633EFC-4C73-4A42-8CCC-824F2979CE7D}"/>
              </a:ext>
            </a:extLst>
          </p:cNvPr>
          <p:cNvSpPr>
            <a:spLocks noGrp="1"/>
          </p:cNvSpPr>
          <p:nvPr>
            <p:ph type="dt" sz="half" idx="10"/>
          </p:nvPr>
        </p:nvSpPr>
        <p:spPr/>
        <p:txBody>
          <a:bodyPr/>
          <a:lstStyle/>
          <a:p>
            <a:fld id="{57387D28-93BA-8444-BCEA-0B353B58EF64}" type="datetimeFigureOut">
              <a:rPr lang="x-none" smtClean="0"/>
              <a:t>14/06/2024</a:t>
            </a:fld>
            <a:endParaRPr lang="x-none"/>
          </a:p>
        </p:txBody>
      </p:sp>
      <p:sp>
        <p:nvSpPr>
          <p:cNvPr id="5" name="Footer Placeholder 4">
            <a:extLst>
              <a:ext uri="{FF2B5EF4-FFF2-40B4-BE49-F238E27FC236}">
                <a16:creationId xmlns:a16="http://schemas.microsoft.com/office/drawing/2014/main" id="{F148C082-7E5E-7346-AE7C-0F4652F41CD2}"/>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F15FCFAD-CCCF-C64C-9348-9DF0B5C1DF7E}"/>
              </a:ext>
            </a:extLst>
          </p:cNvPr>
          <p:cNvSpPr>
            <a:spLocks noGrp="1"/>
          </p:cNvSpPr>
          <p:nvPr>
            <p:ph type="sldNum" sz="quarter" idx="12"/>
          </p:nvPr>
        </p:nvSpPr>
        <p:spPr/>
        <p:txBody>
          <a:bodyPr/>
          <a:lstStyle/>
          <a:p>
            <a:fld id="{8972E80F-DCD4-D642-9063-A470BE822EEA}" type="slidenum">
              <a:rPr lang="x-none" smtClean="0"/>
              <a:t>‹#›</a:t>
            </a:fld>
            <a:endParaRPr lang="x-none"/>
          </a:p>
        </p:txBody>
      </p:sp>
    </p:spTree>
    <p:extLst>
      <p:ext uri="{BB962C8B-B14F-4D97-AF65-F5344CB8AC3E}">
        <p14:creationId xmlns:p14="http://schemas.microsoft.com/office/powerpoint/2010/main" val="4202330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A42E2-022C-0D42-B289-6FE9F5CD2FAA}"/>
              </a:ext>
            </a:extLst>
          </p:cNvPr>
          <p:cNvSpPr>
            <a:spLocks noGrp="1"/>
          </p:cNvSpPr>
          <p:nvPr>
            <p:ph type="title"/>
          </p:nvPr>
        </p:nvSpPr>
        <p:spPr/>
        <p:txBody>
          <a:bodyPr/>
          <a:lstStyle/>
          <a:p>
            <a:r>
              <a:rPr lang="en-GB"/>
              <a:t>Click to edit Master title style</a:t>
            </a:r>
            <a:endParaRPr lang="x-none"/>
          </a:p>
        </p:txBody>
      </p:sp>
      <p:sp>
        <p:nvSpPr>
          <p:cNvPr id="3" name="Content Placeholder 2">
            <a:extLst>
              <a:ext uri="{FF2B5EF4-FFF2-40B4-BE49-F238E27FC236}">
                <a16:creationId xmlns:a16="http://schemas.microsoft.com/office/drawing/2014/main" id="{C47A5593-F910-B945-BC88-56F013CA0C2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4" name="Content Placeholder 3">
            <a:extLst>
              <a:ext uri="{FF2B5EF4-FFF2-40B4-BE49-F238E27FC236}">
                <a16:creationId xmlns:a16="http://schemas.microsoft.com/office/drawing/2014/main" id="{737FC561-82ED-E045-A78C-155F20468F6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5" name="Date Placeholder 4">
            <a:extLst>
              <a:ext uri="{FF2B5EF4-FFF2-40B4-BE49-F238E27FC236}">
                <a16:creationId xmlns:a16="http://schemas.microsoft.com/office/drawing/2014/main" id="{06B62C4C-74B3-174A-ADFA-CD3C2CBBA7BA}"/>
              </a:ext>
            </a:extLst>
          </p:cNvPr>
          <p:cNvSpPr>
            <a:spLocks noGrp="1"/>
          </p:cNvSpPr>
          <p:nvPr>
            <p:ph type="dt" sz="half" idx="10"/>
          </p:nvPr>
        </p:nvSpPr>
        <p:spPr/>
        <p:txBody>
          <a:bodyPr/>
          <a:lstStyle/>
          <a:p>
            <a:fld id="{57387D28-93BA-8444-BCEA-0B353B58EF64}" type="datetimeFigureOut">
              <a:rPr lang="x-none" smtClean="0"/>
              <a:t>14/06/2024</a:t>
            </a:fld>
            <a:endParaRPr lang="x-none"/>
          </a:p>
        </p:txBody>
      </p:sp>
      <p:sp>
        <p:nvSpPr>
          <p:cNvPr id="6" name="Footer Placeholder 5">
            <a:extLst>
              <a:ext uri="{FF2B5EF4-FFF2-40B4-BE49-F238E27FC236}">
                <a16:creationId xmlns:a16="http://schemas.microsoft.com/office/drawing/2014/main" id="{DAD098DF-F599-7A40-8846-250ECE6F7E17}"/>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E7F93115-1E5B-6E40-9161-3E8CC68B38A7}"/>
              </a:ext>
            </a:extLst>
          </p:cNvPr>
          <p:cNvSpPr>
            <a:spLocks noGrp="1"/>
          </p:cNvSpPr>
          <p:nvPr>
            <p:ph type="sldNum" sz="quarter" idx="12"/>
          </p:nvPr>
        </p:nvSpPr>
        <p:spPr/>
        <p:txBody>
          <a:bodyPr/>
          <a:lstStyle/>
          <a:p>
            <a:fld id="{8972E80F-DCD4-D642-9063-A470BE822EEA}" type="slidenum">
              <a:rPr lang="x-none" smtClean="0"/>
              <a:t>‹#›</a:t>
            </a:fld>
            <a:endParaRPr lang="x-none"/>
          </a:p>
        </p:txBody>
      </p:sp>
    </p:spTree>
    <p:extLst>
      <p:ext uri="{BB962C8B-B14F-4D97-AF65-F5344CB8AC3E}">
        <p14:creationId xmlns:p14="http://schemas.microsoft.com/office/powerpoint/2010/main" val="3174718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030C6-4969-0440-8139-3B5D104B786F}"/>
              </a:ext>
            </a:extLst>
          </p:cNvPr>
          <p:cNvSpPr>
            <a:spLocks noGrp="1"/>
          </p:cNvSpPr>
          <p:nvPr>
            <p:ph type="title"/>
          </p:nvPr>
        </p:nvSpPr>
        <p:spPr>
          <a:xfrm>
            <a:off x="839788" y="365125"/>
            <a:ext cx="10515600" cy="1325563"/>
          </a:xfrm>
        </p:spPr>
        <p:txBody>
          <a:bodyPr/>
          <a:lstStyle/>
          <a:p>
            <a:r>
              <a:rPr lang="en-GB"/>
              <a:t>Click to edit Master title style</a:t>
            </a:r>
            <a:endParaRPr lang="x-none"/>
          </a:p>
        </p:txBody>
      </p:sp>
      <p:sp>
        <p:nvSpPr>
          <p:cNvPr id="3" name="Text Placeholder 2">
            <a:extLst>
              <a:ext uri="{FF2B5EF4-FFF2-40B4-BE49-F238E27FC236}">
                <a16:creationId xmlns:a16="http://schemas.microsoft.com/office/drawing/2014/main" id="{79BD6755-EBCE-9C4A-866B-CF7D598429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B7CCC87-B405-E343-995F-FB09427BF330}"/>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5" name="Text Placeholder 4">
            <a:extLst>
              <a:ext uri="{FF2B5EF4-FFF2-40B4-BE49-F238E27FC236}">
                <a16:creationId xmlns:a16="http://schemas.microsoft.com/office/drawing/2014/main" id="{DA7598F8-17C8-4E47-9623-F64C77726E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CEB1A3F-9F54-9842-AFEC-CA2B2183105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7" name="Date Placeholder 6">
            <a:extLst>
              <a:ext uri="{FF2B5EF4-FFF2-40B4-BE49-F238E27FC236}">
                <a16:creationId xmlns:a16="http://schemas.microsoft.com/office/drawing/2014/main" id="{6C79AD45-6D09-F944-A6BB-E0F20F1BCBF6}"/>
              </a:ext>
            </a:extLst>
          </p:cNvPr>
          <p:cNvSpPr>
            <a:spLocks noGrp="1"/>
          </p:cNvSpPr>
          <p:nvPr>
            <p:ph type="dt" sz="half" idx="10"/>
          </p:nvPr>
        </p:nvSpPr>
        <p:spPr/>
        <p:txBody>
          <a:bodyPr/>
          <a:lstStyle/>
          <a:p>
            <a:fld id="{57387D28-93BA-8444-BCEA-0B353B58EF64}" type="datetimeFigureOut">
              <a:rPr lang="x-none" smtClean="0"/>
              <a:t>14/06/2024</a:t>
            </a:fld>
            <a:endParaRPr lang="x-none"/>
          </a:p>
        </p:txBody>
      </p:sp>
      <p:sp>
        <p:nvSpPr>
          <p:cNvPr id="8" name="Footer Placeholder 7">
            <a:extLst>
              <a:ext uri="{FF2B5EF4-FFF2-40B4-BE49-F238E27FC236}">
                <a16:creationId xmlns:a16="http://schemas.microsoft.com/office/drawing/2014/main" id="{90B318BA-CD6D-F945-A531-BC09A247F0E1}"/>
              </a:ext>
            </a:extLst>
          </p:cNvPr>
          <p:cNvSpPr>
            <a:spLocks noGrp="1"/>
          </p:cNvSpPr>
          <p:nvPr>
            <p:ph type="ftr" sz="quarter" idx="11"/>
          </p:nvPr>
        </p:nvSpPr>
        <p:spPr/>
        <p:txBody>
          <a:bodyPr/>
          <a:lstStyle/>
          <a:p>
            <a:endParaRPr lang="x-none"/>
          </a:p>
        </p:txBody>
      </p:sp>
      <p:sp>
        <p:nvSpPr>
          <p:cNvPr id="9" name="Slide Number Placeholder 8">
            <a:extLst>
              <a:ext uri="{FF2B5EF4-FFF2-40B4-BE49-F238E27FC236}">
                <a16:creationId xmlns:a16="http://schemas.microsoft.com/office/drawing/2014/main" id="{2E5A390F-CEBB-8F49-A0B3-21985C1B58B4}"/>
              </a:ext>
            </a:extLst>
          </p:cNvPr>
          <p:cNvSpPr>
            <a:spLocks noGrp="1"/>
          </p:cNvSpPr>
          <p:nvPr>
            <p:ph type="sldNum" sz="quarter" idx="12"/>
          </p:nvPr>
        </p:nvSpPr>
        <p:spPr/>
        <p:txBody>
          <a:bodyPr/>
          <a:lstStyle/>
          <a:p>
            <a:fld id="{8972E80F-DCD4-D642-9063-A470BE822EEA}" type="slidenum">
              <a:rPr lang="x-none" smtClean="0"/>
              <a:t>‹#›</a:t>
            </a:fld>
            <a:endParaRPr lang="x-none"/>
          </a:p>
        </p:txBody>
      </p:sp>
    </p:spTree>
    <p:extLst>
      <p:ext uri="{BB962C8B-B14F-4D97-AF65-F5344CB8AC3E}">
        <p14:creationId xmlns:p14="http://schemas.microsoft.com/office/powerpoint/2010/main" val="589959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EC282-2441-6A4E-AE71-F268689426C5}"/>
              </a:ext>
            </a:extLst>
          </p:cNvPr>
          <p:cNvSpPr>
            <a:spLocks noGrp="1"/>
          </p:cNvSpPr>
          <p:nvPr>
            <p:ph type="title"/>
          </p:nvPr>
        </p:nvSpPr>
        <p:spPr/>
        <p:txBody>
          <a:bodyPr/>
          <a:lstStyle/>
          <a:p>
            <a:r>
              <a:rPr lang="en-GB"/>
              <a:t>Click to edit Master title style</a:t>
            </a:r>
            <a:endParaRPr lang="x-none"/>
          </a:p>
        </p:txBody>
      </p:sp>
      <p:sp>
        <p:nvSpPr>
          <p:cNvPr id="3" name="Date Placeholder 2">
            <a:extLst>
              <a:ext uri="{FF2B5EF4-FFF2-40B4-BE49-F238E27FC236}">
                <a16:creationId xmlns:a16="http://schemas.microsoft.com/office/drawing/2014/main" id="{C11869CE-6E98-4A4A-ADE5-6F854AD93F60}"/>
              </a:ext>
            </a:extLst>
          </p:cNvPr>
          <p:cNvSpPr>
            <a:spLocks noGrp="1"/>
          </p:cNvSpPr>
          <p:nvPr>
            <p:ph type="dt" sz="half" idx="10"/>
          </p:nvPr>
        </p:nvSpPr>
        <p:spPr/>
        <p:txBody>
          <a:bodyPr/>
          <a:lstStyle/>
          <a:p>
            <a:fld id="{57387D28-93BA-8444-BCEA-0B353B58EF64}" type="datetimeFigureOut">
              <a:rPr lang="x-none" smtClean="0"/>
              <a:t>14/06/2024</a:t>
            </a:fld>
            <a:endParaRPr lang="x-none"/>
          </a:p>
        </p:txBody>
      </p:sp>
      <p:sp>
        <p:nvSpPr>
          <p:cNvPr id="4" name="Footer Placeholder 3">
            <a:extLst>
              <a:ext uri="{FF2B5EF4-FFF2-40B4-BE49-F238E27FC236}">
                <a16:creationId xmlns:a16="http://schemas.microsoft.com/office/drawing/2014/main" id="{6DAC9FE2-2078-8D47-8424-3F2484940214}"/>
              </a:ext>
            </a:extLst>
          </p:cNvPr>
          <p:cNvSpPr>
            <a:spLocks noGrp="1"/>
          </p:cNvSpPr>
          <p:nvPr>
            <p:ph type="ftr" sz="quarter" idx="11"/>
          </p:nvPr>
        </p:nvSpPr>
        <p:spPr/>
        <p:txBody>
          <a:bodyPr/>
          <a:lstStyle/>
          <a:p>
            <a:endParaRPr lang="x-none"/>
          </a:p>
        </p:txBody>
      </p:sp>
      <p:sp>
        <p:nvSpPr>
          <p:cNvPr id="5" name="Slide Number Placeholder 4">
            <a:extLst>
              <a:ext uri="{FF2B5EF4-FFF2-40B4-BE49-F238E27FC236}">
                <a16:creationId xmlns:a16="http://schemas.microsoft.com/office/drawing/2014/main" id="{3EF915C0-3243-9C48-B84D-A831F55ABF8A}"/>
              </a:ext>
            </a:extLst>
          </p:cNvPr>
          <p:cNvSpPr>
            <a:spLocks noGrp="1"/>
          </p:cNvSpPr>
          <p:nvPr>
            <p:ph type="sldNum" sz="quarter" idx="12"/>
          </p:nvPr>
        </p:nvSpPr>
        <p:spPr/>
        <p:txBody>
          <a:bodyPr/>
          <a:lstStyle/>
          <a:p>
            <a:fld id="{8972E80F-DCD4-D642-9063-A470BE822EEA}" type="slidenum">
              <a:rPr lang="x-none" smtClean="0"/>
              <a:t>‹#›</a:t>
            </a:fld>
            <a:endParaRPr lang="x-none"/>
          </a:p>
        </p:txBody>
      </p:sp>
    </p:spTree>
    <p:extLst>
      <p:ext uri="{BB962C8B-B14F-4D97-AF65-F5344CB8AC3E}">
        <p14:creationId xmlns:p14="http://schemas.microsoft.com/office/powerpoint/2010/main" val="21349320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C40FA3-8E61-3D47-B71A-179E50F0F02C}"/>
              </a:ext>
            </a:extLst>
          </p:cNvPr>
          <p:cNvSpPr>
            <a:spLocks noGrp="1"/>
          </p:cNvSpPr>
          <p:nvPr>
            <p:ph type="dt" sz="half" idx="10"/>
          </p:nvPr>
        </p:nvSpPr>
        <p:spPr/>
        <p:txBody>
          <a:bodyPr/>
          <a:lstStyle/>
          <a:p>
            <a:fld id="{57387D28-93BA-8444-BCEA-0B353B58EF64}" type="datetimeFigureOut">
              <a:rPr lang="x-none" smtClean="0"/>
              <a:t>14/06/2024</a:t>
            </a:fld>
            <a:endParaRPr lang="x-none"/>
          </a:p>
        </p:txBody>
      </p:sp>
      <p:sp>
        <p:nvSpPr>
          <p:cNvPr id="3" name="Footer Placeholder 2">
            <a:extLst>
              <a:ext uri="{FF2B5EF4-FFF2-40B4-BE49-F238E27FC236}">
                <a16:creationId xmlns:a16="http://schemas.microsoft.com/office/drawing/2014/main" id="{35E12E44-C810-F24C-8CE6-C32C65D8E4EF}"/>
              </a:ext>
            </a:extLst>
          </p:cNvPr>
          <p:cNvSpPr>
            <a:spLocks noGrp="1"/>
          </p:cNvSpPr>
          <p:nvPr>
            <p:ph type="ftr" sz="quarter" idx="11"/>
          </p:nvPr>
        </p:nvSpPr>
        <p:spPr/>
        <p:txBody>
          <a:bodyPr/>
          <a:lstStyle/>
          <a:p>
            <a:endParaRPr lang="x-none"/>
          </a:p>
        </p:txBody>
      </p:sp>
      <p:sp>
        <p:nvSpPr>
          <p:cNvPr id="4" name="Slide Number Placeholder 3">
            <a:extLst>
              <a:ext uri="{FF2B5EF4-FFF2-40B4-BE49-F238E27FC236}">
                <a16:creationId xmlns:a16="http://schemas.microsoft.com/office/drawing/2014/main" id="{1B323D18-4A2D-0848-A928-36C488192EC1}"/>
              </a:ext>
            </a:extLst>
          </p:cNvPr>
          <p:cNvSpPr>
            <a:spLocks noGrp="1"/>
          </p:cNvSpPr>
          <p:nvPr>
            <p:ph type="sldNum" sz="quarter" idx="12"/>
          </p:nvPr>
        </p:nvSpPr>
        <p:spPr/>
        <p:txBody>
          <a:bodyPr/>
          <a:lstStyle/>
          <a:p>
            <a:fld id="{8972E80F-DCD4-D642-9063-A470BE822EEA}" type="slidenum">
              <a:rPr lang="x-none" smtClean="0"/>
              <a:t>‹#›</a:t>
            </a:fld>
            <a:endParaRPr lang="x-none"/>
          </a:p>
        </p:txBody>
      </p:sp>
    </p:spTree>
    <p:extLst>
      <p:ext uri="{BB962C8B-B14F-4D97-AF65-F5344CB8AC3E}">
        <p14:creationId xmlns:p14="http://schemas.microsoft.com/office/powerpoint/2010/main" val="3542066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94059-A920-024E-9D37-A64962C0FC7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x-none"/>
          </a:p>
        </p:txBody>
      </p:sp>
      <p:sp>
        <p:nvSpPr>
          <p:cNvPr id="3" name="Content Placeholder 2">
            <a:extLst>
              <a:ext uri="{FF2B5EF4-FFF2-40B4-BE49-F238E27FC236}">
                <a16:creationId xmlns:a16="http://schemas.microsoft.com/office/drawing/2014/main" id="{4AFD5A61-C6FB-1D40-AD3C-B6DDD06D8A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4" name="Text Placeholder 3">
            <a:extLst>
              <a:ext uri="{FF2B5EF4-FFF2-40B4-BE49-F238E27FC236}">
                <a16:creationId xmlns:a16="http://schemas.microsoft.com/office/drawing/2014/main" id="{FB0D28F4-EBC0-E34C-A1E9-D8547426C4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1FF3BA4-0BEF-4A48-873C-6F4D3273C775}"/>
              </a:ext>
            </a:extLst>
          </p:cNvPr>
          <p:cNvSpPr>
            <a:spLocks noGrp="1"/>
          </p:cNvSpPr>
          <p:nvPr>
            <p:ph type="dt" sz="half" idx="10"/>
          </p:nvPr>
        </p:nvSpPr>
        <p:spPr/>
        <p:txBody>
          <a:bodyPr/>
          <a:lstStyle/>
          <a:p>
            <a:fld id="{57387D28-93BA-8444-BCEA-0B353B58EF64}" type="datetimeFigureOut">
              <a:rPr lang="x-none" smtClean="0"/>
              <a:t>14/06/2024</a:t>
            </a:fld>
            <a:endParaRPr lang="x-none"/>
          </a:p>
        </p:txBody>
      </p:sp>
      <p:sp>
        <p:nvSpPr>
          <p:cNvPr id="6" name="Footer Placeholder 5">
            <a:extLst>
              <a:ext uri="{FF2B5EF4-FFF2-40B4-BE49-F238E27FC236}">
                <a16:creationId xmlns:a16="http://schemas.microsoft.com/office/drawing/2014/main" id="{82268745-93C3-474B-94B0-0BD03D347E84}"/>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1BBBB509-9890-AE4F-864E-E5F293355FD6}"/>
              </a:ext>
            </a:extLst>
          </p:cNvPr>
          <p:cNvSpPr>
            <a:spLocks noGrp="1"/>
          </p:cNvSpPr>
          <p:nvPr>
            <p:ph type="sldNum" sz="quarter" idx="12"/>
          </p:nvPr>
        </p:nvSpPr>
        <p:spPr/>
        <p:txBody>
          <a:bodyPr/>
          <a:lstStyle/>
          <a:p>
            <a:fld id="{8972E80F-DCD4-D642-9063-A470BE822EEA}" type="slidenum">
              <a:rPr lang="x-none" smtClean="0"/>
              <a:t>‹#›</a:t>
            </a:fld>
            <a:endParaRPr lang="x-none"/>
          </a:p>
        </p:txBody>
      </p:sp>
    </p:spTree>
    <p:extLst>
      <p:ext uri="{BB962C8B-B14F-4D97-AF65-F5344CB8AC3E}">
        <p14:creationId xmlns:p14="http://schemas.microsoft.com/office/powerpoint/2010/main" val="3056523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E1F7D-DFE0-7842-B659-F615F57764B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x-none"/>
          </a:p>
        </p:txBody>
      </p:sp>
      <p:sp>
        <p:nvSpPr>
          <p:cNvPr id="3" name="Picture Placeholder 2">
            <a:extLst>
              <a:ext uri="{FF2B5EF4-FFF2-40B4-BE49-F238E27FC236}">
                <a16:creationId xmlns:a16="http://schemas.microsoft.com/office/drawing/2014/main" id="{0D255BCC-B6AA-9E4D-9F9D-301E548C1BA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 Placeholder 3">
            <a:extLst>
              <a:ext uri="{FF2B5EF4-FFF2-40B4-BE49-F238E27FC236}">
                <a16:creationId xmlns:a16="http://schemas.microsoft.com/office/drawing/2014/main" id="{82359054-08E0-9345-8D33-88EE03EBE5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F8090F7-7AE2-F840-A215-A844248BAE4C}"/>
              </a:ext>
            </a:extLst>
          </p:cNvPr>
          <p:cNvSpPr>
            <a:spLocks noGrp="1"/>
          </p:cNvSpPr>
          <p:nvPr>
            <p:ph type="dt" sz="half" idx="10"/>
          </p:nvPr>
        </p:nvSpPr>
        <p:spPr/>
        <p:txBody>
          <a:bodyPr/>
          <a:lstStyle/>
          <a:p>
            <a:fld id="{57387D28-93BA-8444-BCEA-0B353B58EF64}" type="datetimeFigureOut">
              <a:rPr lang="x-none" smtClean="0"/>
              <a:t>14/06/2024</a:t>
            </a:fld>
            <a:endParaRPr lang="x-none"/>
          </a:p>
        </p:txBody>
      </p:sp>
      <p:sp>
        <p:nvSpPr>
          <p:cNvPr id="6" name="Footer Placeholder 5">
            <a:extLst>
              <a:ext uri="{FF2B5EF4-FFF2-40B4-BE49-F238E27FC236}">
                <a16:creationId xmlns:a16="http://schemas.microsoft.com/office/drawing/2014/main" id="{AA5FD068-1F2E-1F4F-BAA5-90877E0F7714}"/>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55A618AB-3ED0-754C-A037-BCADA14E2994}"/>
              </a:ext>
            </a:extLst>
          </p:cNvPr>
          <p:cNvSpPr>
            <a:spLocks noGrp="1"/>
          </p:cNvSpPr>
          <p:nvPr>
            <p:ph type="sldNum" sz="quarter" idx="12"/>
          </p:nvPr>
        </p:nvSpPr>
        <p:spPr/>
        <p:txBody>
          <a:bodyPr/>
          <a:lstStyle/>
          <a:p>
            <a:fld id="{8972E80F-DCD4-D642-9063-A470BE822EEA}" type="slidenum">
              <a:rPr lang="x-none" smtClean="0"/>
              <a:t>‹#›</a:t>
            </a:fld>
            <a:endParaRPr lang="x-none"/>
          </a:p>
        </p:txBody>
      </p:sp>
    </p:spTree>
    <p:extLst>
      <p:ext uri="{BB962C8B-B14F-4D97-AF65-F5344CB8AC3E}">
        <p14:creationId xmlns:p14="http://schemas.microsoft.com/office/powerpoint/2010/main" val="1770131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0C2E4-2983-BD47-9399-7F9D5B46771F}"/>
              </a:ext>
            </a:extLst>
          </p:cNvPr>
          <p:cNvSpPr>
            <a:spLocks noGrp="1"/>
          </p:cNvSpPr>
          <p:nvPr>
            <p:ph type="title"/>
          </p:nvPr>
        </p:nvSpPr>
        <p:spPr/>
        <p:txBody>
          <a:bodyPr/>
          <a:lstStyle/>
          <a:p>
            <a:r>
              <a:rPr lang="en-GB"/>
              <a:t>Click to edit Master title style</a:t>
            </a:r>
            <a:endParaRPr lang="x-none"/>
          </a:p>
        </p:txBody>
      </p:sp>
      <p:sp>
        <p:nvSpPr>
          <p:cNvPr id="3" name="Vertical Text Placeholder 2">
            <a:extLst>
              <a:ext uri="{FF2B5EF4-FFF2-40B4-BE49-F238E27FC236}">
                <a16:creationId xmlns:a16="http://schemas.microsoft.com/office/drawing/2014/main" id="{A4A35CDD-14C5-3A43-BEAA-0B7FC1996A5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4" name="Date Placeholder 3">
            <a:extLst>
              <a:ext uri="{FF2B5EF4-FFF2-40B4-BE49-F238E27FC236}">
                <a16:creationId xmlns:a16="http://schemas.microsoft.com/office/drawing/2014/main" id="{A897F0FE-3283-CD42-8B2B-70F7E2350179}"/>
              </a:ext>
            </a:extLst>
          </p:cNvPr>
          <p:cNvSpPr>
            <a:spLocks noGrp="1"/>
          </p:cNvSpPr>
          <p:nvPr>
            <p:ph type="dt" sz="half" idx="10"/>
          </p:nvPr>
        </p:nvSpPr>
        <p:spPr/>
        <p:txBody>
          <a:bodyPr/>
          <a:lstStyle/>
          <a:p>
            <a:fld id="{57387D28-93BA-8444-BCEA-0B353B58EF64}" type="datetimeFigureOut">
              <a:rPr lang="x-none" smtClean="0"/>
              <a:t>14/06/2024</a:t>
            </a:fld>
            <a:endParaRPr lang="x-none"/>
          </a:p>
        </p:txBody>
      </p:sp>
      <p:sp>
        <p:nvSpPr>
          <p:cNvPr id="5" name="Footer Placeholder 4">
            <a:extLst>
              <a:ext uri="{FF2B5EF4-FFF2-40B4-BE49-F238E27FC236}">
                <a16:creationId xmlns:a16="http://schemas.microsoft.com/office/drawing/2014/main" id="{F8CDD4D6-BCCE-BF4C-A770-873D883BCC41}"/>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C0CFAE92-9257-004E-AC54-E958285E21BA}"/>
              </a:ext>
            </a:extLst>
          </p:cNvPr>
          <p:cNvSpPr>
            <a:spLocks noGrp="1"/>
          </p:cNvSpPr>
          <p:nvPr>
            <p:ph type="sldNum" sz="quarter" idx="12"/>
          </p:nvPr>
        </p:nvSpPr>
        <p:spPr/>
        <p:txBody>
          <a:bodyPr/>
          <a:lstStyle/>
          <a:p>
            <a:fld id="{8972E80F-DCD4-D642-9063-A470BE822EEA}" type="slidenum">
              <a:rPr lang="x-none" smtClean="0"/>
              <a:t>‹#›</a:t>
            </a:fld>
            <a:endParaRPr lang="x-none"/>
          </a:p>
        </p:txBody>
      </p:sp>
    </p:spTree>
    <p:extLst>
      <p:ext uri="{BB962C8B-B14F-4D97-AF65-F5344CB8AC3E}">
        <p14:creationId xmlns:p14="http://schemas.microsoft.com/office/powerpoint/2010/main" val="975252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FE7A6BA-0CE7-EF45-9A77-409509999101}"/>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x-none"/>
          </a:p>
        </p:txBody>
      </p:sp>
      <p:sp>
        <p:nvSpPr>
          <p:cNvPr id="3" name="Vertical Text Placeholder 2">
            <a:extLst>
              <a:ext uri="{FF2B5EF4-FFF2-40B4-BE49-F238E27FC236}">
                <a16:creationId xmlns:a16="http://schemas.microsoft.com/office/drawing/2014/main" id="{9DF3454D-86B1-6348-BD8D-9CEC63A76FAC}"/>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4" name="Date Placeholder 3">
            <a:extLst>
              <a:ext uri="{FF2B5EF4-FFF2-40B4-BE49-F238E27FC236}">
                <a16:creationId xmlns:a16="http://schemas.microsoft.com/office/drawing/2014/main" id="{1E2B148E-8D2B-B342-AD8D-5370C09145B1}"/>
              </a:ext>
            </a:extLst>
          </p:cNvPr>
          <p:cNvSpPr>
            <a:spLocks noGrp="1"/>
          </p:cNvSpPr>
          <p:nvPr>
            <p:ph type="dt" sz="half" idx="10"/>
          </p:nvPr>
        </p:nvSpPr>
        <p:spPr/>
        <p:txBody>
          <a:bodyPr/>
          <a:lstStyle/>
          <a:p>
            <a:fld id="{57387D28-93BA-8444-BCEA-0B353B58EF64}" type="datetimeFigureOut">
              <a:rPr lang="x-none" smtClean="0"/>
              <a:t>14/06/2024</a:t>
            </a:fld>
            <a:endParaRPr lang="x-none"/>
          </a:p>
        </p:txBody>
      </p:sp>
      <p:sp>
        <p:nvSpPr>
          <p:cNvPr id="5" name="Footer Placeholder 4">
            <a:extLst>
              <a:ext uri="{FF2B5EF4-FFF2-40B4-BE49-F238E27FC236}">
                <a16:creationId xmlns:a16="http://schemas.microsoft.com/office/drawing/2014/main" id="{5680917F-71F9-0743-A855-2A56CBE20682}"/>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E6B98C22-5AEB-2449-AEFA-AC52A6FD26CB}"/>
              </a:ext>
            </a:extLst>
          </p:cNvPr>
          <p:cNvSpPr>
            <a:spLocks noGrp="1"/>
          </p:cNvSpPr>
          <p:nvPr>
            <p:ph type="sldNum" sz="quarter" idx="12"/>
          </p:nvPr>
        </p:nvSpPr>
        <p:spPr/>
        <p:txBody>
          <a:bodyPr/>
          <a:lstStyle/>
          <a:p>
            <a:fld id="{8972E80F-DCD4-D642-9063-A470BE822EEA}" type="slidenum">
              <a:rPr lang="x-none" smtClean="0"/>
              <a:t>‹#›</a:t>
            </a:fld>
            <a:endParaRPr lang="x-none"/>
          </a:p>
        </p:txBody>
      </p:sp>
    </p:spTree>
    <p:extLst>
      <p:ext uri="{BB962C8B-B14F-4D97-AF65-F5344CB8AC3E}">
        <p14:creationId xmlns:p14="http://schemas.microsoft.com/office/powerpoint/2010/main" val="32868905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7813"/>
            <a:ext cx="10972800" cy="5848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69"/>
          <p:cNvSpPr>
            <a:spLocks noGrp="1" noChangeArrowheads="1"/>
          </p:cNvSpPr>
          <p:nvPr>
            <p:ph type="dt" sz="half" idx="10"/>
          </p:nvPr>
        </p:nvSpPr>
        <p:spPr>
          <a:ln/>
        </p:spPr>
        <p:txBody>
          <a:bodyPr/>
          <a:lstStyle>
            <a:lvl1pPr>
              <a:defRPr/>
            </a:lvl1pPr>
          </a:lstStyle>
          <a:p>
            <a:pPr>
              <a:defRPr/>
            </a:pPr>
            <a:endParaRPr lang="en-US"/>
          </a:p>
        </p:txBody>
      </p:sp>
      <p:sp>
        <p:nvSpPr>
          <p:cNvPr id="4" name="Rectangle 70"/>
          <p:cNvSpPr>
            <a:spLocks noGrp="1" noChangeArrowheads="1"/>
          </p:cNvSpPr>
          <p:nvPr>
            <p:ph type="ftr" sz="quarter" idx="11"/>
          </p:nvPr>
        </p:nvSpPr>
        <p:spPr>
          <a:ln/>
        </p:spPr>
        <p:txBody>
          <a:bodyPr/>
          <a:lstStyle>
            <a:lvl1pPr>
              <a:defRPr/>
            </a:lvl1pPr>
          </a:lstStyle>
          <a:p>
            <a:pPr>
              <a:defRPr/>
            </a:pPr>
            <a:endParaRPr lang="en-US"/>
          </a:p>
        </p:txBody>
      </p:sp>
      <p:sp>
        <p:nvSpPr>
          <p:cNvPr id="5" name="Rectangle 71"/>
          <p:cNvSpPr>
            <a:spLocks noGrp="1" noChangeArrowheads="1"/>
          </p:cNvSpPr>
          <p:nvPr>
            <p:ph type="sldNum" sz="quarter" idx="12"/>
          </p:nvPr>
        </p:nvSpPr>
        <p:spPr>
          <a:ln/>
        </p:spPr>
        <p:txBody>
          <a:bodyPr/>
          <a:lstStyle>
            <a:lvl1pPr>
              <a:defRPr/>
            </a:lvl1pPr>
          </a:lstStyle>
          <a:p>
            <a:pPr>
              <a:defRPr/>
            </a:pPr>
            <a:fld id="{5426F6EA-D5E7-A44D-9CE5-44547C94B1CB}" type="slidenum">
              <a:rPr lang="ar-SA"/>
              <a:pPr>
                <a:defRPr/>
              </a:pPr>
              <a:t>‹#›</a:t>
            </a:fld>
            <a:endParaRPr lang="en-US"/>
          </a:p>
        </p:txBody>
      </p:sp>
    </p:spTree>
    <p:extLst>
      <p:ext uri="{BB962C8B-B14F-4D97-AF65-F5344CB8AC3E}">
        <p14:creationId xmlns:p14="http://schemas.microsoft.com/office/powerpoint/2010/main" val="35378766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3_Title Slide">
    <p:bg>
      <p:bgPr>
        <a:solidFill>
          <a:schemeClr val="bg1"/>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E4067A7-C615-4492-BF8E-E43C195C8B81}"/>
              </a:ext>
            </a:extLst>
          </p:cNvPr>
          <p:cNvGrpSpPr/>
          <p:nvPr userDrawn="1"/>
        </p:nvGrpSpPr>
        <p:grpSpPr>
          <a:xfrm>
            <a:off x="-1584" y="1942248"/>
            <a:ext cx="12195175" cy="2897188"/>
            <a:chOff x="-1587" y="1538446"/>
            <a:chExt cx="12195175" cy="2897188"/>
          </a:xfrm>
        </p:grpSpPr>
        <p:sp>
          <p:nvSpPr>
            <p:cNvPr id="22" name="Right Triangle 21">
              <a:extLst>
                <a:ext uri="{FF2B5EF4-FFF2-40B4-BE49-F238E27FC236}">
                  <a16:creationId xmlns:a16="http://schemas.microsoft.com/office/drawing/2014/main" id="{251D1805-2EF8-4B6F-9C9D-A87449107E81}"/>
                </a:ext>
              </a:extLst>
            </p:cNvPr>
            <p:cNvSpPr/>
            <p:nvPr userDrawn="1"/>
          </p:nvSpPr>
          <p:spPr>
            <a:xfrm>
              <a:off x="0" y="1665210"/>
              <a:ext cx="12192000" cy="457086"/>
            </a:xfrm>
            <a:prstGeom prst="r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ight Triangle 20">
              <a:extLst>
                <a:ext uri="{FF2B5EF4-FFF2-40B4-BE49-F238E27FC236}">
                  <a16:creationId xmlns:a16="http://schemas.microsoft.com/office/drawing/2014/main" id="{D3AC8B5F-D32D-4ABC-8C14-425876D36D0D}"/>
                </a:ext>
              </a:extLst>
            </p:cNvPr>
            <p:cNvSpPr/>
            <p:nvPr userDrawn="1"/>
          </p:nvSpPr>
          <p:spPr>
            <a:xfrm flipV="1">
              <a:off x="0" y="3711281"/>
              <a:ext cx="12192000" cy="629102"/>
            </a:xfrm>
            <a:prstGeom prst="r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Freeform 5">
              <a:extLst>
                <a:ext uri="{FF2B5EF4-FFF2-40B4-BE49-F238E27FC236}">
                  <a16:creationId xmlns:a16="http://schemas.microsoft.com/office/drawing/2014/main" id="{A3E97885-21A5-4A64-8073-D25BD17F77CE}"/>
                </a:ext>
              </a:extLst>
            </p:cNvPr>
            <p:cNvSpPr>
              <a:spLocks noEditPoints="1"/>
            </p:cNvSpPr>
            <p:nvPr userDrawn="1"/>
          </p:nvSpPr>
          <p:spPr bwMode="auto">
            <a:xfrm>
              <a:off x="-1587" y="1538446"/>
              <a:ext cx="12195175" cy="2897188"/>
            </a:xfrm>
            <a:custGeom>
              <a:avLst/>
              <a:gdLst>
                <a:gd name="T0" fmla="*/ 1983 w 4486"/>
                <a:gd name="T1" fmla="*/ 97 h 1062"/>
                <a:gd name="T2" fmla="*/ 1995 w 4486"/>
                <a:gd name="T3" fmla="*/ 97 h 1062"/>
                <a:gd name="T4" fmla="*/ 2376 w 4486"/>
                <a:gd name="T5" fmla="*/ 84 h 1062"/>
                <a:gd name="T6" fmla="*/ 2777 w 4486"/>
                <a:gd name="T7" fmla="*/ 71 h 1062"/>
                <a:gd name="T8" fmla="*/ 2388 w 4486"/>
                <a:gd name="T9" fmla="*/ 76 h 1062"/>
                <a:gd name="T10" fmla="*/ 425 w 4486"/>
                <a:gd name="T11" fmla="*/ 144 h 1062"/>
                <a:gd name="T12" fmla="*/ 989 w 4486"/>
                <a:gd name="T13" fmla="*/ 125 h 1062"/>
                <a:gd name="T14" fmla="*/ 1302 w 4486"/>
                <a:gd name="T15" fmla="*/ 114 h 1062"/>
                <a:gd name="T16" fmla="*/ 1652 w 4486"/>
                <a:gd name="T17" fmla="*/ 110 h 1062"/>
                <a:gd name="T18" fmla="*/ 2003 w 4486"/>
                <a:gd name="T19" fmla="*/ 96 h 1062"/>
                <a:gd name="T20" fmla="*/ 2401 w 4486"/>
                <a:gd name="T21" fmla="*/ 73 h 1062"/>
                <a:gd name="T22" fmla="*/ 2639 w 4486"/>
                <a:gd name="T23" fmla="*/ 74 h 1062"/>
                <a:gd name="T24" fmla="*/ 3032 w 4486"/>
                <a:gd name="T25" fmla="*/ 65 h 1062"/>
                <a:gd name="T26" fmla="*/ 3425 w 4486"/>
                <a:gd name="T27" fmla="*/ 45 h 1062"/>
                <a:gd name="T28" fmla="*/ 3764 w 4486"/>
                <a:gd name="T29" fmla="*/ 30 h 1062"/>
                <a:gd name="T30" fmla="*/ 3372 w 4486"/>
                <a:gd name="T31" fmla="*/ 34 h 1062"/>
                <a:gd name="T32" fmla="*/ 2849 w 4486"/>
                <a:gd name="T33" fmla="*/ 56 h 1062"/>
                <a:gd name="T34" fmla="*/ 2312 w 4486"/>
                <a:gd name="T35" fmla="*/ 72 h 1062"/>
                <a:gd name="T36" fmla="*/ 1692 w 4486"/>
                <a:gd name="T37" fmla="*/ 89 h 1062"/>
                <a:gd name="T38" fmla="*/ 994 w 4486"/>
                <a:gd name="T39" fmla="*/ 107 h 1062"/>
                <a:gd name="T40" fmla="*/ 109 w 4486"/>
                <a:gd name="T41" fmla="*/ 135 h 1062"/>
                <a:gd name="T42" fmla="*/ 3504 w 4486"/>
                <a:gd name="T43" fmla="*/ 46 h 1062"/>
                <a:gd name="T44" fmla="*/ 4102 w 4486"/>
                <a:gd name="T45" fmla="*/ 12 h 1062"/>
                <a:gd name="T46" fmla="*/ 4077 w 4486"/>
                <a:gd name="T47" fmla="*/ 22 h 1062"/>
                <a:gd name="T48" fmla="*/ 4086 w 4486"/>
                <a:gd name="T49" fmla="*/ 11 h 1062"/>
                <a:gd name="T50" fmla="*/ 1877 w 4486"/>
                <a:gd name="T51" fmla="*/ 82 h 1062"/>
                <a:gd name="T52" fmla="*/ 3798 w 4486"/>
                <a:gd name="T53" fmla="*/ 28 h 1062"/>
                <a:gd name="T54" fmla="*/ 3823 w 4486"/>
                <a:gd name="T55" fmla="*/ 19 h 1062"/>
                <a:gd name="T56" fmla="*/ 3682 w 4486"/>
                <a:gd name="T57" fmla="*/ 25 h 1062"/>
                <a:gd name="T58" fmla="*/ 3838 w 4486"/>
                <a:gd name="T59" fmla="*/ 27 h 1062"/>
                <a:gd name="T60" fmla="*/ 3918 w 4486"/>
                <a:gd name="T61" fmla="*/ 24 h 1062"/>
                <a:gd name="T62" fmla="*/ 2647 w 4486"/>
                <a:gd name="T63" fmla="*/ 1010 h 1062"/>
                <a:gd name="T64" fmla="*/ 2945 w 4486"/>
                <a:gd name="T65" fmla="*/ 1022 h 1062"/>
                <a:gd name="T66" fmla="*/ 620 w 4486"/>
                <a:gd name="T67" fmla="*/ 937 h 1062"/>
                <a:gd name="T68" fmla="*/ 756 w 4486"/>
                <a:gd name="T69" fmla="*/ 943 h 1062"/>
                <a:gd name="T70" fmla="*/ 1046 w 4486"/>
                <a:gd name="T71" fmla="*/ 943 h 1062"/>
                <a:gd name="T72" fmla="*/ 4020 w 4486"/>
                <a:gd name="T73" fmla="*/ 1036 h 1062"/>
                <a:gd name="T74" fmla="*/ 3436 w 4486"/>
                <a:gd name="T75" fmla="*/ 1018 h 1062"/>
                <a:gd name="T76" fmla="*/ 2541 w 4486"/>
                <a:gd name="T77" fmla="*/ 991 h 1062"/>
                <a:gd name="T78" fmla="*/ 2055 w 4486"/>
                <a:gd name="T79" fmla="*/ 973 h 1062"/>
                <a:gd name="T80" fmla="*/ 1538 w 4486"/>
                <a:gd name="T81" fmla="*/ 958 h 1062"/>
                <a:gd name="T82" fmla="*/ 927 w 4486"/>
                <a:gd name="T83" fmla="*/ 939 h 1062"/>
                <a:gd name="T84" fmla="*/ 817 w 4486"/>
                <a:gd name="T85" fmla="*/ 946 h 1062"/>
                <a:gd name="T86" fmla="*/ 1232 w 4486"/>
                <a:gd name="T87" fmla="*/ 966 h 1062"/>
                <a:gd name="T88" fmla="*/ 1496 w 4486"/>
                <a:gd name="T89" fmla="*/ 974 h 1062"/>
                <a:gd name="T90" fmla="*/ 1946 w 4486"/>
                <a:gd name="T91" fmla="*/ 989 h 1062"/>
                <a:gd name="T92" fmla="*/ 2125 w 4486"/>
                <a:gd name="T93" fmla="*/ 992 h 1062"/>
                <a:gd name="T94" fmla="*/ 2545 w 4486"/>
                <a:gd name="T95" fmla="*/ 1004 h 1062"/>
                <a:gd name="T96" fmla="*/ 3022 w 4486"/>
                <a:gd name="T97" fmla="*/ 1022 h 1062"/>
                <a:gd name="T98" fmla="*/ 3305 w 4486"/>
                <a:gd name="T99" fmla="*/ 1029 h 1062"/>
                <a:gd name="T100" fmla="*/ 3592 w 4486"/>
                <a:gd name="T101" fmla="*/ 1030 h 1062"/>
                <a:gd name="T102" fmla="*/ 4093 w 4486"/>
                <a:gd name="T103" fmla="*/ 1053 h 1062"/>
                <a:gd name="T104" fmla="*/ 2102 w 4486"/>
                <a:gd name="T105" fmla="*/ 985 h 1062"/>
                <a:gd name="T106" fmla="*/ 2462 w 4486"/>
                <a:gd name="T107" fmla="*/ 1010 h 1062"/>
                <a:gd name="T108" fmla="*/ 395 w 4486"/>
                <a:gd name="T109" fmla="*/ 924 h 1062"/>
                <a:gd name="T110" fmla="*/ 274 w 4486"/>
                <a:gd name="T111" fmla="*/ 919 h 1062"/>
                <a:gd name="T112" fmla="*/ 631 w 4486"/>
                <a:gd name="T113" fmla="*/ 931 h 1062"/>
                <a:gd name="T114" fmla="*/ 557 w 4486"/>
                <a:gd name="T115" fmla="*/ 929 h 1062"/>
                <a:gd name="T116" fmla="*/ 590 w 4486"/>
                <a:gd name="T117" fmla="*/ 940 h 1062"/>
                <a:gd name="T118" fmla="*/ 556 w 4486"/>
                <a:gd name="T119" fmla="*/ 929 h 1062"/>
                <a:gd name="T120" fmla="*/ 329 w 4486"/>
                <a:gd name="T121" fmla="*/ 926 h 1062"/>
                <a:gd name="T122" fmla="*/ 396 w 4486"/>
                <a:gd name="T123" fmla="*/ 931 h 1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486" h="1062">
                  <a:moveTo>
                    <a:pt x="1864" y="100"/>
                  </a:moveTo>
                  <a:cubicBezTo>
                    <a:pt x="1863" y="100"/>
                    <a:pt x="1862" y="100"/>
                    <a:pt x="1861" y="100"/>
                  </a:cubicBezTo>
                  <a:cubicBezTo>
                    <a:pt x="1864" y="100"/>
                    <a:pt x="1865" y="100"/>
                    <a:pt x="1864" y="100"/>
                  </a:cubicBezTo>
                  <a:close/>
                  <a:moveTo>
                    <a:pt x="1132" y="124"/>
                  </a:moveTo>
                  <a:cubicBezTo>
                    <a:pt x="1135" y="124"/>
                    <a:pt x="1139" y="124"/>
                    <a:pt x="1142" y="124"/>
                  </a:cubicBezTo>
                  <a:cubicBezTo>
                    <a:pt x="1138" y="124"/>
                    <a:pt x="1135" y="124"/>
                    <a:pt x="1132" y="124"/>
                  </a:cubicBezTo>
                  <a:close/>
                  <a:moveTo>
                    <a:pt x="1861" y="100"/>
                  </a:moveTo>
                  <a:cubicBezTo>
                    <a:pt x="1854" y="101"/>
                    <a:pt x="1854" y="101"/>
                    <a:pt x="1854" y="101"/>
                  </a:cubicBezTo>
                  <a:cubicBezTo>
                    <a:pt x="1857" y="101"/>
                    <a:pt x="1860" y="101"/>
                    <a:pt x="1861" y="100"/>
                  </a:cubicBezTo>
                  <a:close/>
                  <a:moveTo>
                    <a:pt x="1028" y="121"/>
                  </a:moveTo>
                  <a:cubicBezTo>
                    <a:pt x="1027" y="121"/>
                    <a:pt x="1027" y="121"/>
                    <a:pt x="1027" y="121"/>
                  </a:cubicBezTo>
                  <a:cubicBezTo>
                    <a:pt x="1019" y="122"/>
                    <a:pt x="1022" y="122"/>
                    <a:pt x="1028" y="121"/>
                  </a:cubicBezTo>
                  <a:close/>
                  <a:moveTo>
                    <a:pt x="1132" y="124"/>
                  </a:moveTo>
                  <a:cubicBezTo>
                    <a:pt x="1129" y="124"/>
                    <a:pt x="1126" y="124"/>
                    <a:pt x="1123" y="124"/>
                  </a:cubicBezTo>
                  <a:cubicBezTo>
                    <a:pt x="1124" y="124"/>
                    <a:pt x="1127" y="124"/>
                    <a:pt x="1132" y="124"/>
                  </a:cubicBezTo>
                  <a:close/>
                  <a:moveTo>
                    <a:pt x="3215" y="51"/>
                  </a:moveTo>
                  <a:cubicBezTo>
                    <a:pt x="3214" y="47"/>
                    <a:pt x="3214" y="47"/>
                    <a:pt x="3214" y="47"/>
                  </a:cubicBezTo>
                  <a:cubicBezTo>
                    <a:pt x="3210" y="51"/>
                    <a:pt x="3210" y="51"/>
                    <a:pt x="3210" y="51"/>
                  </a:cubicBezTo>
                  <a:cubicBezTo>
                    <a:pt x="3215" y="51"/>
                    <a:pt x="3215" y="51"/>
                    <a:pt x="3215" y="51"/>
                  </a:cubicBezTo>
                  <a:close/>
                  <a:moveTo>
                    <a:pt x="1983" y="97"/>
                  </a:moveTo>
                  <a:cubicBezTo>
                    <a:pt x="1985" y="97"/>
                    <a:pt x="1989" y="97"/>
                    <a:pt x="1993" y="97"/>
                  </a:cubicBezTo>
                  <a:cubicBezTo>
                    <a:pt x="1990" y="97"/>
                    <a:pt x="1987" y="97"/>
                    <a:pt x="1984" y="97"/>
                  </a:cubicBezTo>
                  <a:cubicBezTo>
                    <a:pt x="1984" y="97"/>
                    <a:pt x="1984" y="97"/>
                    <a:pt x="1983" y="97"/>
                  </a:cubicBezTo>
                  <a:close/>
                  <a:moveTo>
                    <a:pt x="3340" y="46"/>
                  </a:moveTo>
                  <a:cubicBezTo>
                    <a:pt x="3339" y="46"/>
                    <a:pt x="3339" y="46"/>
                    <a:pt x="3339" y="46"/>
                  </a:cubicBezTo>
                  <a:cubicBezTo>
                    <a:pt x="3341" y="47"/>
                    <a:pt x="3341" y="47"/>
                    <a:pt x="3340" y="46"/>
                  </a:cubicBezTo>
                  <a:close/>
                  <a:moveTo>
                    <a:pt x="3241" y="58"/>
                  </a:moveTo>
                  <a:cubicBezTo>
                    <a:pt x="3235" y="58"/>
                    <a:pt x="3233" y="57"/>
                    <a:pt x="3231" y="57"/>
                  </a:cubicBezTo>
                  <a:cubicBezTo>
                    <a:pt x="3230" y="58"/>
                    <a:pt x="3233" y="58"/>
                    <a:pt x="3241" y="58"/>
                  </a:cubicBezTo>
                  <a:close/>
                  <a:moveTo>
                    <a:pt x="3413" y="33"/>
                  </a:moveTo>
                  <a:cubicBezTo>
                    <a:pt x="3414" y="34"/>
                    <a:pt x="3416" y="34"/>
                    <a:pt x="3418" y="34"/>
                  </a:cubicBezTo>
                  <a:cubicBezTo>
                    <a:pt x="3425" y="33"/>
                    <a:pt x="3432" y="33"/>
                    <a:pt x="3441" y="33"/>
                  </a:cubicBezTo>
                  <a:cubicBezTo>
                    <a:pt x="3432" y="32"/>
                    <a:pt x="3422" y="32"/>
                    <a:pt x="3413" y="33"/>
                  </a:cubicBezTo>
                  <a:close/>
                  <a:moveTo>
                    <a:pt x="2843" y="69"/>
                  </a:moveTo>
                  <a:cubicBezTo>
                    <a:pt x="2843" y="69"/>
                    <a:pt x="2844" y="69"/>
                    <a:pt x="2845" y="69"/>
                  </a:cubicBezTo>
                  <a:cubicBezTo>
                    <a:pt x="2844" y="69"/>
                    <a:pt x="2844" y="69"/>
                    <a:pt x="2843" y="69"/>
                  </a:cubicBezTo>
                  <a:close/>
                  <a:moveTo>
                    <a:pt x="3466" y="33"/>
                  </a:moveTo>
                  <a:cubicBezTo>
                    <a:pt x="3441" y="33"/>
                    <a:pt x="3441" y="33"/>
                    <a:pt x="3441" y="33"/>
                  </a:cubicBezTo>
                  <a:cubicBezTo>
                    <a:pt x="3453" y="33"/>
                    <a:pt x="3463" y="35"/>
                    <a:pt x="3466" y="33"/>
                  </a:cubicBezTo>
                  <a:close/>
                  <a:moveTo>
                    <a:pt x="1995" y="97"/>
                  </a:moveTo>
                  <a:cubicBezTo>
                    <a:pt x="1976" y="99"/>
                    <a:pt x="1976" y="99"/>
                    <a:pt x="1976" y="99"/>
                  </a:cubicBezTo>
                  <a:cubicBezTo>
                    <a:pt x="1988" y="101"/>
                    <a:pt x="2003" y="100"/>
                    <a:pt x="2025" y="101"/>
                  </a:cubicBezTo>
                  <a:cubicBezTo>
                    <a:pt x="2020" y="100"/>
                    <a:pt x="1982" y="98"/>
                    <a:pt x="2003" y="96"/>
                  </a:cubicBezTo>
                  <a:cubicBezTo>
                    <a:pt x="2001" y="96"/>
                    <a:pt x="1997" y="96"/>
                    <a:pt x="1993" y="97"/>
                  </a:cubicBezTo>
                  <a:cubicBezTo>
                    <a:pt x="1994" y="97"/>
                    <a:pt x="1994" y="97"/>
                    <a:pt x="1995" y="97"/>
                  </a:cubicBezTo>
                  <a:close/>
                  <a:moveTo>
                    <a:pt x="2639" y="74"/>
                  </a:moveTo>
                  <a:cubicBezTo>
                    <a:pt x="2639" y="74"/>
                    <a:pt x="2639" y="74"/>
                    <a:pt x="2639" y="74"/>
                  </a:cubicBezTo>
                  <a:cubicBezTo>
                    <a:pt x="2637" y="74"/>
                    <a:pt x="2635" y="74"/>
                    <a:pt x="2634" y="74"/>
                  </a:cubicBezTo>
                  <a:cubicBezTo>
                    <a:pt x="2634" y="74"/>
                    <a:pt x="2634" y="74"/>
                    <a:pt x="2639" y="74"/>
                  </a:cubicBezTo>
                  <a:close/>
                  <a:moveTo>
                    <a:pt x="2400" y="73"/>
                  </a:moveTo>
                  <a:cubicBezTo>
                    <a:pt x="2398" y="73"/>
                    <a:pt x="2397" y="73"/>
                    <a:pt x="2396" y="74"/>
                  </a:cubicBezTo>
                  <a:cubicBezTo>
                    <a:pt x="2397" y="74"/>
                    <a:pt x="2399" y="74"/>
                    <a:pt x="2400" y="73"/>
                  </a:cubicBezTo>
                  <a:close/>
                  <a:moveTo>
                    <a:pt x="1918" y="99"/>
                  </a:moveTo>
                  <a:cubicBezTo>
                    <a:pt x="1920" y="98"/>
                    <a:pt x="1920" y="98"/>
                    <a:pt x="1920" y="98"/>
                  </a:cubicBezTo>
                  <a:cubicBezTo>
                    <a:pt x="1917" y="99"/>
                    <a:pt x="1916" y="99"/>
                    <a:pt x="1918" y="99"/>
                  </a:cubicBezTo>
                  <a:close/>
                  <a:moveTo>
                    <a:pt x="2377" y="82"/>
                  </a:moveTo>
                  <a:cubicBezTo>
                    <a:pt x="2376" y="81"/>
                    <a:pt x="2375" y="81"/>
                    <a:pt x="2375" y="81"/>
                  </a:cubicBezTo>
                  <a:cubicBezTo>
                    <a:pt x="2373" y="81"/>
                    <a:pt x="2373" y="82"/>
                    <a:pt x="2377" y="82"/>
                  </a:cubicBezTo>
                  <a:close/>
                  <a:moveTo>
                    <a:pt x="2361" y="82"/>
                  </a:moveTo>
                  <a:cubicBezTo>
                    <a:pt x="2376" y="84"/>
                    <a:pt x="2376" y="84"/>
                    <a:pt x="2376" y="84"/>
                  </a:cubicBezTo>
                  <a:cubicBezTo>
                    <a:pt x="2369" y="82"/>
                    <a:pt x="2364" y="82"/>
                    <a:pt x="2361" y="82"/>
                  </a:cubicBezTo>
                  <a:close/>
                  <a:moveTo>
                    <a:pt x="3502" y="40"/>
                  </a:moveTo>
                  <a:cubicBezTo>
                    <a:pt x="3482" y="41"/>
                    <a:pt x="3482" y="41"/>
                    <a:pt x="3482" y="41"/>
                  </a:cubicBezTo>
                  <a:cubicBezTo>
                    <a:pt x="3480" y="41"/>
                    <a:pt x="3486" y="42"/>
                    <a:pt x="3493" y="41"/>
                  </a:cubicBezTo>
                  <a:cubicBezTo>
                    <a:pt x="3498" y="41"/>
                    <a:pt x="3505" y="40"/>
                    <a:pt x="3502" y="40"/>
                  </a:cubicBezTo>
                  <a:close/>
                  <a:moveTo>
                    <a:pt x="1674" y="111"/>
                  </a:moveTo>
                  <a:cubicBezTo>
                    <a:pt x="1691" y="111"/>
                    <a:pt x="1691" y="111"/>
                    <a:pt x="1691" y="111"/>
                  </a:cubicBezTo>
                  <a:cubicBezTo>
                    <a:pt x="1679" y="111"/>
                    <a:pt x="1672" y="109"/>
                    <a:pt x="1674" y="111"/>
                  </a:cubicBezTo>
                  <a:close/>
                  <a:moveTo>
                    <a:pt x="1542" y="114"/>
                  </a:moveTo>
                  <a:cubicBezTo>
                    <a:pt x="1556" y="114"/>
                    <a:pt x="1550" y="112"/>
                    <a:pt x="1551" y="111"/>
                  </a:cubicBezTo>
                  <a:cubicBezTo>
                    <a:pt x="1542" y="114"/>
                    <a:pt x="1542" y="114"/>
                    <a:pt x="1542" y="114"/>
                  </a:cubicBezTo>
                  <a:close/>
                  <a:moveTo>
                    <a:pt x="1846" y="103"/>
                  </a:moveTo>
                  <a:cubicBezTo>
                    <a:pt x="1840" y="101"/>
                    <a:pt x="1840" y="101"/>
                    <a:pt x="1840" y="101"/>
                  </a:cubicBezTo>
                  <a:cubicBezTo>
                    <a:pt x="1843" y="103"/>
                    <a:pt x="1843" y="103"/>
                    <a:pt x="1843" y="103"/>
                  </a:cubicBezTo>
                  <a:cubicBezTo>
                    <a:pt x="1846" y="103"/>
                    <a:pt x="1846" y="103"/>
                    <a:pt x="1846" y="103"/>
                  </a:cubicBezTo>
                  <a:close/>
                  <a:moveTo>
                    <a:pt x="13" y="139"/>
                  </a:moveTo>
                  <a:cubicBezTo>
                    <a:pt x="9" y="136"/>
                    <a:pt x="9" y="136"/>
                    <a:pt x="9" y="136"/>
                  </a:cubicBezTo>
                  <a:cubicBezTo>
                    <a:pt x="0" y="139"/>
                    <a:pt x="0" y="139"/>
                    <a:pt x="0" y="139"/>
                  </a:cubicBezTo>
                  <a:cubicBezTo>
                    <a:pt x="3" y="138"/>
                    <a:pt x="10" y="138"/>
                    <a:pt x="13" y="139"/>
                  </a:cubicBezTo>
                  <a:close/>
                  <a:moveTo>
                    <a:pt x="2777" y="71"/>
                  </a:moveTo>
                  <a:cubicBezTo>
                    <a:pt x="2768" y="67"/>
                    <a:pt x="2768" y="67"/>
                    <a:pt x="2768" y="67"/>
                  </a:cubicBezTo>
                  <a:cubicBezTo>
                    <a:pt x="2751" y="74"/>
                    <a:pt x="2751" y="74"/>
                    <a:pt x="2751" y="74"/>
                  </a:cubicBezTo>
                  <a:cubicBezTo>
                    <a:pt x="2762" y="71"/>
                    <a:pt x="2769" y="71"/>
                    <a:pt x="2777" y="71"/>
                  </a:cubicBezTo>
                  <a:close/>
                  <a:moveTo>
                    <a:pt x="2966" y="66"/>
                  </a:moveTo>
                  <a:cubicBezTo>
                    <a:pt x="2969" y="65"/>
                    <a:pt x="2971" y="65"/>
                    <a:pt x="2973" y="65"/>
                  </a:cubicBezTo>
                  <a:cubicBezTo>
                    <a:pt x="2969" y="65"/>
                    <a:pt x="2967" y="65"/>
                    <a:pt x="2966" y="66"/>
                  </a:cubicBezTo>
                  <a:close/>
                  <a:moveTo>
                    <a:pt x="2966" y="66"/>
                  </a:moveTo>
                  <a:cubicBezTo>
                    <a:pt x="2952" y="67"/>
                    <a:pt x="2945" y="67"/>
                    <a:pt x="2952" y="69"/>
                  </a:cubicBezTo>
                  <a:cubicBezTo>
                    <a:pt x="2975" y="69"/>
                    <a:pt x="2957" y="67"/>
                    <a:pt x="2978" y="67"/>
                  </a:cubicBezTo>
                  <a:cubicBezTo>
                    <a:pt x="2983" y="66"/>
                    <a:pt x="2961" y="67"/>
                    <a:pt x="2966" y="66"/>
                  </a:cubicBezTo>
                  <a:close/>
                  <a:moveTo>
                    <a:pt x="2044" y="100"/>
                  </a:moveTo>
                  <a:cubicBezTo>
                    <a:pt x="2045" y="99"/>
                    <a:pt x="2045" y="99"/>
                    <a:pt x="2045" y="99"/>
                  </a:cubicBezTo>
                  <a:cubicBezTo>
                    <a:pt x="2043" y="98"/>
                    <a:pt x="2040" y="98"/>
                    <a:pt x="2033" y="98"/>
                  </a:cubicBezTo>
                  <a:cubicBezTo>
                    <a:pt x="2044" y="100"/>
                    <a:pt x="2044" y="100"/>
                    <a:pt x="2044" y="100"/>
                  </a:cubicBezTo>
                  <a:close/>
                  <a:moveTo>
                    <a:pt x="2946" y="46"/>
                  </a:moveTo>
                  <a:cubicBezTo>
                    <a:pt x="2949" y="47"/>
                    <a:pt x="2949" y="47"/>
                    <a:pt x="2949" y="47"/>
                  </a:cubicBezTo>
                  <a:cubicBezTo>
                    <a:pt x="2969" y="47"/>
                    <a:pt x="2969" y="47"/>
                    <a:pt x="2969" y="47"/>
                  </a:cubicBezTo>
                  <a:cubicBezTo>
                    <a:pt x="2957" y="46"/>
                    <a:pt x="2944" y="44"/>
                    <a:pt x="2946" y="46"/>
                  </a:cubicBezTo>
                  <a:close/>
                  <a:moveTo>
                    <a:pt x="2385" y="75"/>
                  </a:moveTo>
                  <a:cubicBezTo>
                    <a:pt x="2386" y="75"/>
                    <a:pt x="2387" y="75"/>
                    <a:pt x="2388" y="76"/>
                  </a:cubicBezTo>
                  <a:cubicBezTo>
                    <a:pt x="2391" y="75"/>
                    <a:pt x="2394" y="74"/>
                    <a:pt x="2396" y="74"/>
                  </a:cubicBezTo>
                  <a:cubicBezTo>
                    <a:pt x="2393" y="74"/>
                    <a:pt x="2389" y="75"/>
                    <a:pt x="2385" y="75"/>
                  </a:cubicBezTo>
                  <a:close/>
                  <a:moveTo>
                    <a:pt x="4479" y="2"/>
                  </a:moveTo>
                  <a:cubicBezTo>
                    <a:pt x="4486" y="2"/>
                    <a:pt x="4484" y="1"/>
                    <a:pt x="4485" y="0"/>
                  </a:cubicBezTo>
                  <a:cubicBezTo>
                    <a:pt x="4473" y="1"/>
                    <a:pt x="4480" y="3"/>
                    <a:pt x="4479" y="2"/>
                  </a:cubicBezTo>
                  <a:close/>
                  <a:moveTo>
                    <a:pt x="55" y="150"/>
                  </a:moveTo>
                  <a:cubicBezTo>
                    <a:pt x="75" y="146"/>
                    <a:pt x="107" y="154"/>
                    <a:pt x="139" y="148"/>
                  </a:cubicBezTo>
                  <a:cubicBezTo>
                    <a:pt x="146" y="148"/>
                    <a:pt x="133" y="149"/>
                    <a:pt x="137" y="150"/>
                  </a:cubicBezTo>
                  <a:cubicBezTo>
                    <a:pt x="145" y="148"/>
                    <a:pt x="154" y="148"/>
                    <a:pt x="174" y="148"/>
                  </a:cubicBezTo>
                  <a:cubicBezTo>
                    <a:pt x="172" y="148"/>
                    <a:pt x="172" y="148"/>
                    <a:pt x="172" y="148"/>
                  </a:cubicBezTo>
                  <a:cubicBezTo>
                    <a:pt x="223" y="146"/>
                    <a:pt x="245" y="147"/>
                    <a:pt x="302" y="147"/>
                  </a:cubicBezTo>
                  <a:cubicBezTo>
                    <a:pt x="298" y="145"/>
                    <a:pt x="298" y="145"/>
                    <a:pt x="298" y="145"/>
                  </a:cubicBezTo>
                  <a:cubicBezTo>
                    <a:pt x="310" y="145"/>
                    <a:pt x="312" y="145"/>
                    <a:pt x="318" y="146"/>
                  </a:cubicBezTo>
                  <a:cubicBezTo>
                    <a:pt x="332" y="141"/>
                    <a:pt x="284" y="147"/>
                    <a:pt x="296" y="143"/>
                  </a:cubicBezTo>
                  <a:cubicBezTo>
                    <a:pt x="313" y="146"/>
                    <a:pt x="383" y="140"/>
                    <a:pt x="394" y="145"/>
                  </a:cubicBezTo>
                  <a:cubicBezTo>
                    <a:pt x="413" y="144"/>
                    <a:pt x="389" y="143"/>
                    <a:pt x="408" y="141"/>
                  </a:cubicBezTo>
                  <a:cubicBezTo>
                    <a:pt x="413" y="143"/>
                    <a:pt x="413" y="143"/>
                    <a:pt x="413" y="143"/>
                  </a:cubicBezTo>
                  <a:cubicBezTo>
                    <a:pt x="418" y="140"/>
                    <a:pt x="418" y="140"/>
                    <a:pt x="418" y="140"/>
                  </a:cubicBezTo>
                  <a:cubicBezTo>
                    <a:pt x="430" y="140"/>
                    <a:pt x="436" y="143"/>
                    <a:pt x="437" y="144"/>
                  </a:cubicBezTo>
                  <a:cubicBezTo>
                    <a:pt x="425" y="144"/>
                    <a:pt x="425" y="144"/>
                    <a:pt x="425" y="144"/>
                  </a:cubicBezTo>
                  <a:cubicBezTo>
                    <a:pt x="440" y="145"/>
                    <a:pt x="466" y="143"/>
                    <a:pt x="474" y="143"/>
                  </a:cubicBezTo>
                  <a:cubicBezTo>
                    <a:pt x="458" y="143"/>
                    <a:pt x="458" y="143"/>
                    <a:pt x="458" y="143"/>
                  </a:cubicBezTo>
                  <a:cubicBezTo>
                    <a:pt x="509" y="139"/>
                    <a:pt x="573" y="139"/>
                    <a:pt x="622" y="135"/>
                  </a:cubicBezTo>
                  <a:cubicBezTo>
                    <a:pt x="619" y="134"/>
                    <a:pt x="619" y="134"/>
                    <a:pt x="619" y="134"/>
                  </a:cubicBezTo>
                  <a:cubicBezTo>
                    <a:pt x="657" y="131"/>
                    <a:pt x="649" y="134"/>
                    <a:pt x="691" y="132"/>
                  </a:cubicBezTo>
                  <a:cubicBezTo>
                    <a:pt x="690" y="133"/>
                    <a:pt x="690" y="133"/>
                    <a:pt x="690" y="133"/>
                  </a:cubicBezTo>
                  <a:cubicBezTo>
                    <a:pt x="698" y="131"/>
                    <a:pt x="709" y="131"/>
                    <a:pt x="721" y="130"/>
                  </a:cubicBezTo>
                  <a:cubicBezTo>
                    <a:pt x="710" y="132"/>
                    <a:pt x="740" y="132"/>
                    <a:pt x="727" y="133"/>
                  </a:cubicBezTo>
                  <a:cubicBezTo>
                    <a:pt x="768" y="130"/>
                    <a:pt x="747" y="131"/>
                    <a:pt x="774" y="127"/>
                  </a:cubicBezTo>
                  <a:cubicBezTo>
                    <a:pt x="781" y="129"/>
                    <a:pt x="781" y="129"/>
                    <a:pt x="781" y="129"/>
                  </a:cubicBezTo>
                  <a:cubicBezTo>
                    <a:pt x="790" y="127"/>
                    <a:pt x="791" y="126"/>
                    <a:pt x="812" y="125"/>
                  </a:cubicBezTo>
                  <a:cubicBezTo>
                    <a:pt x="794" y="127"/>
                    <a:pt x="825" y="127"/>
                    <a:pt x="806" y="129"/>
                  </a:cubicBezTo>
                  <a:cubicBezTo>
                    <a:pt x="850" y="131"/>
                    <a:pt x="871" y="124"/>
                    <a:pt x="891" y="128"/>
                  </a:cubicBezTo>
                  <a:cubicBezTo>
                    <a:pt x="911" y="124"/>
                    <a:pt x="853" y="127"/>
                    <a:pt x="864" y="126"/>
                  </a:cubicBezTo>
                  <a:cubicBezTo>
                    <a:pt x="855" y="125"/>
                    <a:pt x="881" y="122"/>
                    <a:pt x="895" y="122"/>
                  </a:cubicBezTo>
                  <a:cubicBezTo>
                    <a:pt x="908" y="122"/>
                    <a:pt x="918" y="126"/>
                    <a:pt x="949" y="126"/>
                  </a:cubicBezTo>
                  <a:cubicBezTo>
                    <a:pt x="948" y="126"/>
                    <a:pt x="948" y="126"/>
                    <a:pt x="947" y="126"/>
                  </a:cubicBezTo>
                  <a:cubicBezTo>
                    <a:pt x="950" y="126"/>
                    <a:pt x="950" y="126"/>
                    <a:pt x="954" y="126"/>
                  </a:cubicBezTo>
                  <a:cubicBezTo>
                    <a:pt x="952" y="126"/>
                    <a:pt x="951" y="126"/>
                    <a:pt x="949" y="126"/>
                  </a:cubicBezTo>
                  <a:cubicBezTo>
                    <a:pt x="961" y="127"/>
                    <a:pt x="974" y="124"/>
                    <a:pt x="989" y="125"/>
                  </a:cubicBezTo>
                  <a:cubicBezTo>
                    <a:pt x="998" y="123"/>
                    <a:pt x="1010" y="125"/>
                    <a:pt x="1012" y="122"/>
                  </a:cubicBezTo>
                  <a:cubicBezTo>
                    <a:pt x="980" y="123"/>
                    <a:pt x="980" y="123"/>
                    <a:pt x="980" y="123"/>
                  </a:cubicBezTo>
                  <a:cubicBezTo>
                    <a:pt x="998" y="122"/>
                    <a:pt x="1015" y="118"/>
                    <a:pt x="1046" y="119"/>
                  </a:cubicBezTo>
                  <a:cubicBezTo>
                    <a:pt x="1043" y="120"/>
                    <a:pt x="1034" y="121"/>
                    <a:pt x="1028" y="121"/>
                  </a:cubicBezTo>
                  <a:cubicBezTo>
                    <a:pt x="1037" y="122"/>
                    <a:pt x="1045" y="120"/>
                    <a:pt x="1054" y="121"/>
                  </a:cubicBezTo>
                  <a:cubicBezTo>
                    <a:pt x="1052" y="124"/>
                    <a:pt x="1015" y="123"/>
                    <a:pt x="995" y="126"/>
                  </a:cubicBezTo>
                  <a:cubicBezTo>
                    <a:pt x="1005" y="127"/>
                    <a:pt x="1033" y="122"/>
                    <a:pt x="1023" y="126"/>
                  </a:cubicBezTo>
                  <a:cubicBezTo>
                    <a:pt x="1037" y="121"/>
                    <a:pt x="1058" y="126"/>
                    <a:pt x="1081" y="122"/>
                  </a:cubicBezTo>
                  <a:cubicBezTo>
                    <a:pt x="1080" y="123"/>
                    <a:pt x="1080" y="123"/>
                    <a:pt x="1080" y="123"/>
                  </a:cubicBezTo>
                  <a:cubicBezTo>
                    <a:pt x="1084" y="123"/>
                    <a:pt x="1091" y="122"/>
                    <a:pt x="1098" y="122"/>
                  </a:cubicBezTo>
                  <a:cubicBezTo>
                    <a:pt x="1086" y="125"/>
                    <a:pt x="1086" y="125"/>
                    <a:pt x="1086" y="125"/>
                  </a:cubicBezTo>
                  <a:cubicBezTo>
                    <a:pt x="1098" y="123"/>
                    <a:pt x="1110" y="124"/>
                    <a:pt x="1123" y="124"/>
                  </a:cubicBezTo>
                  <a:cubicBezTo>
                    <a:pt x="1116" y="123"/>
                    <a:pt x="1128" y="122"/>
                    <a:pt x="1116" y="121"/>
                  </a:cubicBezTo>
                  <a:cubicBezTo>
                    <a:pt x="1164" y="117"/>
                    <a:pt x="1145" y="125"/>
                    <a:pt x="1195" y="123"/>
                  </a:cubicBezTo>
                  <a:cubicBezTo>
                    <a:pt x="1187" y="123"/>
                    <a:pt x="1171" y="122"/>
                    <a:pt x="1182" y="121"/>
                  </a:cubicBezTo>
                  <a:cubicBezTo>
                    <a:pt x="1192" y="121"/>
                    <a:pt x="1205" y="121"/>
                    <a:pt x="1212" y="122"/>
                  </a:cubicBezTo>
                  <a:cubicBezTo>
                    <a:pt x="1247" y="121"/>
                    <a:pt x="1206" y="120"/>
                    <a:pt x="1221" y="119"/>
                  </a:cubicBezTo>
                  <a:cubicBezTo>
                    <a:pt x="1234" y="121"/>
                    <a:pt x="1239" y="117"/>
                    <a:pt x="1254" y="116"/>
                  </a:cubicBezTo>
                  <a:cubicBezTo>
                    <a:pt x="1255" y="118"/>
                    <a:pt x="1255" y="118"/>
                    <a:pt x="1255" y="118"/>
                  </a:cubicBezTo>
                  <a:cubicBezTo>
                    <a:pt x="1295" y="118"/>
                    <a:pt x="1265" y="114"/>
                    <a:pt x="1302" y="114"/>
                  </a:cubicBezTo>
                  <a:cubicBezTo>
                    <a:pt x="1286" y="117"/>
                    <a:pt x="1286" y="117"/>
                    <a:pt x="1286" y="117"/>
                  </a:cubicBezTo>
                  <a:cubicBezTo>
                    <a:pt x="1305" y="116"/>
                    <a:pt x="1305" y="116"/>
                    <a:pt x="1305" y="116"/>
                  </a:cubicBezTo>
                  <a:cubicBezTo>
                    <a:pt x="1301" y="118"/>
                    <a:pt x="1301" y="118"/>
                    <a:pt x="1301" y="118"/>
                  </a:cubicBezTo>
                  <a:cubicBezTo>
                    <a:pt x="1322" y="116"/>
                    <a:pt x="1328" y="116"/>
                    <a:pt x="1349" y="116"/>
                  </a:cubicBezTo>
                  <a:cubicBezTo>
                    <a:pt x="1344" y="115"/>
                    <a:pt x="1351" y="112"/>
                    <a:pt x="1369" y="111"/>
                  </a:cubicBezTo>
                  <a:cubicBezTo>
                    <a:pt x="1381" y="112"/>
                    <a:pt x="1362" y="114"/>
                    <a:pt x="1388" y="112"/>
                  </a:cubicBezTo>
                  <a:cubicBezTo>
                    <a:pt x="1382" y="115"/>
                    <a:pt x="1376" y="116"/>
                    <a:pt x="1365" y="115"/>
                  </a:cubicBezTo>
                  <a:cubicBezTo>
                    <a:pt x="1364" y="116"/>
                    <a:pt x="1359" y="116"/>
                    <a:pt x="1358" y="117"/>
                  </a:cubicBezTo>
                  <a:cubicBezTo>
                    <a:pt x="1371" y="118"/>
                    <a:pt x="1391" y="116"/>
                    <a:pt x="1400" y="116"/>
                  </a:cubicBezTo>
                  <a:cubicBezTo>
                    <a:pt x="1390" y="116"/>
                    <a:pt x="1390" y="116"/>
                    <a:pt x="1390" y="116"/>
                  </a:cubicBezTo>
                  <a:cubicBezTo>
                    <a:pt x="1427" y="111"/>
                    <a:pt x="1427" y="111"/>
                    <a:pt x="1427" y="111"/>
                  </a:cubicBezTo>
                  <a:cubicBezTo>
                    <a:pt x="1433" y="112"/>
                    <a:pt x="1428" y="112"/>
                    <a:pt x="1424" y="114"/>
                  </a:cubicBezTo>
                  <a:cubicBezTo>
                    <a:pt x="1431" y="114"/>
                    <a:pt x="1436" y="112"/>
                    <a:pt x="1447" y="111"/>
                  </a:cubicBezTo>
                  <a:cubicBezTo>
                    <a:pt x="1445" y="114"/>
                    <a:pt x="1445" y="115"/>
                    <a:pt x="1430" y="116"/>
                  </a:cubicBezTo>
                  <a:cubicBezTo>
                    <a:pt x="1465" y="114"/>
                    <a:pt x="1465" y="114"/>
                    <a:pt x="1465" y="114"/>
                  </a:cubicBezTo>
                  <a:cubicBezTo>
                    <a:pt x="1467" y="114"/>
                    <a:pt x="1483" y="115"/>
                    <a:pt x="1478" y="116"/>
                  </a:cubicBezTo>
                  <a:cubicBezTo>
                    <a:pt x="1498" y="116"/>
                    <a:pt x="1526" y="110"/>
                    <a:pt x="1552" y="111"/>
                  </a:cubicBezTo>
                  <a:cubicBezTo>
                    <a:pt x="1553" y="111"/>
                    <a:pt x="1556" y="110"/>
                    <a:pt x="1561" y="110"/>
                  </a:cubicBezTo>
                  <a:cubicBezTo>
                    <a:pt x="1586" y="109"/>
                    <a:pt x="1607" y="111"/>
                    <a:pt x="1636" y="108"/>
                  </a:cubicBezTo>
                  <a:cubicBezTo>
                    <a:pt x="1652" y="110"/>
                    <a:pt x="1652" y="110"/>
                    <a:pt x="1652" y="110"/>
                  </a:cubicBezTo>
                  <a:cubicBezTo>
                    <a:pt x="1675" y="109"/>
                    <a:pt x="1630" y="107"/>
                    <a:pt x="1668" y="105"/>
                  </a:cubicBezTo>
                  <a:cubicBezTo>
                    <a:pt x="1694" y="103"/>
                    <a:pt x="1677" y="107"/>
                    <a:pt x="1687" y="108"/>
                  </a:cubicBezTo>
                  <a:cubicBezTo>
                    <a:pt x="1700" y="106"/>
                    <a:pt x="1723" y="102"/>
                    <a:pt x="1747" y="104"/>
                  </a:cubicBezTo>
                  <a:cubicBezTo>
                    <a:pt x="1739" y="105"/>
                    <a:pt x="1733" y="104"/>
                    <a:pt x="1725" y="105"/>
                  </a:cubicBezTo>
                  <a:cubicBezTo>
                    <a:pt x="1744" y="106"/>
                    <a:pt x="1744" y="106"/>
                    <a:pt x="1744" y="106"/>
                  </a:cubicBezTo>
                  <a:cubicBezTo>
                    <a:pt x="1722" y="109"/>
                    <a:pt x="1705" y="109"/>
                    <a:pt x="1723" y="110"/>
                  </a:cubicBezTo>
                  <a:cubicBezTo>
                    <a:pt x="1725" y="105"/>
                    <a:pt x="1795" y="108"/>
                    <a:pt x="1797" y="102"/>
                  </a:cubicBezTo>
                  <a:cubicBezTo>
                    <a:pt x="1810" y="103"/>
                    <a:pt x="1810" y="103"/>
                    <a:pt x="1810" y="103"/>
                  </a:cubicBezTo>
                  <a:cubicBezTo>
                    <a:pt x="1806" y="103"/>
                    <a:pt x="1806" y="103"/>
                    <a:pt x="1802" y="103"/>
                  </a:cubicBezTo>
                  <a:cubicBezTo>
                    <a:pt x="1826" y="105"/>
                    <a:pt x="1820" y="99"/>
                    <a:pt x="1851" y="99"/>
                  </a:cubicBezTo>
                  <a:cubicBezTo>
                    <a:pt x="1858" y="99"/>
                    <a:pt x="1864" y="99"/>
                    <a:pt x="1864" y="100"/>
                  </a:cubicBezTo>
                  <a:cubicBezTo>
                    <a:pt x="1885" y="98"/>
                    <a:pt x="1885" y="98"/>
                    <a:pt x="1885" y="98"/>
                  </a:cubicBezTo>
                  <a:cubicBezTo>
                    <a:pt x="1891" y="98"/>
                    <a:pt x="1891" y="99"/>
                    <a:pt x="1887" y="99"/>
                  </a:cubicBezTo>
                  <a:cubicBezTo>
                    <a:pt x="1920" y="98"/>
                    <a:pt x="1920" y="98"/>
                    <a:pt x="1920" y="98"/>
                  </a:cubicBezTo>
                  <a:cubicBezTo>
                    <a:pt x="1925" y="97"/>
                    <a:pt x="1937" y="95"/>
                    <a:pt x="1942" y="95"/>
                  </a:cubicBezTo>
                  <a:cubicBezTo>
                    <a:pt x="1952" y="95"/>
                    <a:pt x="1938" y="95"/>
                    <a:pt x="1940" y="96"/>
                  </a:cubicBezTo>
                  <a:cubicBezTo>
                    <a:pt x="1960" y="94"/>
                    <a:pt x="1960" y="94"/>
                    <a:pt x="1960" y="94"/>
                  </a:cubicBezTo>
                  <a:cubicBezTo>
                    <a:pt x="1968" y="95"/>
                    <a:pt x="1952" y="97"/>
                    <a:pt x="1938" y="97"/>
                  </a:cubicBezTo>
                  <a:cubicBezTo>
                    <a:pt x="1955" y="102"/>
                    <a:pt x="1955" y="96"/>
                    <a:pt x="1984" y="97"/>
                  </a:cubicBezTo>
                  <a:cubicBezTo>
                    <a:pt x="1990" y="94"/>
                    <a:pt x="1995" y="95"/>
                    <a:pt x="2003" y="96"/>
                  </a:cubicBezTo>
                  <a:cubicBezTo>
                    <a:pt x="2010" y="96"/>
                    <a:pt x="2018" y="96"/>
                    <a:pt x="2030" y="94"/>
                  </a:cubicBezTo>
                  <a:cubicBezTo>
                    <a:pt x="2030" y="96"/>
                    <a:pt x="2041" y="95"/>
                    <a:pt x="2056" y="95"/>
                  </a:cubicBezTo>
                  <a:cubicBezTo>
                    <a:pt x="2055" y="98"/>
                    <a:pt x="2055" y="98"/>
                    <a:pt x="2055" y="98"/>
                  </a:cubicBezTo>
                  <a:cubicBezTo>
                    <a:pt x="2070" y="96"/>
                    <a:pt x="2069" y="95"/>
                    <a:pt x="2078" y="94"/>
                  </a:cubicBezTo>
                  <a:cubicBezTo>
                    <a:pt x="2095" y="93"/>
                    <a:pt x="2099" y="95"/>
                    <a:pt x="2103" y="97"/>
                  </a:cubicBezTo>
                  <a:cubicBezTo>
                    <a:pt x="2131" y="96"/>
                    <a:pt x="2084" y="94"/>
                    <a:pt x="2117" y="93"/>
                  </a:cubicBezTo>
                  <a:cubicBezTo>
                    <a:pt x="2140" y="93"/>
                    <a:pt x="2156" y="92"/>
                    <a:pt x="2184" y="89"/>
                  </a:cubicBezTo>
                  <a:cubicBezTo>
                    <a:pt x="2200" y="90"/>
                    <a:pt x="2181" y="91"/>
                    <a:pt x="2187" y="91"/>
                  </a:cubicBezTo>
                  <a:cubicBezTo>
                    <a:pt x="2201" y="89"/>
                    <a:pt x="2201" y="89"/>
                    <a:pt x="2201" y="89"/>
                  </a:cubicBezTo>
                  <a:cubicBezTo>
                    <a:pt x="2205" y="89"/>
                    <a:pt x="2203" y="90"/>
                    <a:pt x="2203" y="90"/>
                  </a:cubicBezTo>
                  <a:cubicBezTo>
                    <a:pt x="2215" y="89"/>
                    <a:pt x="2204" y="87"/>
                    <a:pt x="2223" y="86"/>
                  </a:cubicBezTo>
                  <a:cubicBezTo>
                    <a:pt x="2228" y="82"/>
                    <a:pt x="2262" y="89"/>
                    <a:pt x="2285" y="85"/>
                  </a:cubicBezTo>
                  <a:cubicBezTo>
                    <a:pt x="2291" y="86"/>
                    <a:pt x="2282" y="87"/>
                    <a:pt x="2284" y="88"/>
                  </a:cubicBezTo>
                  <a:cubicBezTo>
                    <a:pt x="2316" y="85"/>
                    <a:pt x="2312" y="85"/>
                    <a:pt x="2338" y="81"/>
                  </a:cubicBezTo>
                  <a:cubicBezTo>
                    <a:pt x="2361" y="82"/>
                    <a:pt x="2361" y="82"/>
                    <a:pt x="2361" y="82"/>
                  </a:cubicBezTo>
                  <a:cubicBezTo>
                    <a:pt x="2344" y="80"/>
                    <a:pt x="2365" y="78"/>
                    <a:pt x="2385" y="75"/>
                  </a:cubicBezTo>
                  <a:cubicBezTo>
                    <a:pt x="2379" y="74"/>
                    <a:pt x="2373" y="74"/>
                    <a:pt x="2370" y="73"/>
                  </a:cubicBezTo>
                  <a:cubicBezTo>
                    <a:pt x="2400" y="71"/>
                    <a:pt x="2400" y="71"/>
                    <a:pt x="2400" y="71"/>
                  </a:cubicBezTo>
                  <a:cubicBezTo>
                    <a:pt x="2402" y="72"/>
                    <a:pt x="2402" y="72"/>
                    <a:pt x="2400" y="73"/>
                  </a:cubicBezTo>
                  <a:cubicBezTo>
                    <a:pt x="2400" y="73"/>
                    <a:pt x="2400" y="73"/>
                    <a:pt x="2401" y="73"/>
                  </a:cubicBezTo>
                  <a:cubicBezTo>
                    <a:pt x="2412" y="74"/>
                    <a:pt x="2406" y="75"/>
                    <a:pt x="2399" y="77"/>
                  </a:cubicBezTo>
                  <a:cubicBezTo>
                    <a:pt x="2395" y="76"/>
                    <a:pt x="2392" y="76"/>
                    <a:pt x="2388" y="76"/>
                  </a:cubicBezTo>
                  <a:cubicBezTo>
                    <a:pt x="2381" y="77"/>
                    <a:pt x="2373" y="79"/>
                    <a:pt x="2375" y="81"/>
                  </a:cubicBezTo>
                  <a:cubicBezTo>
                    <a:pt x="2377" y="80"/>
                    <a:pt x="2381" y="80"/>
                    <a:pt x="2385" y="80"/>
                  </a:cubicBezTo>
                  <a:cubicBezTo>
                    <a:pt x="2384" y="80"/>
                    <a:pt x="2382" y="81"/>
                    <a:pt x="2383" y="81"/>
                  </a:cubicBezTo>
                  <a:cubicBezTo>
                    <a:pt x="2384" y="81"/>
                    <a:pt x="2387" y="80"/>
                    <a:pt x="2392" y="80"/>
                  </a:cubicBezTo>
                  <a:cubicBezTo>
                    <a:pt x="2399" y="82"/>
                    <a:pt x="2399" y="82"/>
                    <a:pt x="2399" y="82"/>
                  </a:cubicBezTo>
                  <a:cubicBezTo>
                    <a:pt x="2401" y="81"/>
                    <a:pt x="2401" y="81"/>
                    <a:pt x="2401" y="81"/>
                  </a:cubicBezTo>
                  <a:cubicBezTo>
                    <a:pt x="2439" y="82"/>
                    <a:pt x="2439" y="82"/>
                    <a:pt x="2439" y="82"/>
                  </a:cubicBezTo>
                  <a:cubicBezTo>
                    <a:pt x="2467" y="78"/>
                    <a:pt x="2491" y="73"/>
                    <a:pt x="2535" y="71"/>
                  </a:cubicBezTo>
                  <a:cubicBezTo>
                    <a:pt x="2524" y="73"/>
                    <a:pt x="2533" y="74"/>
                    <a:pt x="2532" y="77"/>
                  </a:cubicBezTo>
                  <a:cubicBezTo>
                    <a:pt x="2520" y="74"/>
                    <a:pt x="2498" y="79"/>
                    <a:pt x="2475" y="79"/>
                  </a:cubicBezTo>
                  <a:cubicBezTo>
                    <a:pt x="2487" y="79"/>
                    <a:pt x="2485" y="80"/>
                    <a:pt x="2482" y="81"/>
                  </a:cubicBezTo>
                  <a:cubicBezTo>
                    <a:pt x="2522" y="77"/>
                    <a:pt x="2522" y="77"/>
                    <a:pt x="2522" y="77"/>
                  </a:cubicBezTo>
                  <a:cubicBezTo>
                    <a:pt x="2521" y="79"/>
                    <a:pt x="2531" y="78"/>
                    <a:pt x="2541" y="79"/>
                  </a:cubicBezTo>
                  <a:cubicBezTo>
                    <a:pt x="2533" y="75"/>
                    <a:pt x="2572" y="75"/>
                    <a:pt x="2588" y="74"/>
                  </a:cubicBezTo>
                  <a:cubicBezTo>
                    <a:pt x="2589" y="75"/>
                    <a:pt x="2585" y="76"/>
                    <a:pt x="2565" y="77"/>
                  </a:cubicBezTo>
                  <a:cubicBezTo>
                    <a:pt x="2587" y="79"/>
                    <a:pt x="2594" y="71"/>
                    <a:pt x="2616" y="73"/>
                  </a:cubicBezTo>
                  <a:cubicBezTo>
                    <a:pt x="2611" y="73"/>
                    <a:pt x="2608" y="73"/>
                    <a:pt x="2606" y="74"/>
                  </a:cubicBezTo>
                  <a:cubicBezTo>
                    <a:pt x="2618" y="72"/>
                    <a:pt x="2645" y="73"/>
                    <a:pt x="2639" y="74"/>
                  </a:cubicBezTo>
                  <a:cubicBezTo>
                    <a:pt x="2673" y="74"/>
                    <a:pt x="2734" y="71"/>
                    <a:pt x="2739" y="68"/>
                  </a:cubicBezTo>
                  <a:cubicBezTo>
                    <a:pt x="2739" y="68"/>
                    <a:pt x="2734" y="72"/>
                    <a:pt x="2732" y="73"/>
                  </a:cubicBezTo>
                  <a:cubicBezTo>
                    <a:pt x="2791" y="59"/>
                    <a:pt x="2791" y="59"/>
                    <a:pt x="2791" y="59"/>
                  </a:cubicBezTo>
                  <a:cubicBezTo>
                    <a:pt x="2785" y="63"/>
                    <a:pt x="2805" y="69"/>
                    <a:pt x="2778" y="71"/>
                  </a:cubicBezTo>
                  <a:cubicBezTo>
                    <a:pt x="2786" y="72"/>
                    <a:pt x="2796" y="72"/>
                    <a:pt x="2812" y="70"/>
                  </a:cubicBezTo>
                  <a:cubicBezTo>
                    <a:pt x="2807" y="70"/>
                    <a:pt x="2799" y="66"/>
                    <a:pt x="2806" y="66"/>
                  </a:cubicBezTo>
                  <a:cubicBezTo>
                    <a:pt x="2825" y="69"/>
                    <a:pt x="2820" y="67"/>
                    <a:pt x="2843" y="69"/>
                  </a:cubicBezTo>
                  <a:cubicBezTo>
                    <a:pt x="2838" y="68"/>
                    <a:pt x="2846" y="64"/>
                    <a:pt x="2858" y="64"/>
                  </a:cubicBezTo>
                  <a:cubicBezTo>
                    <a:pt x="2856" y="65"/>
                    <a:pt x="2859" y="68"/>
                    <a:pt x="2854" y="69"/>
                  </a:cubicBezTo>
                  <a:cubicBezTo>
                    <a:pt x="2884" y="64"/>
                    <a:pt x="2884" y="64"/>
                    <a:pt x="2884" y="64"/>
                  </a:cubicBezTo>
                  <a:cubicBezTo>
                    <a:pt x="2879" y="65"/>
                    <a:pt x="2885" y="68"/>
                    <a:pt x="2891" y="69"/>
                  </a:cubicBezTo>
                  <a:cubicBezTo>
                    <a:pt x="2888" y="68"/>
                    <a:pt x="2919" y="68"/>
                    <a:pt x="2927" y="67"/>
                  </a:cubicBezTo>
                  <a:cubicBezTo>
                    <a:pt x="2914" y="66"/>
                    <a:pt x="2914" y="66"/>
                    <a:pt x="2914" y="66"/>
                  </a:cubicBezTo>
                  <a:cubicBezTo>
                    <a:pt x="2949" y="66"/>
                    <a:pt x="2948" y="59"/>
                    <a:pt x="2983" y="58"/>
                  </a:cubicBezTo>
                  <a:cubicBezTo>
                    <a:pt x="2979" y="59"/>
                    <a:pt x="2973" y="64"/>
                    <a:pt x="2991" y="64"/>
                  </a:cubicBezTo>
                  <a:cubicBezTo>
                    <a:pt x="2999" y="62"/>
                    <a:pt x="3027" y="51"/>
                    <a:pt x="3058" y="49"/>
                  </a:cubicBezTo>
                  <a:cubicBezTo>
                    <a:pt x="3064" y="50"/>
                    <a:pt x="3064" y="50"/>
                    <a:pt x="3064" y="50"/>
                  </a:cubicBezTo>
                  <a:cubicBezTo>
                    <a:pt x="3088" y="48"/>
                    <a:pt x="3088" y="48"/>
                    <a:pt x="3088" y="48"/>
                  </a:cubicBezTo>
                  <a:cubicBezTo>
                    <a:pt x="3073" y="51"/>
                    <a:pt x="3031" y="61"/>
                    <a:pt x="3009" y="64"/>
                  </a:cubicBezTo>
                  <a:cubicBezTo>
                    <a:pt x="3022" y="65"/>
                    <a:pt x="3013" y="66"/>
                    <a:pt x="3032" y="65"/>
                  </a:cubicBezTo>
                  <a:cubicBezTo>
                    <a:pt x="3039" y="66"/>
                    <a:pt x="3022" y="67"/>
                    <a:pt x="3016" y="68"/>
                  </a:cubicBezTo>
                  <a:cubicBezTo>
                    <a:pt x="3062" y="67"/>
                    <a:pt x="3062" y="67"/>
                    <a:pt x="3062" y="67"/>
                  </a:cubicBezTo>
                  <a:cubicBezTo>
                    <a:pt x="3060" y="64"/>
                    <a:pt x="3097" y="63"/>
                    <a:pt x="3095" y="61"/>
                  </a:cubicBezTo>
                  <a:cubicBezTo>
                    <a:pt x="3045" y="65"/>
                    <a:pt x="3045" y="65"/>
                    <a:pt x="3045" y="65"/>
                  </a:cubicBezTo>
                  <a:cubicBezTo>
                    <a:pt x="3043" y="63"/>
                    <a:pt x="3074" y="57"/>
                    <a:pt x="3107" y="56"/>
                  </a:cubicBezTo>
                  <a:cubicBezTo>
                    <a:pt x="3115" y="57"/>
                    <a:pt x="3101" y="61"/>
                    <a:pt x="3101" y="62"/>
                  </a:cubicBezTo>
                  <a:cubicBezTo>
                    <a:pt x="3106" y="61"/>
                    <a:pt x="3132" y="60"/>
                    <a:pt x="3135" y="60"/>
                  </a:cubicBezTo>
                  <a:cubicBezTo>
                    <a:pt x="3122" y="62"/>
                    <a:pt x="3122" y="62"/>
                    <a:pt x="3122" y="62"/>
                  </a:cubicBezTo>
                  <a:cubicBezTo>
                    <a:pt x="3140" y="63"/>
                    <a:pt x="3151" y="58"/>
                    <a:pt x="3173" y="60"/>
                  </a:cubicBezTo>
                  <a:cubicBezTo>
                    <a:pt x="3181" y="60"/>
                    <a:pt x="3196" y="62"/>
                    <a:pt x="3197" y="61"/>
                  </a:cubicBezTo>
                  <a:cubicBezTo>
                    <a:pt x="3185" y="58"/>
                    <a:pt x="3182" y="48"/>
                    <a:pt x="3190" y="45"/>
                  </a:cubicBezTo>
                  <a:cubicBezTo>
                    <a:pt x="3193" y="45"/>
                    <a:pt x="3230" y="47"/>
                    <a:pt x="3238" y="48"/>
                  </a:cubicBezTo>
                  <a:cubicBezTo>
                    <a:pt x="3251" y="50"/>
                    <a:pt x="3220" y="55"/>
                    <a:pt x="3231" y="57"/>
                  </a:cubicBezTo>
                  <a:cubicBezTo>
                    <a:pt x="3231" y="56"/>
                    <a:pt x="3238" y="55"/>
                    <a:pt x="3241" y="55"/>
                  </a:cubicBezTo>
                  <a:cubicBezTo>
                    <a:pt x="3249" y="55"/>
                    <a:pt x="3237" y="57"/>
                    <a:pt x="3255" y="56"/>
                  </a:cubicBezTo>
                  <a:cubicBezTo>
                    <a:pt x="3258" y="53"/>
                    <a:pt x="3290" y="56"/>
                    <a:pt x="3263" y="53"/>
                  </a:cubicBezTo>
                  <a:cubicBezTo>
                    <a:pt x="3280" y="52"/>
                    <a:pt x="3281" y="53"/>
                    <a:pt x="3301" y="52"/>
                  </a:cubicBezTo>
                  <a:cubicBezTo>
                    <a:pt x="3294" y="51"/>
                    <a:pt x="3318" y="46"/>
                    <a:pt x="3335" y="45"/>
                  </a:cubicBezTo>
                  <a:cubicBezTo>
                    <a:pt x="3334" y="45"/>
                    <a:pt x="3338" y="46"/>
                    <a:pt x="3340" y="46"/>
                  </a:cubicBezTo>
                  <a:cubicBezTo>
                    <a:pt x="3374" y="46"/>
                    <a:pt x="3393" y="46"/>
                    <a:pt x="3425" y="45"/>
                  </a:cubicBezTo>
                  <a:cubicBezTo>
                    <a:pt x="3428" y="46"/>
                    <a:pt x="3444" y="46"/>
                    <a:pt x="3437" y="48"/>
                  </a:cubicBezTo>
                  <a:cubicBezTo>
                    <a:pt x="3442" y="47"/>
                    <a:pt x="3446" y="46"/>
                    <a:pt x="3456" y="46"/>
                  </a:cubicBezTo>
                  <a:cubicBezTo>
                    <a:pt x="3475" y="48"/>
                    <a:pt x="3434" y="47"/>
                    <a:pt x="3448" y="49"/>
                  </a:cubicBezTo>
                  <a:cubicBezTo>
                    <a:pt x="3450" y="48"/>
                    <a:pt x="3474" y="46"/>
                    <a:pt x="3488" y="45"/>
                  </a:cubicBezTo>
                  <a:cubicBezTo>
                    <a:pt x="3484" y="42"/>
                    <a:pt x="3455" y="45"/>
                    <a:pt x="3441" y="47"/>
                  </a:cubicBezTo>
                  <a:cubicBezTo>
                    <a:pt x="3441" y="43"/>
                    <a:pt x="3466" y="39"/>
                    <a:pt x="3499" y="37"/>
                  </a:cubicBezTo>
                  <a:cubicBezTo>
                    <a:pt x="3526" y="35"/>
                    <a:pt x="3511" y="38"/>
                    <a:pt x="3516" y="38"/>
                  </a:cubicBezTo>
                  <a:cubicBezTo>
                    <a:pt x="3566" y="37"/>
                    <a:pt x="3558" y="31"/>
                    <a:pt x="3600" y="32"/>
                  </a:cubicBezTo>
                  <a:cubicBezTo>
                    <a:pt x="3617" y="34"/>
                    <a:pt x="3601" y="36"/>
                    <a:pt x="3605" y="38"/>
                  </a:cubicBezTo>
                  <a:cubicBezTo>
                    <a:pt x="3583" y="39"/>
                    <a:pt x="3571" y="37"/>
                    <a:pt x="3556" y="38"/>
                  </a:cubicBezTo>
                  <a:cubicBezTo>
                    <a:pt x="3575" y="38"/>
                    <a:pt x="3575" y="38"/>
                    <a:pt x="3575" y="38"/>
                  </a:cubicBezTo>
                  <a:cubicBezTo>
                    <a:pt x="3568" y="39"/>
                    <a:pt x="3553" y="40"/>
                    <a:pt x="3545" y="40"/>
                  </a:cubicBezTo>
                  <a:cubicBezTo>
                    <a:pt x="3559" y="41"/>
                    <a:pt x="3630" y="38"/>
                    <a:pt x="3669" y="38"/>
                  </a:cubicBezTo>
                  <a:cubicBezTo>
                    <a:pt x="3676" y="37"/>
                    <a:pt x="3688" y="36"/>
                    <a:pt x="3682" y="36"/>
                  </a:cubicBezTo>
                  <a:cubicBezTo>
                    <a:pt x="3670" y="36"/>
                    <a:pt x="3670" y="36"/>
                    <a:pt x="3670" y="36"/>
                  </a:cubicBezTo>
                  <a:cubicBezTo>
                    <a:pt x="3658" y="35"/>
                    <a:pt x="3693" y="33"/>
                    <a:pt x="3677" y="33"/>
                  </a:cubicBezTo>
                  <a:cubicBezTo>
                    <a:pt x="3694" y="31"/>
                    <a:pt x="3712" y="29"/>
                    <a:pt x="3735" y="29"/>
                  </a:cubicBezTo>
                  <a:cubicBezTo>
                    <a:pt x="3740" y="31"/>
                    <a:pt x="3740" y="31"/>
                    <a:pt x="3740" y="31"/>
                  </a:cubicBezTo>
                  <a:cubicBezTo>
                    <a:pt x="3739" y="31"/>
                    <a:pt x="3724" y="30"/>
                    <a:pt x="3718" y="31"/>
                  </a:cubicBezTo>
                  <a:cubicBezTo>
                    <a:pt x="3728" y="30"/>
                    <a:pt x="3754" y="33"/>
                    <a:pt x="3764" y="30"/>
                  </a:cubicBezTo>
                  <a:cubicBezTo>
                    <a:pt x="3748" y="29"/>
                    <a:pt x="3748" y="29"/>
                    <a:pt x="3748" y="29"/>
                  </a:cubicBezTo>
                  <a:cubicBezTo>
                    <a:pt x="3764" y="27"/>
                    <a:pt x="3785" y="23"/>
                    <a:pt x="3805" y="23"/>
                  </a:cubicBezTo>
                  <a:cubicBezTo>
                    <a:pt x="3796" y="21"/>
                    <a:pt x="3800" y="23"/>
                    <a:pt x="3786" y="21"/>
                  </a:cubicBezTo>
                  <a:cubicBezTo>
                    <a:pt x="3799" y="24"/>
                    <a:pt x="3733" y="22"/>
                    <a:pt x="3754" y="26"/>
                  </a:cubicBezTo>
                  <a:cubicBezTo>
                    <a:pt x="3739" y="23"/>
                    <a:pt x="3728" y="25"/>
                    <a:pt x="3709" y="24"/>
                  </a:cubicBezTo>
                  <a:cubicBezTo>
                    <a:pt x="3710" y="24"/>
                    <a:pt x="3713" y="24"/>
                    <a:pt x="3698" y="24"/>
                  </a:cubicBezTo>
                  <a:cubicBezTo>
                    <a:pt x="3697" y="24"/>
                    <a:pt x="3695" y="26"/>
                    <a:pt x="3694" y="26"/>
                  </a:cubicBezTo>
                  <a:cubicBezTo>
                    <a:pt x="3698" y="26"/>
                    <a:pt x="3702" y="26"/>
                    <a:pt x="3703" y="27"/>
                  </a:cubicBezTo>
                  <a:cubicBezTo>
                    <a:pt x="3694" y="29"/>
                    <a:pt x="3667" y="30"/>
                    <a:pt x="3658" y="31"/>
                  </a:cubicBezTo>
                  <a:cubicBezTo>
                    <a:pt x="3648" y="31"/>
                    <a:pt x="3662" y="30"/>
                    <a:pt x="3656" y="29"/>
                  </a:cubicBezTo>
                  <a:cubicBezTo>
                    <a:pt x="3643" y="31"/>
                    <a:pt x="3643" y="31"/>
                    <a:pt x="3643" y="31"/>
                  </a:cubicBezTo>
                  <a:cubicBezTo>
                    <a:pt x="3641" y="29"/>
                    <a:pt x="3615" y="29"/>
                    <a:pt x="3639" y="27"/>
                  </a:cubicBezTo>
                  <a:cubicBezTo>
                    <a:pt x="3618" y="28"/>
                    <a:pt x="3618" y="28"/>
                    <a:pt x="3618" y="28"/>
                  </a:cubicBezTo>
                  <a:cubicBezTo>
                    <a:pt x="3605" y="27"/>
                    <a:pt x="3587" y="27"/>
                    <a:pt x="3577" y="28"/>
                  </a:cubicBezTo>
                  <a:cubicBezTo>
                    <a:pt x="3566" y="28"/>
                    <a:pt x="3551" y="31"/>
                    <a:pt x="3560" y="29"/>
                  </a:cubicBezTo>
                  <a:cubicBezTo>
                    <a:pt x="3526" y="31"/>
                    <a:pt x="3526" y="31"/>
                    <a:pt x="3526" y="31"/>
                  </a:cubicBezTo>
                  <a:cubicBezTo>
                    <a:pt x="3525" y="31"/>
                    <a:pt x="3525" y="31"/>
                    <a:pt x="3525" y="31"/>
                  </a:cubicBezTo>
                  <a:cubicBezTo>
                    <a:pt x="3492" y="32"/>
                    <a:pt x="3456" y="36"/>
                    <a:pt x="3418" y="34"/>
                  </a:cubicBezTo>
                  <a:cubicBezTo>
                    <a:pt x="3407" y="35"/>
                    <a:pt x="3395" y="35"/>
                    <a:pt x="3376" y="35"/>
                  </a:cubicBezTo>
                  <a:cubicBezTo>
                    <a:pt x="3372" y="34"/>
                    <a:pt x="3372" y="34"/>
                    <a:pt x="3372" y="34"/>
                  </a:cubicBezTo>
                  <a:cubicBezTo>
                    <a:pt x="3358" y="35"/>
                    <a:pt x="3329" y="34"/>
                    <a:pt x="3323" y="36"/>
                  </a:cubicBezTo>
                  <a:cubicBezTo>
                    <a:pt x="3307" y="32"/>
                    <a:pt x="3252" y="37"/>
                    <a:pt x="3227" y="37"/>
                  </a:cubicBezTo>
                  <a:cubicBezTo>
                    <a:pt x="3226" y="39"/>
                    <a:pt x="3226" y="39"/>
                    <a:pt x="3226" y="39"/>
                  </a:cubicBezTo>
                  <a:cubicBezTo>
                    <a:pt x="3208" y="39"/>
                    <a:pt x="3191" y="40"/>
                    <a:pt x="3170" y="42"/>
                  </a:cubicBezTo>
                  <a:cubicBezTo>
                    <a:pt x="3171" y="43"/>
                    <a:pt x="3171" y="43"/>
                    <a:pt x="3171" y="43"/>
                  </a:cubicBezTo>
                  <a:cubicBezTo>
                    <a:pt x="3152" y="45"/>
                    <a:pt x="3123" y="43"/>
                    <a:pt x="3093" y="45"/>
                  </a:cubicBezTo>
                  <a:cubicBezTo>
                    <a:pt x="3095" y="44"/>
                    <a:pt x="3102" y="44"/>
                    <a:pt x="3108" y="44"/>
                  </a:cubicBezTo>
                  <a:cubicBezTo>
                    <a:pt x="3072" y="41"/>
                    <a:pt x="3033" y="49"/>
                    <a:pt x="3001" y="47"/>
                  </a:cubicBezTo>
                  <a:cubicBezTo>
                    <a:pt x="2993" y="48"/>
                    <a:pt x="2987" y="48"/>
                    <a:pt x="2981" y="48"/>
                  </a:cubicBezTo>
                  <a:cubicBezTo>
                    <a:pt x="2982" y="48"/>
                    <a:pt x="2983" y="48"/>
                    <a:pt x="2983" y="47"/>
                  </a:cubicBezTo>
                  <a:cubicBezTo>
                    <a:pt x="2982" y="47"/>
                    <a:pt x="2981" y="48"/>
                    <a:pt x="2980" y="48"/>
                  </a:cubicBezTo>
                  <a:cubicBezTo>
                    <a:pt x="2976" y="47"/>
                    <a:pt x="2973" y="47"/>
                    <a:pt x="2969" y="47"/>
                  </a:cubicBezTo>
                  <a:cubicBezTo>
                    <a:pt x="2972" y="47"/>
                    <a:pt x="2975" y="48"/>
                    <a:pt x="2978" y="48"/>
                  </a:cubicBezTo>
                  <a:cubicBezTo>
                    <a:pt x="2972" y="48"/>
                    <a:pt x="2962" y="48"/>
                    <a:pt x="2953" y="49"/>
                  </a:cubicBezTo>
                  <a:cubicBezTo>
                    <a:pt x="2949" y="47"/>
                    <a:pt x="2949" y="47"/>
                    <a:pt x="2949" y="47"/>
                  </a:cubicBezTo>
                  <a:cubicBezTo>
                    <a:pt x="2949" y="47"/>
                    <a:pt x="2948" y="47"/>
                    <a:pt x="2947" y="47"/>
                  </a:cubicBezTo>
                  <a:cubicBezTo>
                    <a:pt x="2938" y="47"/>
                    <a:pt x="2940" y="48"/>
                    <a:pt x="2945" y="50"/>
                  </a:cubicBezTo>
                  <a:cubicBezTo>
                    <a:pt x="2940" y="50"/>
                    <a:pt x="2936" y="51"/>
                    <a:pt x="2933" y="51"/>
                  </a:cubicBezTo>
                  <a:cubicBezTo>
                    <a:pt x="2925" y="48"/>
                    <a:pt x="2909" y="53"/>
                    <a:pt x="2898" y="50"/>
                  </a:cubicBezTo>
                  <a:cubicBezTo>
                    <a:pt x="2893" y="52"/>
                    <a:pt x="2858" y="52"/>
                    <a:pt x="2849" y="56"/>
                  </a:cubicBezTo>
                  <a:cubicBezTo>
                    <a:pt x="2848" y="57"/>
                    <a:pt x="2848" y="57"/>
                    <a:pt x="2847" y="57"/>
                  </a:cubicBezTo>
                  <a:cubicBezTo>
                    <a:pt x="2847" y="57"/>
                    <a:pt x="2845" y="57"/>
                    <a:pt x="2849" y="56"/>
                  </a:cubicBezTo>
                  <a:cubicBezTo>
                    <a:pt x="2839" y="56"/>
                    <a:pt x="2829" y="56"/>
                    <a:pt x="2820" y="57"/>
                  </a:cubicBezTo>
                  <a:cubicBezTo>
                    <a:pt x="2815" y="55"/>
                    <a:pt x="2815" y="55"/>
                    <a:pt x="2815" y="55"/>
                  </a:cubicBezTo>
                  <a:cubicBezTo>
                    <a:pt x="2793" y="59"/>
                    <a:pt x="2793" y="59"/>
                    <a:pt x="2793" y="59"/>
                  </a:cubicBezTo>
                  <a:cubicBezTo>
                    <a:pt x="2779" y="58"/>
                    <a:pt x="2774" y="57"/>
                    <a:pt x="2787" y="55"/>
                  </a:cubicBezTo>
                  <a:cubicBezTo>
                    <a:pt x="2755" y="59"/>
                    <a:pt x="2761" y="57"/>
                    <a:pt x="2733" y="60"/>
                  </a:cubicBezTo>
                  <a:cubicBezTo>
                    <a:pt x="2734" y="59"/>
                    <a:pt x="2734" y="59"/>
                    <a:pt x="2734" y="59"/>
                  </a:cubicBezTo>
                  <a:cubicBezTo>
                    <a:pt x="2724" y="59"/>
                    <a:pt x="2709" y="62"/>
                    <a:pt x="2703" y="61"/>
                  </a:cubicBezTo>
                  <a:cubicBezTo>
                    <a:pt x="2680" y="58"/>
                    <a:pt x="2593" y="63"/>
                    <a:pt x="2536" y="62"/>
                  </a:cubicBezTo>
                  <a:cubicBezTo>
                    <a:pt x="2547" y="67"/>
                    <a:pt x="2509" y="61"/>
                    <a:pt x="2507" y="65"/>
                  </a:cubicBezTo>
                  <a:cubicBezTo>
                    <a:pt x="2504" y="64"/>
                    <a:pt x="2496" y="63"/>
                    <a:pt x="2505" y="62"/>
                  </a:cubicBezTo>
                  <a:cubicBezTo>
                    <a:pt x="2476" y="64"/>
                    <a:pt x="2461" y="62"/>
                    <a:pt x="2441" y="65"/>
                  </a:cubicBezTo>
                  <a:cubicBezTo>
                    <a:pt x="2438" y="64"/>
                    <a:pt x="2447" y="63"/>
                    <a:pt x="2444" y="63"/>
                  </a:cubicBezTo>
                  <a:cubicBezTo>
                    <a:pt x="2442" y="63"/>
                    <a:pt x="2435" y="64"/>
                    <a:pt x="2432" y="63"/>
                  </a:cubicBezTo>
                  <a:cubicBezTo>
                    <a:pt x="2429" y="63"/>
                    <a:pt x="2433" y="62"/>
                    <a:pt x="2437" y="62"/>
                  </a:cubicBezTo>
                  <a:cubicBezTo>
                    <a:pt x="2410" y="63"/>
                    <a:pt x="2407" y="66"/>
                    <a:pt x="2406" y="70"/>
                  </a:cubicBezTo>
                  <a:cubicBezTo>
                    <a:pt x="2391" y="68"/>
                    <a:pt x="2384" y="69"/>
                    <a:pt x="2372" y="71"/>
                  </a:cubicBezTo>
                  <a:cubicBezTo>
                    <a:pt x="2367" y="70"/>
                    <a:pt x="2358" y="70"/>
                    <a:pt x="2376" y="69"/>
                  </a:cubicBezTo>
                  <a:cubicBezTo>
                    <a:pt x="2366" y="69"/>
                    <a:pt x="2313" y="69"/>
                    <a:pt x="2312" y="72"/>
                  </a:cubicBezTo>
                  <a:cubicBezTo>
                    <a:pt x="2309" y="71"/>
                    <a:pt x="2297" y="72"/>
                    <a:pt x="2295" y="72"/>
                  </a:cubicBezTo>
                  <a:cubicBezTo>
                    <a:pt x="2271" y="73"/>
                    <a:pt x="2269" y="73"/>
                    <a:pt x="2246" y="73"/>
                  </a:cubicBezTo>
                  <a:cubicBezTo>
                    <a:pt x="2253" y="74"/>
                    <a:pt x="2253" y="74"/>
                    <a:pt x="2253" y="74"/>
                  </a:cubicBezTo>
                  <a:cubicBezTo>
                    <a:pt x="2244" y="77"/>
                    <a:pt x="2234" y="75"/>
                    <a:pt x="2215" y="76"/>
                  </a:cubicBezTo>
                  <a:cubicBezTo>
                    <a:pt x="2216" y="75"/>
                    <a:pt x="2216" y="75"/>
                    <a:pt x="2216" y="75"/>
                  </a:cubicBezTo>
                  <a:cubicBezTo>
                    <a:pt x="2174" y="74"/>
                    <a:pt x="2198" y="77"/>
                    <a:pt x="2156" y="76"/>
                  </a:cubicBezTo>
                  <a:cubicBezTo>
                    <a:pt x="2158" y="78"/>
                    <a:pt x="2158" y="78"/>
                    <a:pt x="2158" y="78"/>
                  </a:cubicBezTo>
                  <a:cubicBezTo>
                    <a:pt x="2154" y="82"/>
                    <a:pt x="2121" y="76"/>
                    <a:pt x="2097" y="78"/>
                  </a:cubicBezTo>
                  <a:cubicBezTo>
                    <a:pt x="2106" y="79"/>
                    <a:pt x="2106" y="79"/>
                    <a:pt x="2106" y="79"/>
                  </a:cubicBezTo>
                  <a:cubicBezTo>
                    <a:pt x="2093" y="81"/>
                    <a:pt x="2069" y="75"/>
                    <a:pt x="2055" y="75"/>
                  </a:cubicBezTo>
                  <a:cubicBezTo>
                    <a:pt x="2052" y="74"/>
                    <a:pt x="2060" y="74"/>
                    <a:pt x="2064" y="74"/>
                  </a:cubicBezTo>
                  <a:cubicBezTo>
                    <a:pt x="2029" y="72"/>
                    <a:pt x="2060" y="76"/>
                    <a:pt x="2034" y="78"/>
                  </a:cubicBezTo>
                  <a:cubicBezTo>
                    <a:pt x="2029" y="76"/>
                    <a:pt x="2040" y="74"/>
                    <a:pt x="2022" y="74"/>
                  </a:cubicBezTo>
                  <a:cubicBezTo>
                    <a:pt x="2014" y="73"/>
                    <a:pt x="1972" y="80"/>
                    <a:pt x="1948" y="78"/>
                  </a:cubicBezTo>
                  <a:cubicBezTo>
                    <a:pt x="1953" y="79"/>
                    <a:pt x="1958" y="80"/>
                    <a:pt x="1946" y="81"/>
                  </a:cubicBezTo>
                  <a:cubicBezTo>
                    <a:pt x="1928" y="82"/>
                    <a:pt x="1897" y="79"/>
                    <a:pt x="1880" y="82"/>
                  </a:cubicBezTo>
                  <a:cubicBezTo>
                    <a:pt x="1878" y="82"/>
                    <a:pt x="1877" y="82"/>
                    <a:pt x="1877" y="82"/>
                  </a:cubicBezTo>
                  <a:cubicBezTo>
                    <a:pt x="1863" y="84"/>
                    <a:pt x="1831" y="85"/>
                    <a:pt x="1822" y="87"/>
                  </a:cubicBezTo>
                  <a:cubicBezTo>
                    <a:pt x="1809" y="80"/>
                    <a:pt x="1735" y="93"/>
                    <a:pt x="1735" y="87"/>
                  </a:cubicBezTo>
                  <a:cubicBezTo>
                    <a:pt x="1692" y="89"/>
                    <a:pt x="1692" y="89"/>
                    <a:pt x="1692" y="89"/>
                  </a:cubicBezTo>
                  <a:cubicBezTo>
                    <a:pt x="1693" y="88"/>
                    <a:pt x="1693" y="88"/>
                    <a:pt x="1693" y="88"/>
                  </a:cubicBezTo>
                  <a:cubicBezTo>
                    <a:pt x="1665" y="88"/>
                    <a:pt x="1655" y="90"/>
                    <a:pt x="1646" y="92"/>
                  </a:cubicBezTo>
                  <a:cubicBezTo>
                    <a:pt x="1639" y="92"/>
                    <a:pt x="1644" y="91"/>
                    <a:pt x="1644" y="91"/>
                  </a:cubicBezTo>
                  <a:cubicBezTo>
                    <a:pt x="1604" y="90"/>
                    <a:pt x="1600" y="91"/>
                    <a:pt x="1566" y="95"/>
                  </a:cubicBezTo>
                  <a:cubicBezTo>
                    <a:pt x="1562" y="93"/>
                    <a:pt x="1562" y="93"/>
                    <a:pt x="1562" y="93"/>
                  </a:cubicBezTo>
                  <a:cubicBezTo>
                    <a:pt x="1553" y="94"/>
                    <a:pt x="1504" y="92"/>
                    <a:pt x="1464" y="95"/>
                  </a:cubicBezTo>
                  <a:cubicBezTo>
                    <a:pt x="1464" y="95"/>
                    <a:pt x="1465" y="94"/>
                    <a:pt x="1466" y="94"/>
                  </a:cubicBezTo>
                  <a:cubicBezTo>
                    <a:pt x="1422" y="98"/>
                    <a:pt x="1361" y="92"/>
                    <a:pt x="1345" y="99"/>
                  </a:cubicBezTo>
                  <a:cubicBezTo>
                    <a:pt x="1316" y="102"/>
                    <a:pt x="1316" y="102"/>
                    <a:pt x="1316" y="102"/>
                  </a:cubicBezTo>
                  <a:cubicBezTo>
                    <a:pt x="1354" y="101"/>
                    <a:pt x="1310" y="105"/>
                    <a:pt x="1326" y="106"/>
                  </a:cubicBezTo>
                  <a:cubicBezTo>
                    <a:pt x="1311" y="107"/>
                    <a:pt x="1287" y="105"/>
                    <a:pt x="1305" y="104"/>
                  </a:cubicBezTo>
                  <a:cubicBezTo>
                    <a:pt x="1308" y="104"/>
                    <a:pt x="1308" y="104"/>
                    <a:pt x="1308" y="104"/>
                  </a:cubicBezTo>
                  <a:cubicBezTo>
                    <a:pt x="1315" y="100"/>
                    <a:pt x="1261" y="104"/>
                    <a:pt x="1262" y="102"/>
                  </a:cubicBezTo>
                  <a:cubicBezTo>
                    <a:pt x="1187" y="104"/>
                    <a:pt x="1113" y="104"/>
                    <a:pt x="1043" y="106"/>
                  </a:cubicBezTo>
                  <a:cubicBezTo>
                    <a:pt x="1051" y="109"/>
                    <a:pt x="1051" y="109"/>
                    <a:pt x="1051" y="109"/>
                  </a:cubicBezTo>
                  <a:cubicBezTo>
                    <a:pt x="1027" y="109"/>
                    <a:pt x="1027" y="109"/>
                    <a:pt x="1027" y="109"/>
                  </a:cubicBezTo>
                  <a:cubicBezTo>
                    <a:pt x="1020" y="109"/>
                    <a:pt x="1018" y="107"/>
                    <a:pt x="1036" y="107"/>
                  </a:cubicBezTo>
                  <a:cubicBezTo>
                    <a:pt x="1026" y="105"/>
                    <a:pt x="1006" y="109"/>
                    <a:pt x="1006" y="110"/>
                  </a:cubicBezTo>
                  <a:cubicBezTo>
                    <a:pt x="972" y="110"/>
                    <a:pt x="1019" y="106"/>
                    <a:pt x="1009" y="106"/>
                  </a:cubicBezTo>
                  <a:cubicBezTo>
                    <a:pt x="994" y="107"/>
                    <a:pt x="994" y="107"/>
                    <a:pt x="994" y="107"/>
                  </a:cubicBezTo>
                  <a:cubicBezTo>
                    <a:pt x="998" y="107"/>
                    <a:pt x="998" y="107"/>
                    <a:pt x="998" y="107"/>
                  </a:cubicBezTo>
                  <a:cubicBezTo>
                    <a:pt x="986" y="109"/>
                    <a:pt x="985" y="110"/>
                    <a:pt x="964" y="110"/>
                  </a:cubicBezTo>
                  <a:cubicBezTo>
                    <a:pt x="951" y="110"/>
                    <a:pt x="957" y="109"/>
                    <a:pt x="952" y="109"/>
                  </a:cubicBezTo>
                  <a:cubicBezTo>
                    <a:pt x="952" y="109"/>
                    <a:pt x="950" y="109"/>
                    <a:pt x="944" y="109"/>
                  </a:cubicBezTo>
                  <a:cubicBezTo>
                    <a:pt x="913" y="110"/>
                    <a:pt x="913" y="110"/>
                    <a:pt x="913" y="110"/>
                  </a:cubicBezTo>
                  <a:cubicBezTo>
                    <a:pt x="925" y="112"/>
                    <a:pt x="925" y="112"/>
                    <a:pt x="925" y="112"/>
                  </a:cubicBezTo>
                  <a:cubicBezTo>
                    <a:pt x="912" y="114"/>
                    <a:pt x="896" y="112"/>
                    <a:pt x="911" y="115"/>
                  </a:cubicBezTo>
                  <a:cubicBezTo>
                    <a:pt x="890" y="111"/>
                    <a:pt x="795" y="117"/>
                    <a:pt x="782" y="116"/>
                  </a:cubicBezTo>
                  <a:cubicBezTo>
                    <a:pt x="763" y="119"/>
                    <a:pt x="744" y="119"/>
                    <a:pt x="721" y="120"/>
                  </a:cubicBezTo>
                  <a:cubicBezTo>
                    <a:pt x="727" y="120"/>
                    <a:pt x="730" y="122"/>
                    <a:pt x="710" y="123"/>
                  </a:cubicBezTo>
                  <a:cubicBezTo>
                    <a:pt x="717" y="117"/>
                    <a:pt x="675" y="121"/>
                    <a:pt x="658" y="118"/>
                  </a:cubicBezTo>
                  <a:cubicBezTo>
                    <a:pt x="666" y="120"/>
                    <a:pt x="600" y="121"/>
                    <a:pt x="622" y="123"/>
                  </a:cubicBezTo>
                  <a:cubicBezTo>
                    <a:pt x="605" y="123"/>
                    <a:pt x="621" y="121"/>
                    <a:pt x="608" y="121"/>
                  </a:cubicBezTo>
                  <a:cubicBezTo>
                    <a:pt x="568" y="124"/>
                    <a:pt x="520" y="122"/>
                    <a:pt x="470" y="124"/>
                  </a:cubicBezTo>
                  <a:cubicBezTo>
                    <a:pt x="469" y="125"/>
                    <a:pt x="477" y="125"/>
                    <a:pt x="467" y="127"/>
                  </a:cubicBezTo>
                  <a:cubicBezTo>
                    <a:pt x="441" y="124"/>
                    <a:pt x="441" y="124"/>
                    <a:pt x="441" y="124"/>
                  </a:cubicBezTo>
                  <a:cubicBezTo>
                    <a:pt x="431" y="125"/>
                    <a:pt x="432" y="128"/>
                    <a:pt x="414" y="126"/>
                  </a:cubicBezTo>
                  <a:cubicBezTo>
                    <a:pt x="416" y="127"/>
                    <a:pt x="420" y="128"/>
                    <a:pt x="413" y="128"/>
                  </a:cubicBezTo>
                  <a:cubicBezTo>
                    <a:pt x="316" y="128"/>
                    <a:pt x="215" y="137"/>
                    <a:pt x="115" y="133"/>
                  </a:cubicBezTo>
                  <a:cubicBezTo>
                    <a:pt x="128" y="134"/>
                    <a:pt x="119" y="134"/>
                    <a:pt x="109" y="135"/>
                  </a:cubicBezTo>
                  <a:cubicBezTo>
                    <a:pt x="116" y="135"/>
                    <a:pt x="109" y="137"/>
                    <a:pt x="110" y="137"/>
                  </a:cubicBezTo>
                  <a:cubicBezTo>
                    <a:pt x="69" y="136"/>
                    <a:pt x="69" y="136"/>
                    <a:pt x="69" y="136"/>
                  </a:cubicBezTo>
                  <a:cubicBezTo>
                    <a:pt x="61" y="139"/>
                    <a:pt x="24" y="137"/>
                    <a:pt x="20" y="140"/>
                  </a:cubicBezTo>
                  <a:cubicBezTo>
                    <a:pt x="33" y="139"/>
                    <a:pt x="33" y="139"/>
                    <a:pt x="33" y="139"/>
                  </a:cubicBezTo>
                  <a:cubicBezTo>
                    <a:pt x="16" y="144"/>
                    <a:pt x="58" y="146"/>
                    <a:pt x="55" y="150"/>
                  </a:cubicBezTo>
                  <a:close/>
                  <a:moveTo>
                    <a:pt x="2426" y="78"/>
                  </a:moveTo>
                  <a:cubicBezTo>
                    <a:pt x="2409" y="78"/>
                    <a:pt x="2409" y="78"/>
                    <a:pt x="2409" y="78"/>
                  </a:cubicBezTo>
                  <a:cubicBezTo>
                    <a:pt x="2414" y="77"/>
                    <a:pt x="2419" y="77"/>
                    <a:pt x="2426" y="78"/>
                  </a:cubicBezTo>
                  <a:close/>
                  <a:moveTo>
                    <a:pt x="949" y="110"/>
                  </a:moveTo>
                  <a:cubicBezTo>
                    <a:pt x="954" y="110"/>
                    <a:pt x="954" y="110"/>
                    <a:pt x="954" y="110"/>
                  </a:cubicBezTo>
                  <a:cubicBezTo>
                    <a:pt x="943" y="111"/>
                    <a:pt x="946" y="110"/>
                    <a:pt x="949" y="110"/>
                  </a:cubicBezTo>
                  <a:close/>
                  <a:moveTo>
                    <a:pt x="4370" y="9"/>
                  </a:moveTo>
                  <a:cubicBezTo>
                    <a:pt x="4356" y="11"/>
                    <a:pt x="4356" y="11"/>
                    <a:pt x="4356" y="11"/>
                  </a:cubicBezTo>
                  <a:cubicBezTo>
                    <a:pt x="4356" y="11"/>
                    <a:pt x="4356" y="11"/>
                    <a:pt x="4372" y="9"/>
                  </a:cubicBezTo>
                  <a:cubicBezTo>
                    <a:pt x="4372" y="9"/>
                    <a:pt x="4372" y="9"/>
                    <a:pt x="4370" y="9"/>
                  </a:cubicBezTo>
                  <a:close/>
                  <a:moveTo>
                    <a:pt x="3793" y="28"/>
                  </a:moveTo>
                  <a:cubicBezTo>
                    <a:pt x="3797" y="26"/>
                    <a:pt x="3785" y="27"/>
                    <a:pt x="3773" y="28"/>
                  </a:cubicBezTo>
                  <a:cubicBezTo>
                    <a:pt x="3774" y="30"/>
                    <a:pt x="3784" y="29"/>
                    <a:pt x="3795" y="28"/>
                  </a:cubicBezTo>
                  <a:cubicBezTo>
                    <a:pt x="3795" y="28"/>
                    <a:pt x="3794" y="28"/>
                    <a:pt x="3793" y="28"/>
                  </a:cubicBezTo>
                  <a:close/>
                  <a:moveTo>
                    <a:pt x="3504" y="46"/>
                  </a:moveTo>
                  <a:cubicBezTo>
                    <a:pt x="3502" y="46"/>
                    <a:pt x="3476" y="48"/>
                    <a:pt x="3501" y="48"/>
                  </a:cubicBezTo>
                  <a:cubicBezTo>
                    <a:pt x="3502" y="47"/>
                    <a:pt x="3522" y="46"/>
                    <a:pt x="3504" y="46"/>
                  </a:cubicBezTo>
                  <a:close/>
                  <a:moveTo>
                    <a:pt x="3731" y="33"/>
                  </a:moveTo>
                  <a:cubicBezTo>
                    <a:pt x="3728" y="33"/>
                    <a:pt x="3721" y="33"/>
                    <a:pt x="3716" y="34"/>
                  </a:cubicBezTo>
                  <a:cubicBezTo>
                    <a:pt x="3722" y="34"/>
                    <a:pt x="3728" y="33"/>
                    <a:pt x="3731" y="33"/>
                  </a:cubicBezTo>
                  <a:close/>
                  <a:moveTo>
                    <a:pt x="3782" y="33"/>
                  </a:moveTo>
                  <a:cubicBezTo>
                    <a:pt x="3778" y="31"/>
                    <a:pt x="3778" y="31"/>
                    <a:pt x="3778" y="31"/>
                  </a:cubicBezTo>
                  <a:cubicBezTo>
                    <a:pt x="3772" y="33"/>
                    <a:pt x="3772" y="33"/>
                    <a:pt x="3772" y="33"/>
                  </a:cubicBezTo>
                  <a:cubicBezTo>
                    <a:pt x="3782" y="33"/>
                    <a:pt x="3782" y="33"/>
                    <a:pt x="3782" y="33"/>
                  </a:cubicBezTo>
                  <a:close/>
                  <a:moveTo>
                    <a:pt x="3552" y="45"/>
                  </a:moveTo>
                  <a:cubicBezTo>
                    <a:pt x="3561" y="43"/>
                    <a:pt x="3561" y="43"/>
                    <a:pt x="3561" y="43"/>
                  </a:cubicBezTo>
                  <a:cubicBezTo>
                    <a:pt x="3556" y="43"/>
                    <a:pt x="3555" y="43"/>
                    <a:pt x="3552" y="42"/>
                  </a:cubicBezTo>
                  <a:lnTo>
                    <a:pt x="3552" y="45"/>
                  </a:lnTo>
                  <a:close/>
                  <a:moveTo>
                    <a:pt x="3758" y="35"/>
                  </a:moveTo>
                  <a:cubicBezTo>
                    <a:pt x="3752" y="34"/>
                    <a:pt x="3752" y="34"/>
                    <a:pt x="3752" y="34"/>
                  </a:cubicBezTo>
                  <a:cubicBezTo>
                    <a:pt x="3740" y="35"/>
                    <a:pt x="3740" y="35"/>
                    <a:pt x="3740" y="35"/>
                  </a:cubicBezTo>
                  <a:cubicBezTo>
                    <a:pt x="3758" y="35"/>
                    <a:pt x="3758" y="35"/>
                    <a:pt x="3758" y="35"/>
                  </a:cubicBezTo>
                  <a:close/>
                  <a:moveTo>
                    <a:pt x="4088" y="12"/>
                  </a:moveTo>
                  <a:cubicBezTo>
                    <a:pt x="4090" y="12"/>
                    <a:pt x="4092" y="13"/>
                    <a:pt x="4092" y="13"/>
                  </a:cubicBezTo>
                  <a:cubicBezTo>
                    <a:pt x="4102" y="12"/>
                    <a:pt x="4102" y="12"/>
                    <a:pt x="4102" y="12"/>
                  </a:cubicBezTo>
                  <a:cubicBezTo>
                    <a:pt x="4098" y="12"/>
                    <a:pt x="4091" y="12"/>
                    <a:pt x="4088" y="12"/>
                  </a:cubicBezTo>
                  <a:close/>
                  <a:moveTo>
                    <a:pt x="4091" y="20"/>
                  </a:moveTo>
                  <a:cubicBezTo>
                    <a:pt x="4089" y="21"/>
                    <a:pt x="4089" y="21"/>
                    <a:pt x="4089" y="21"/>
                  </a:cubicBezTo>
                  <a:cubicBezTo>
                    <a:pt x="4096" y="21"/>
                    <a:pt x="4089" y="22"/>
                    <a:pt x="4089" y="22"/>
                  </a:cubicBezTo>
                  <a:cubicBezTo>
                    <a:pt x="4094" y="22"/>
                    <a:pt x="4105" y="21"/>
                    <a:pt x="4091" y="20"/>
                  </a:cubicBezTo>
                  <a:close/>
                  <a:moveTo>
                    <a:pt x="4076" y="15"/>
                  </a:moveTo>
                  <a:cubicBezTo>
                    <a:pt x="4059" y="17"/>
                    <a:pt x="4059" y="17"/>
                    <a:pt x="4059" y="17"/>
                  </a:cubicBezTo>
                  <a:cubicBezTo>
                    <a:pt x="4075" y="17"/>
                    <a:pt x="4075" y="17"/>
                    <a:pt x="4075" y="17"/>
                  </a:cubicBezTo>
                  <a:cubicBezTo>
                    <a:pt x="4075" y="16"/>
                    <a:pt x="4072" y="16"/>
                    <a:pt x="4076" y="15"/>
                  </a:cubicBezTo>
                  <a:close/>
                  <a:moveTo>
                    <a:pt x="4062" y="19"/>
                  </a:moveTo>
                  <a:cubicBezTo>
                    <a:pt x="4062" y="19"/>
                    <a:pt x="4062" y="19"/>
                    <a:pt x="4061" y="18"/>
                  </a:cubicBezTo>
                  <a:cubicBezTo>
                    <a:pt x="4061" y="19"/>
                    <a:pt x="4061" y="19"/>
                    <a:pt x="4062" y="19"/>
                  </a:cubicBezTo>
                  <a:close/>
                  <a:moveTo>
                    <a:pt x="4049" y="15"/>
                  </a:moveTo>
                  <a:cubicBezTo>
                    <a:pt x="4048" y="14"/>
                    <a:pt x="4046" y="14"/>
                    <a:pt x="4037" y="13"/>
                  </a:cubicBezTo>
                  <a:cubicBezTo>
                    <a:pt x="4043" y="15"/>
                    <a:pt x="4043" y="15"/>
                    <a:pt x="4043" y="15"/>
                  </a:cubicBezTo>
                  <a:lnTo>
                    <a:pt x="4049" y="15"/>
                  </a:lnTo>
                  <a:close/>
                  <a:moveTo>
                    <a:pt x="4090" y="23"/>
                  </a:moveTo>
                  <a:cubicBezTo>
                    <a:pt x="4089" y="23"/>
                    <a:pt x="4090" y="23"/>
                    <a:pt x="4089" y="22"/>
                  </a:cubicBezTo>
                  <a:cubicBezTo>
                    <a:pt x="4087" y="23"/>
                    <a:pt x="4087" y="23"/>
                    <a:pt x="4090" y="23"/>
                  </a:cubicBezTo>
                  <a:close/>
                  <a:moveTo>
                    <a:pt x="4077" y="22"/>
                  </a:moveTo>
                  <a:cubicBezTo>
                    <a:pt x="4080" y="22"/>
                    <a:pt x="4081" y="21"/>
                    <a:pt x="4089" y="21"/>
                  </a:cubicBezTo>
                  <a:cubicBezTo>
                    <a:pt x="4079" y="20"/>
                    <a:pt x="4066" y="19"/>
                    <a:pt x="4062" y="19"/>
                  </a:cubicBezTo>
                  <a:cubicBezTo>
                    <a:pt x="4066" y="20"/>
                    <a:pt x="4069" y="21"/>
                    <a:pt x="4077" y="22"/>
                  </a:cubicBezTo>
                  <a:close/>
                  <a:moveTo>
                    <a:pt x="3918" y="17"/>
                  </a:moveTo>
                  <a:cubicBezTo>
                    <a:pt x="3921" y="17"/>
                    <a:pt x="3926" y="18"/>
                    <a:pt x="3930" y="18"/>
                  </a:cubicBezTo>
                  <a:cubicBezTo>
                    <a:pt x="3926" y="17"/>
                    <a:pt x="3919" y="17"/>
                    <a:pt x="3918" y="17"/>
                  </a:cubicBezTo>
                  <a:close/>
                  <a:moveTo>
                    <a:pt x="3986" y="14"/>
                  </a:moveTo>
                  <a:cubicBezTo>
                    <a:pt x="3993" y="12"/>
                    <a:pt x="3977" y="12"/>
                    <a:pt x="3984" y="11"/>
                  </a:cubicBezTo>
                  <a:cubicBezTo>
                    <a:pt x="3973" y="12"/>
                    <a:pt x="3964" y="13"/>
                    <a:pt x="3956" y="14"/>
                  </a:cubicBezTo>
                  <a:cubicBezTo>
                    <a:pt x="3965" y="13"/>
                    <a:pt x="3974" y="13"/>
                    <a:pt x="3986" y="14"/>
                  </a:cubicBezTo>
                  <a:close/>
                  <a:moveTo>
                    <a:pt x="3942" y="16"/>
                  </a:moveTo>
                  <a:cubicBezTo>
                    <a:pt x="3946" y="15"/>
                    <a:pt x="3951" y="15"/>
                    <a:pt x="3956" y="14"/>
                  </a:cubicBezTo>
                  <a:cubicBezTo>
                    <a:pt x="3951" y="14"/>
                    <a:pt x="3947" y="15"/>
                    <a:pt x="3942" y="16"/>
                  </a:cubicBezTo>
                  <a:close/>
                  <a:moveTo>
                    <a:pt x="4026" y="12"/>
                  </a:moveTo>
                  <a:cubicBezTo>
                    <a:pt x="4026" y="12"/>
                    <a:pt x="4026" y="12"/>
                    <a:pt x="4019" y="13"/>
                  </a:cubicBezTo>
                  <a:cubicBezTo>
                    <a:pt x="4035" y="11"/>
                    <a:pt x="4035" y="11"/>
                    <a:pt x="4035" y="11"/>
                  </a:cubicBezTo>
                  <a:cubicBezTo>
                    <a:pt x="4035" y="11"/>
                    <a:pt x="4035" y="11"/>
                    <a:pt x="4026" y="12"/>
                  </a:cubicBezTo>
                  <a:close/>
                  <a:moveTo>
                    <a:pt x="4086" y="11"/>
                  </a:moveTo>
                  <a:cubicBezTo>
                    <a:pt x="4086" y="11"/>
                    <a:pt x="4086" y="11"/>
                    <a:pt x="4087" y="11"/>
                  </a:cubicBezTo>
                  <a:cubicBezTo>
                    <a:pt x="4087" y="11"/>
                    <a:pt x="4086" y="11"/>
                    <a:pt x="4086" y="11"/>
                  </a:cubicBezTo>
                  <a:close/>
                  <a:moveTo>
                    <a:pt x="4161" y="12"/>
                  </a:moveTo>
                  <a:cubicBezTo>
                    <a:pt x="4168" y="11"/>
                    <a:pt x="4168" y="11"/>
                    <a:pt x="4168" y="11"/>
                  </a:cubicBezTo>
                  <a:cubicBezTo>
                    <a:pt x="4167" y="11"/>
                    <a:pt x="4165" y="11"/>
                    <a:pt x="4161" y="12"/>
                  </a:cubicBezTo>
                  <a:close/>
                  <a:moveTo>
                    <a:pt x="4174" y="10"/>
                  </a:moveTo>
                  <a:cubicBezTo>
                    <a:pt x="4188" y="8"/>
                    <a:pt x="4188" y="8"/>
                    <a:pt x="4188" y="8"/>
                  </a:cubicBezTo>
                  <a:cubicBezTo>
                    <a:pt x="4185" y="8"/>
                    <a:pt x="4173" y="8"/>
                    <a:pt x="4177" y="7"/>
                  </a:cubicBezTo>
                  <a:cubicBezTo>
                    <a:pt x="4163" y="8"/>
                    <a:pt x="4166" y="9"/>
                    <a:pt x="4174" y="10"/>
                  </a:cubicBezTo>
                  <a:close/>
                  <a:moveTo>
                    <a:pt x="4196" y="12"/>
                  </a:moveTo>
                  <a:cubicBezTo>
                    <a:pt x="4224" y="11"/>
                    <a:pt x="4220" y="9"/>
                    <a:pt x="4192" y="10"/>
                  </a:cubicBezTo>
                  <a:cubicBezTo>
                    <a:pt x="4200" y="11"/>
                    <a:pt x="4211" y="11"/>
                    <a:pt x="4196" y="12"/>
                  </a:cubicBezTo>
                  <a:close/>
                  <a:moveTo>
                    <a:pt x="4092" y="13"/>
                  </a:moveTo>
                  <a:cubicBezTo>
                    <a:pt x="4076" y="14"/>
                    <a:pt x="4076" y="14"/>
                    <a:pt x="4076" y="14"/>
                  </a:cubicBezTo>
                  <a:cubicBezTo>
                    <a:pt x="4090" y="14"/>
                    <a:pt x="4093" y="14"/>
                    <a:pt x="4092" y="13"/>
                  </a:cubicBezTo>
                  <a:close/>
                  <a:moveTo>
                    <a:pt x="4224" y="7"/>
                  </a:moveTo>
                  <a:cubicBezTo>
                    <a:pt x="4222" y="8"/>
                    <a:pt x="4219" y="8"/>
                    <a:pt x="4213" y="8"/>
                  </a:cubicBezTo>
                  <a:cubicBezTo>
                    <a:pt x="4215" y="8"/>
                    <a:pt x="4214" y="9"/>
                    <a:pt x="4213" y="9"/>
                  </a:cubicBezTo>
                  <a:cubicBezTo>
                    <a:pt x="4215" y="9"/>
                    <a:pt x="4218" y="8"/>
                    <a:pt x="4226" y="8"/>
                  </a:cubicBezTo>
                  <a:cubicBezTo>
                    <a:pt x="4225" y="8"/>
                    <a:pt x="4224" y="8"/>
                    <a:pt x="4224" y="7"/>
                  </a:cubicBezTo>
                  <a:close/>
                  <a:moveTo>
                    <a:pt x="1883" y="80"/>
                  </a:moveTo>
                  <a:cubicBezTo>
                    <a:pt x="1878" y="81"/>
                    <a:pt x="1876" y="81"/>
                    <a:pt x="1877" y="82"/>
                  </a:cubicBezTo>
                  <a:cubicBezTo>
                    <a:pt x="1882" y="81"/>
                    <a:pt x="1884" y="81"/>
                    <a:pt x="1883" y="80"/>
                  </a:cubicBezTo>
                  <a:close/>
                  <a:moveTo>
                    <a:pt x="3860" y="18"/>
                  </a:moveTo>
                  <a:cubicBezTo>
                    <a:pt x="3844" y="21"/>
                    <a:pt x="3844" y="21"/>
                    <a:pt x="3844" y="21"/>
                  </a:cubicBezTo>
                  <a:cubicBezTo>
                    <a:pt x="3856" y="20"/>
                    <a:pt x="3856" y="20"/>
                    <a:pt x="3856" y="20"/>
                  </a:cubicBezTo>
                  <a:lnTo>
                    <a:pt x="3860" y="18"/>
                  </a:lnTo>
                  <a:close/>
                  <a:moveTo>
                    <a:pt x="4117" y="15"/>
                  </a:moveTo>
                  <a:cubicBezTo>
                    <a:pt x="4108" y="16"/>
                    <a:pt x="4089" y="18"/>
                    <a:pt x="4107" y="19"/>
                  </a:cubicBezTo>
                  <a:cubicBezTo>
                    <a:pt x="4114" y="17"/>
                    <a:pt x="4103" y="17"/>
                    <a:pt x="4117" y="15"/>
                  </a:cubicBezTo>
                  <a:close/>
                  <a:moveTo>
                    <a:pt x="4175" y="11"/>
                  </a:moveTo>
                  <a:cubicBezTo>
                    <a:pt x="4174" y="12"/>
                    <a:pt x="4177" y="11"/>
                    <a:pt x="4184" y="10"/>
                  </a:cubicBezTo>
                  <a:cubicBezTo>
                    <a:pt x="4168" y="11"/>
                    <a:pt x="4168" y="11"/>
                    <a:pt x="4168" y="11"/>
                  </a:cubicBezTo>
                  <a:cubicBezTo>
                    <a:pt x="4170" y="12"/>
                    <a:pt x="4170" y="13"/>
                    <a:pt x="4175" y="11"/>
                  </a:cubicBezTo>
                  <a:close/>
                  <a:moveTo>
                    <a:pt x="4184" y="12"/>
                  </a:moveTo>
                  <a:cubicBezTo>
                    <a:pt x="4153" y="15"/>
                    <a:pt x="4153" y="15"/>
                    <a:pt x="4153" y="15"/>
                  </a:cubicBezTo>
                  <a:cubicBezTo>
                    <a:pt x="4158" y="15"/>
                    <a:pt x="4158" y="15"/>
                    <a:pt x="4158" y="15"/>
                  </a:cubicBezTo>
                  <a:cubicBezTo>
                    <a:pt x="4184" y="12"/>
                    <a:pt x="4184" y="12"/>
                    <a:pt x="4184" y="12"/>
                  </a:cubicBezTo>
                  <a:close/>
                  <a:moveTo>
                    <a:pt x="4213" y="9"/>
                  </a:moveTo>
                  <a:cubicBezTo>
                    <a:pt x="4212" y="9"/>
                    <a:pt x="4212" y="9"/>
                    <a:pt x="4213" y="9"/>
                  </a:cubicBezTo>
                  <a:close/>
                  <a:moveTo>
                    <a:pt x="3808" y="28"/>
                  </a:moveTo>
                  <a:cubicBezTo>
                    <a:pt x="3810" y="27"/>
                    <a:pt x="3804" y="28"/>
                    <a:pt x="3798" y="28"/>
                  </a:cubicBezTo>
                  <a:lnTo>
                    <a:pt x="3808" y="28"/>
                  </a:lnTo>
                  <a:close/>
                  <a:moveTo>
                    <a:pt x="3756" y="21"/>
                  </a:moveTo>
                  <a:cubicBezTo>
                    <a:pt x="3742" y="22"/>
                    <a:pt x="3742" y="22"/>
                    <a:pt x="3742" y="22"/>
                  </a:cubicBezTo>
                  <a:cubicBezTo>
                    <a:pt x="3756" y="22"/>
                    <a:pt x="3756" y="22"/>
                    <a:pt x="3756" y="22"/>
                  </a:cubicBezTo>
                  <a:cubicBezTo>
                    <a:pt x="3756" y="22"/>
                    <a:pt x="3754" y="22"/>
                    <a:pt x="3756" y="21"/>
                  </a:cubicBezTo>
                  <a:close/>
                  <a:moveTo>
                    <a:pt x="3989" y="24"/>
                  </a:moveTo>
                  <a:cubicBezTo>
                    <a:pt x="3989" y="23"/>
                    <a:pt x="3989" y="23"/>
                    <a:pt x="3989" y="23"/>
                  </a:cubicBezTo>
                  <a:cubicBezTo>
                    <a:pt x="4004" y="23"/>
                    <a:pt x="4000" y="22"/>
                    <a:pt x="4002" y="21"/>
                  </a:cubicBezTo>
                  <a:cubicBezTo>
                    <a:pt x="3976" y="23"/>
                    <a:pt x="3976" y="23"/>
                    <a:pt x="3976" y="23"/>
                  </a:cubicBezTo>
                  <a:lnTo>
                    <a:pt x="3989" y="24"/>
                  </a:lnTo>
                  <a:close/>
                  <a:moveTo>
                    <a:pt x="4323" y="11"/>
                  </a:moveTo>
                  <a:cubicBezTo>
                    <a:pt x="4326" y="12"/>
                    <a:pt x="4326" y="12"/>
                    <a:pt x="4326" y="12"/>
                  </a:cubicBezTo>
                  <a:cubicBezTo>
                    <a:pt x="4334" y="9"/>
                    <a:pt x="4334" y="9"/>
                    <a:pt x="4334" y="9"/>
                  </a:cubicBezTo>
                  <a:cubicBezTo>
                    <a:pt x="4312" y="10"/>
                    <a:pt x="4284" y="13"/>
                    <a:pt x="4268" y="12"/>
                  </a:cubicBezTo>
                  <a:cubicBezTo>
                    <a:pt x="4278" y="15"/>
                    <a:pt x="4305" y="11"/>
                    <a:pt x="4323" y="11"/>
                  </a:cubicBezTo>
                  <a:close/>
                  <a:moveTo>
                    <a:pt x="3897" y="30"/>
                  </a:moveTo>
                  <a:cubicBezTo>
                    <a:pt x="3904" y="30"/>
                    <a:pt x="3904" y="30"/>
                    <a:pt x="3904" y="30"/>
                  </a:cubicBezTo>
                  <a:cubicBezTo>
                    <a:pt x="3903" y="29"/>
                    <a:pt x="3903" y="29"/>
                    <a:pt x="3903" y="29"/>
                  </a:cubicBezTo>
                  <a:cubicBezTo>
                    <a:pt x="3893" y="29"/>
                    <a:pt x="3887" y="30"/>
                    <a:pt x="3897" y="30"/>
                  </a:cubicBezTo>
                  <a:close/>
                  <a:moveTo>
                    <a:pt x="3823" y="19"/>
                  </a:moveTo>
                  <a:cubicBezTo>
                    <a:pt x="3814" y="21"/>
                    <a:pt x="3814" y="21"/>
                    <a:pt x="3814" y="21"/>
                  </a:cubicBezTo>
                  <a:cubicBezTo>
                    <a:pt x="3822" y="21"/>
                    <a:pt x="3822" y="21"/>
                    <a:pt x="3822" y="21"/>
                  </a:cubicBezTo>
                  <a:lnTo>
                    <a:pt x="3823" y="19"/>
                  </a:lnTo>
                  <a:close/>
                  <a:moveTo>
                    <a:pt x="41" y="135"/>
                  </a:moveTo>
                  <a:cubicBezTo>
                    <a:pt x="26" y="134"/>
                    <a:pt x="26" y="134"/>
                    <a:pt x="26" y="134"/>
                  </a:cubicBezTo>
                  <a:cubicBezTo>
                    <a:pt x="36" y="135"/>
                    <a:pt x="36" y="135"/>
                    <a:pt x="36" y="135"/>
                  </a:cubicBezTo>
                  <a:lnTo>
                    <a:pt x="41" y="135"/>
                  </a:lnTo>
                  <a:close/>
                  <a:moveTo>
                    <a:pt x="3682" y="25"/>
                  </a:moveTo>
                  <a:cubicBezTo>
                    <a:pt x="3682" y="25"/>
                    <a:pt x="3682" y="24"/>
                    <a:pt x="3682" y="24"/>
                  </a:cubicBezTo>
                  <a:cubicBezTo>
                    <a:pt x="3682" y="24"/>
                    <a:pt x="3682" y="25"/>
                    <a:pt x="3682" y="25"/>
                  </a:cubicBezTo>
                  <a:close/>
                  <a:moveTo>
                    <a:pt x="3658" y="27"/>
                  </a:moveTo>
                  <a:cubicBezTo>
                    <a:pt x="3663" y="28"/>
                    <a:pt x="3661" y="24"/>
                    <a:pt x="3664" y="26"/>
                  </a:cubicBezTo>
                  <a:cubicBezTo>
                    <a:pt x="3670" y="23"/>
                    <a:pt x="3629" y="29"/>
                    <a:pt x="3658" y="27"/>
                  </a:cubicBezTo>
                  <a:close/>
                  <a:moveTo>
                    <a:pt x="3928" y="19"/>
                  </a:moveTo>
                  <a:cubicBezTo>
                    <a:pt x="3929" y="18"/>
                    <a:pt x="3930" y="18"/>
                    <a:pt x="3931" y="18"/>
                  </a:cubicBezTo>
                  <a:cubicBezTo>
                    <a:pt x="3930" y="18"/>
                    <a:pt x="3929" y="18"/>
                    <a:pt x="3928" y="19"/>
                  </a:cubicBezTo>
                  <a:close/>
                  <a:moveTo>
                    <a:pt x="3682" y="25"/>
                  </a:moveTo>
                  <a:cubicBezTo>
                    <a:pt x="3680" y="25"/>
                    <a:pt x="3677" y="26"/>
                    <a:pt x="3672" y="26"/>
                  </a:cubicBezTo>
                  <a:cubicBezTo>
                    <a:pt x="3683" y="26"/>
                    <a:pt x="3683" y="26"/>
                    <a:pt x="3683" y="26"/>
                  </a:cubicBezTo>
                  <a:cubicBezTo>
                    <a:pt x="3682" y="25"/>
                    <a:pt x="3682" y="25"/>
                    <a:pt x="3682" y="25"/>
                  </a:cubicBezTo>
                  <a:close/>
                  <a:moveTo>
                    <a:pt x="4003" y="16"/>
                  </a:moveTo>
                  <a:cubicBezTo>
                    <a:pt x="4001" y="15"/>
                    <a:pt x="4001" y="15"/>
                    <a:pt x="4002" y="16"/>
                  </a:cubicBezTo>
                  <a:cubicBezTo>
                    <a:pt x="3998" y="16"/>
                    <a:pt x="3995" y="17"/>
                    <a:pt x="3993" y="17"/>
                  </a:cubicBezTo>
                  <a:cubicBezTo>
                    <a:pt x="3997" y="17"/>
                    <a:pt x="4001" y="16"/>
                    <a:pt x="4004" y="16"/>
                  </a:cubicBezTo>
                  <a:cubicBezTo>
                    <a:pt x="4004" y="16"/>
                    <a:pt x="4004" y="16"/>
                    <a:pt x="4003" y="16"/>
                  </a:cubicBezTo>
                  <a:close/>
                  <a:moveTo>
                    <a:pt x="3993" y="17"/>
                  </a:moveTo>
                  <a:cubicBezTo>
                    <a:pt x="3987" y="17"/>
                    <a:pt x="3982" y="18"/>
                    <a:pt x="3975" y="18"/>
                  </a:cubicBezTo>
                  <a:cubicBezTo>
                    <a:pt x="3975" y="18"/>
                    <a:pt x="3975" y="18"/>
                    <a:pt x="3977" y="18"/>
                  </a:cubicBezTo>
                  <a:cubicBezTo>
                    <a:pt x="3984" y="18"/>
                    <a:pt x="3988" y="18"/>
                    <a:pt x="3993" y="17"/>
                  </a:cubicBezTo>
                  <a:close/>
                  <a:moveTo>
                    <a:pt x="3947" y="18"/>
                  </a:moveTo>
                  <a:cubicBezTo>
                    <a:pt x="3932" y="18"/>
                    <a:pt x="3932" y="18"/>
                    <a:pt x="3932" y="18"/>
                  </a:cubicBezTo>
                  <a:cubicBezTo>
                    <a:pt x="3932" y="18"/>
                    <a:pt x="3932" y="18"/>
                    <a:pt x="3931" y="18"/>
                  </a:cubicBezTo>
                  <a:cubicBezTo>
                    <a:pt x="3930" y="18"/>
                    <a:pt x="3930" y="19"/>
                    <a:pt x="3929" y="19"/>
                  </a:cubicBezTo>
                  <a:cubicBezTo>
                    <a:pt x="3936" y="19"/>
                    <a:pt x="3941" y="18"/>
                    <a:pt x="3947" y="18"/>
                  </a:cubicBezTo>
                  <a:close/>
                  <a:moveTo>
                    <a:pt x="3971" y="16"/>
                  </a:moveTo>
                  <a:cubicBezTo>
                    <a:pt x="3963" y="17"/>
                    <a:pt x="3956" y="18"/>
                    <a:pt x="3947" y="18"/>
                  </a:cubicBezTo>
                  <a:cubicBezTo>
                    <a:pt x="3975" y="18"/>
                    <a:pt x="3975" y="18"/>
                    <a:pt x="3975" y="18"/>
                  </a:cubicBezTo>
                  <a:cubicBezTo>
                    <a:pt x="3977" y="17"/>
                    <a:pt x="3981" y="16"/>
                    <a:pt x="3971" y="16"/>
                  </a:cubicBezTo>
                  <a:close/>
                  <a:moveTo>
                    <a:pt x="3867" y="27"/>
                  </a:moveTo>
                  <a:cubicBezTo>
                    <a:pt x="3845" y="29"/>
                    <a:pt x="3849" y="27"/>
                    <a:pt x="3838" y="27"/>
                  </a:cubicBezTo>
                  <a:cubicBezTo>
                    <a:pt x="3847" y="29"/>
                    <a:pt x="3810" y="31"/>
                    <a:pt x="3815" y="33"/>
                  </a:cubicBezTo>
                  <a:cubicBezTo>
                    <a:pt x="3834" y="32"/>
                    <a:pt x="3834" y="32"/>
                    <a:pt x="3834" y="32"/>
                  </a:cubicBezTo>
                  <a:cubicBezTo>
                    <a:pt x="3835" y="32"/>
                    <a:pt x="3828" y="33"/>
                    <a:pt x="3833" y="33"/>
                  </a:cubicBezTo>
                  <a:cubicBezTo>
                    <a:pt x="3834" y="32"/>
                    <a:pt x="3853" y="30"/>
                    <a:pt x="3869" y="31"/>
                  </a:cubicBezTo>
                  <a:cubicBezTo>
                    <a:pt x="3885" y="29"/>
                    <a:pt x="3875" y="23"/>
                    <a:pt x="3861" y="21"/>
                  </a:cubicBezTo>
                  <a:cubicBezTo>
                    <a:pt x="3860" y="22"/>
                    <a:pt x="3860" y="22"/>
                    <a:pt x="3844" y="24"/>
                  </a:cubicBezTo>
                  <a:cubicBezTo>
                    <a:pt x="3850" y="24"/>
                    <a:pt x="3880" y="26"/>
                    <a:pt x="3867" y="27"/>
                  </a:cubicBezTo>
                  <a:close/>
                  <a:moveTo>
                    <a:pt x="3899" y="20"/>
                  </a:moveTo>
                  <a:cubicBezTo>
                    <a:pt x="3891" y="20"/>
                    <a:pt x="3886" y="19"/>
                    <a:pt x="3875" y="18"/>
                  </a:cubicBezTo>
                  <a:cubicBezTo>
                    <a:pt x="3864" y="19"/>
                    <a:pt x="3862" y="20"/>
                    <a:pt x="3861" y="21"/>
                  </a:cubicBezTo>
                  <a:cubicBezTo>
                    <a:pt x="3894" y="20"/>
                    <a:pt x="3894" y="20"/>
                    <a:pt x="3894" y="20"/>
                  </a:cubicBezTo>
                  <a:cubicBezTo>
                    <a:pt x="3899" y="20"/>
                    <a:pt x="3899" y="20"/>
                    <a:pt x="3899" y="20"/>
                  </a:cubicBezTo>
                  <a:close/>
                  <a:moveTo>
                    <a:pt x="4283" y="15"/>
                  </a:moveTo>
                  <a:cubicBezTo>
                    <a:pt x="4278" y="15"/>
                    <a:pt x="4262" y="15"/>
                    <a:pt x="4263" y="15"/>
                  </a:cubicBezTo>
                  <a:cubicBezTo>
                    <a:pt x="4274" y="16"/>
                    <a:pt x="4274" y="16"/>
                    <a:pt x="4274" y="16"/>
                  </a:cubicBezTo>
                  <a:cubicBezTo>
                    <a:pt x="4283" y="15"/>
                    <a:pt x="4283" y="15"/>
                    <a:pt x="4283" y="15"/>
                  </a:cubicBezTo>
                  <a:close/>
                  <a:moveTo>
                    <a:pt x="3918" y="24"/>
                  </a:moveTo>
                  <a:cubicBezTo>
                    <a:pt x="3938" y="23"/>
                    <a:pt x="3932" y="22"/>
                    <a:pt x="3943" y="21"/>
                  </a:cubicBezTo>
                  <a:cubicBezTo>
                    <a:pt x="3911" y="22"/>
                    <a:pt x="3953" y="19"/>
                    <a:pt x="3929" y="19"/>
                  </a:cubicBezTo>
                  <a:cubicBezTo>
                    <a:pt x="3924" y="21"/>
                    <a:pt x="3908" y="22"/>
                    <a:pt x="3918" y="24"/>
                  </a:cubicBezTo>
                  <a:close/>
                  <a:moveTo>
                    <a:pt x="3928" y="19"/>
                  </a:moveTo>
                  <a:cubicBezTo>
                    <a:pt x="3899" y="20"/>
                    <a:pt x="3899" y="20"/>
                    <a:pt x="3899" y="20"/>
                  </a:cubicBezTo>
                  <a:cubicBezTo>
                    <a:pt x="3906" y="20"/>
                    <a:pt x="3914" y="19"/>
                    <a:pt x="3929" y="19"/>
                  </a:cubicBezTo>
                  <a:cubicBezTo>
                    <a:pt x="3923" y="19"/>
                    <a:pt x="3925" y="19"/>
                    <a:pt x="3928" y="19"/>
                  </a:cubicBezTo>
                  <a:close/>
                  <a:moveTo>
                    <a:pt x="679" y="938"/>
                  </a:moveTo>
                  <a:cubicBezTo>
                    <a:pt x="689" y="938"/>
                    <a:pt x="689" y="938"/>
                    <a:pt x="689" y="938"/>
                  </a:cubicBezTo>
                  <a:cubicBezTo>
                    <a:pt x="683" y="938"/>
                    <a:pt x="677" y="937"/>
                    <a:pt x="679" y="938"/>
                  </a:cubicBezTo>
                  <a:close/>
                  <a:moveTo>
                    <a:pt x="1710" y="981"/>
                  </a:moveTo>
                  <a:cubicBezTo>
                    <a:pt x="1718" y="981"/>
                    <a:pt x="1725" y="981"/>
                    <a:pt x="1736" y="984"/>
                  </a:cubicBezTo>
                  <a:cubicBezTo>
                    <a:pt x="1719" y="977"/>
                    <a:pt x="1719" y="977"/>
                    <a:pt x="1719" y="977"/>
                  </a:cubicBezTo>
                  <a:cubicBezTo>
                    <a:pt x="1719" y="977"/>
                    <a:pt x="1719" y="977"/>
                    <a:pt x="1710" y="981"/>
                  </a:cubicBezTo>
                  <a:close/>
                  <a:moveTo>
                    <a:pt x="2443" y="1009"/>
                  </a:moveTo>
                  <a:cubicBezTo>
                    <a:pt x="2443" y="1009"/>
                    <a:pt x="2443" y="1009"/>
                    <a:pt x="2454" y="1007"/>
                  </a:cubicBezTo>
                  <a:cubicBezTo>
                    <a:pt x="2447" y="1007"/>
                    <a:pt x="2444" y="1007"/>
                    <a:pt x="2442" y="1008"/>
                  </a:cubicBezTo>
                  <a:cubicBezTo>
                    <a:pt x="2442" y="1008"/>
                    <a:pt x="2442" y="1008"/>
                    <a:pt x="2443" y="1009"/>
                  </a:cubicBezTo>
                  <a:close/>
                  <a:moveTo>
                    <a:pt x="1521" y="976"/>
                  </a:moveTo>
                  <a:cubicBezTo>
                    <a:pt x="1520" y="975"/>
                    <a:pt x="1518" y="975"/>
                    <a:pt x="1514" y="975"/>
                  </a:cubicBezTo>
                  <a:cubicBezTo>
                    <a:pt x="1516" y="975"/>
                    <a:pt x="1518" y="975"/>
                    <a:pt x="1521" y="976"/>
                  </a:cubicBezTo>
                  <a:close/>
                  <a:moveTo>
                    <a:pt x="2644" y="1012"/>
                  </a:moveTo>
                  <a:cubicBezTo>
                    <a:pt x="2647" y="1010"/>
                    <a:pt x="2647" y="1010"/>
                    <a:pt x="2647" y="1010"/>
                  </a:cubicBezTo>
                  <a:cubicBezTo>
                    <a:pt x="2647" y="1010"/>
                    <a:pt x="2647" y="1010"/>
                    <a:pt x="2641" y="1012"/>
                  </a:cubicBezTo>
                  <a:cubicBezTo>
                    <a:pt x="2641" y="1012"/>
                    <a:pt x="2641" y="1012"/>
                    <a:pt x="2644" y="1012"/>
                  </a:cubicBezTo>
                  <a:close/>
                  <a:moveTo>
                    <a:pt x="1521" y="976"/>
                  </a:moveTo>
                  <a:cubicBezTo>
                    <a:pt x="1526" y="977"/>
                    <a:pt x="1504" y="976"/>
                    <a:pt x="1509" y="977"/>
                  </a:cubicBezTo>
                  <a:cubicBezTo>
                    <a:pt x="1530" y="977"/>
                    <a:pt x="1512" y="979"/>
                    <a:pt x="1535" y="979"/>
                  </a:cubicBezTo>
                  <a:cubicBezTo>
                    <a:pt x="1542" y="977"/>
                    <a:pt x="1535" y="977"/>
                    <a:pt x="1521" y="976"/>
                  </a:cubicBezTo>
                  <a:close/>
                  <a:moveTo>
                    <a:pt x="3460" y="1029"/>
                  </a:moveTo>
                  <a:cubicBezTo>
                    <a:pt x="3459" y="1029"/>
                    <a:pt x="3459" y="1029"/>
                    <a:pt x="3459" y="1029"/>
                  </a:cubicBezTo>
                  <a:cubicBezTo>
                    <a:pt x="3465" y="1030"/>
                    <a:pt x="3468" y="1030"/>
                    <a:pt x="3460" y="1029"/>
                  </a:cubicBezTo>
                  <a:close/>
                  <a:moveTo>
                    <a:pt x="2796" y="1020"/>
                  </a:moveTo>
                  <a:cubicBezTo>
                    <a:pt x="2813" y="1020"/>
                    <a:pt x="2813" y="1020"/>
                    <a:pt x="2813" y="1020"/>
                  </a:cubicBezTo>
                  <a:cubicBezTo>
                    <a:pt x="2815" y="1018"/>
                    <a:pt x="2808" y="1020"/>
                    <a:pt x="2796" y="1020"/>
                  </a:cubicBezTo>
                  <a:close/>
                  <a:moveTo>
                    <a:pt x="3364" y="1033"/>
                  </a:moveTo>
                  <a:cubicBezTo>
                    <a:pt x="3361" y="1033"/>
                    <a:pt x="3358" y="1033"/>
                    <a:pt x="3355" y="1033"/>
                  </a:cubicBezTo>
                  <a:cubicBezTo>
                    <a:pt x="3360" y="1033"/>
                    <a:pt x="3363" y="1033"/>
                    <a:pt x="3364" y="1033"/>
                  </a:cubicBezTo>
                  <a:close/>
                  <a:moveTo>
                    <a:pt x="1272" y="962"/>
                  </a:moveTo>
                  <a:cubicBezTo>
                    <a:pt x="1272" y="962"/>
                    <a:pt x="1272" y="962"/>
                    <a:pt x="1277" y="962"/>
                  </a:cubicBezTo>
                  <a:cubicBezTo>
                    <a:pt x="1273" y="958"/>
                    <a:pt x="1273" y="958"/>
                    <a:pt x="1273" y="958"/>
                  </a:cubicBezTo>
                  <a:cubicBezTo>
                    <a:pt x="1273" y="958"/>
                    <a:pt x="1273" y="958"/>
                    <a:pt x="1272" y="962"/>
                  </a:cubicBezTo>
                  <a:close/>
                  <a:moveTo>
                    <a:pt x="2945" y="1022"/>
                  </a:moveTo>
                  <a:cubicBezTo>
                    <a:pt x="2945" y="1022"/>
                    <a:pt x="2945" y="1022"/>
                    <a:pt x="2936" y="1020"/>
                  </a:cubicBezTo>
                  <a:cubicBezTo>
                    <a:pt x="2937" y="1021"/>
                    <a:pt x="2931" y="1022"/>
                    <a:pt x="2945" y="1022"/>
                  </a:cubicBezTo>
                  <a:close/>
                  <a:moveTo>
                    <a:pt x="588" y="931"/>
                  </a:moveTo>
                  <a:cubicBezTo>
                    <a:pt x="588" y="931"/>
                    <a:pt x="588" y="931"/>
                    <a:pt x="593" y="931"/>
                  </a:cubicBezTo>
                  <a:cubicBezTo>
                    <a:pt x="593" y="931"/>
                    <a:pt x="593" y="931"/>
                    <a:pt x="626" y="932"/>
                  </a:cubicBezTo>
                  <a:cubicBezTo>
                    <a:pt x="625" y="931"/>
                    <a:pt x="623" y="930"/>
                    <a:pt x="612" y="929"/>
                  </a:cubicBezTo>
                  <a:cubicBezTo>
                    <a:pt x="601" y="930"/>
                    <a:pt x="596" y="931"/>
                    <a:pt x="588" y="931"/>
                  </a:cubicBezTo>
                  <a:close/>
                  <a:moveTo>
                    <a:pt x="705" y="943"/>
                  </a:moveTo>
                  <a:cubicBezTo>
                    <a:pt x="705" y="943"/>
                    <a:pt x="705" y="943"/>
                    <a:pt x="715" y="943"/>
                  </a:cubicBezTo>
                  <a:cubicBezTo>
                    <a:pt x="709" y="941"/>
                    <a:pt x="709" y="941"/>
                    <a:pt x="709" y="941"/>
                  </a:cubicBezTo>
                  <a:cubicBezTo>
                    <a:pt x="709" y="941"/>
                    <a:pt x="709" y="941"/>
                    <a:pt x="705" y="943"/>
                  </a:cubicBezTo>
                  <a:close/>
                  <a:moveTo>
                    <a:pt x="714" y="938"/>
                  </a:moveTo>
                  <a:cubicBezTo>
                    <a:pt x="702" y="937"/>
                    <a:pt x="690" y="936"/>
                    <a:pt x="694" y="938"/>
                  </a:cubicBezTo>
                  <a:cubicBezTo>
                    <a:pt x="693" y="938"/>
                    <a:pt x="692" y="938"/>
                    <a:pt x="692" y="938"/>
                  </a:cubicBezTo>
                  <a:cubicBezTo>
                    <a:pt x="703" y="939"/>
                    <a:pt x="713" y="940"/>
                    <a:pt x="714" y="938"/>
                  </a:cubicBezTo>
                  <a:close/>
                  <a:moveTo>
                    <a:pt x="3355" y="1033"/>
                  </a:moveTo>
                  <a:cubicBezTo>
                    <a:pt x="3352" y="1033"/>
                    <a:pt x="3348" y="1033"/>
                    <a:pt x="3345" y="1032"/>
                  </a:cubicBezTo>
                  <a:cubicBezTo>
                    <a:pt x="3349" y="1033"/>
                    <a:pt x="3352" y="1033"/>
                    <a:pt x="3355" y="1033"/>
                  </a:cubicBezTo>
                  <a:close/>
                  <a:moveTo>
                    <a:pt x="649" y="937"/>
                  </a:moveTo>
                  <a:cubicBezTo>
                    <a:pt x="638" y="937"/>
                    <a:pt x="642" y="939"/>
                    <a:pt x="620" y="937"/>
                  </a:cubicBezTo>
                  <a:cubicBezTo>
                    <a:pt x="607" y="936"/>
                    <a:pt x="637" y="935"/>
                    <a:pt x="643" y="935"/>
                  </a:cubicBezTo>
                  <a:cubicBezTo>
                    <a:pt x="627" y="933"/>
                    <a:pt x="627" y="933"/>
                    <a:pt x="626" y="932"/>
                  </a:cubicBezTo>
                  <a:cubicBezTo>
                    <a:pt x="612" y="934"/>
                    <a:pt x="602" y="939"/>
                    <a:pt x="618" y="941"/>
                  </a:cubicBezTo>
                  <a:cubicBezTo>
                    <a:pt x="634" y="940"/>
                    <a:pt x="653" y="942"/>
                    <a:pt x="654" y="943"/>
                  </a:cubicBezTo>
                  <a:cubicBezTo>
                    <a:pt x="659" y="943"/>
                    <a:pt x="652" y="942"/>
                    <a:pt x="653" y="942"/>
                  </a:cubicBezTo>
                  <a:cubicBezTo>
                    <a:pt x="653" y="942"/>
                    <a:pt x="653" y="942"/>
                    <a:pt x="672" y="943"/>
                  </a:cubicBezTo>
                  <a:cubicBezTo>
                    <a:pt x="677" y="941"/>
                    <a:pt x="640" y="939"/>
                    <a:pt x="649" y="937"/>
                  </a:cubicBezTo>
                  <a:close/>
                  <a:moveTo>
                    <a:pt x="983" y="957"/>
                  </a:moveTo>
                  <a:cubicBezTo>
                    <a:pt x="965" y="957"/>
                    <a:pt x="985" y="958"/>
                    <a:pt x="986" y="959"/>
                  </a:cubicBezTo>
                  <a:cubicBezTo>
                    <a:pt x="1011" y="959"/>
                    <a:pt x="985" y="957"/>
                    <a:pt x="983" y="957"/>
                  </a:cubicBezTo>
                  <a:close/>
                  <a:moveTo>
                    <a:pt x="1005" y="952"/>
                  </a:moveTo>
                  <a:cubicBezTo>
                    <a:pt x="1005" y="952"/>
                    <a:pt x="1005" y="952"/>
                    <a:pt x="985" y="951"/>
                  </a:cubicBezTo>
                  <a:cubicBezTo>
                    <a:pt x="982" y="951"/>
                    <a:pt x="989" y="952"/>
                    <a:pt x="994" y="952"/>
                  </a:cubicBezTo>
                  <a:cubicBezTo>
                    <a:pt x="1001" y="953"/>
                    <a:pt x="1007" y="952"/>
                    <a:pt x="1005" y="952"/>
                  </a:cubicBezTo>
                  <a:close/>
                  <a:moveTo>
                    <a:pt x="935" y="956"/>
                  </a:moveTo>
                  <a:cubicBezTo>
                    <a:pt x="935" y="953"/>
                    <a:pt x="935" y="953"/>
                    <a:pt x="935" y="953"/>
                  </a:cubicBezTo>
                  <a:cubicBezTo>
                    <a:pt x="932" y="954"/>
                    <a:pt x="931" y="954"/>
                    <a:pt x="926" y="954"/>
                  </a:cubicBezTo>
                  <a:cubicBezTo>
                    <a:pt x="926" y="954"/>
                    <a:pt x="926" y="954"/>
                    <a:pt x="935" y="956"/>
                  </a:cubicBezTo>
                  <a:close/>
                  <a:moveTo>
                    <a:pt x="771" y="944"/>
                  </a:moveTo>
                  <a:cubicBezTo>
                    <a:pt x="766" y="943"/>
                    <a:pt x="759" y="943"/>
                    <a:pt x="756" y="943"/>
                  </a:cubicBezTo>
                  <a:cubicBezTo>
                    <a:pt x="759" y="943"/>
                    <a:pt x="765" y="944"/>
                    <a:pt x="771" y="944"/>
                  </a:cubicBezTo>
                  <a:close/>
                  <a:moveTo>
                    <a:pt x="729" y="945"/>
                  </a:moveTo>
                  <a:cubicBezTo>
                    <a:pt x="729" y="945"/>
                    <a:pt x="729" y="945"/>
                    <a:pt x="747" y="945"/>
                  </a:cubicBezTo>
                  <a:cubicBezTo>
                    <a:pt x="735" y="944"/>
                    <a:pt x="735" y="944"/>
                    <a:pt x="735" y="944"/>
                  </a:cubicBezTo>
                  <a:cubicBezTo>
                    <a:pt x="735" y="944"/>
                    <a:pt x="735" y="944"/>
                    <a:pt x="729" y="945"/>
                  </a:cubicBezTo>
                  <a:close/>
                  <a:moveTo>
                    <a:pt x="665" y="932"/>
                  </a:moveTo>
                  <a:cubicBezTo>
                    <a:pt x="665" y="932"/>
                    <a:pt x="665" y="932"/>
                    <a:pt x="673" y="932"/>
                  </a:cubicBezTo>
                  <a:cubicBezTo>
                    <a:pt x="673" y="932"/>
                    <a:pt x="673" y="932"/>
                    <a:pt x="664" y="930"/>
                  </a:cubicBezTo>
                  <a:lnTo>
                    <a:pt x="665" y="932"/>
                  </a:lnTo>
                  <a:close/>
                  <a:moveTo>
                    <a:pt x="1541" y="957"/>
                  </a:moveTo>
                  <a:cubicBezTo>
                    <a:pt x="1543" y="955"/>
                    <a:pt x="1530" y="957"/>
                    <a:pt x="1518" y="958"/>
                  </a:cubicBezTo>
                  <a:cubicBezTo>
                    <a:pt x="1538" y="958"/>
                    <a:pt x="1538" y="958"/>
                    <a:pt x="1538" y="958"/>
                  </a:cubicBezTo>
                  <a:cubicBezTo>
                    <a:pt x="1538" y="958"/>
                    <a:pt x="1538" y="958"/>
                    <a:pt x="1541" y="957"/>
                  </a:cubicBezTo>
                  <a:close/>
                  <a:moveTo>
                    <a:pt x="2604" y="990"/>
                  </a:moveTo>
                  <a:cubicBezTo>
                    <a:pt x="2603" y="991"/>
                    <a:pt x="2605" y="991"/>
                    <a:pt x="2610" y="992"/>
                  </a:cubicBezTo>
                  <a:cubicBezTo>
                    <a:pt x="2611" y="991"/>
                    <a:pt x="2609" y="991"/>
                    <a:pt x="2604" y="990"/>
                  </a:cubicBezTo>
                  <a:close/>
                  <a:moveTo>
                    <a:pt x="2626" y="1009"/>
                  </a:moveTo>
                  <a:cubicBezTo>
                    <a:pt x="2627" y="1010"/>
                    <a:pt x="2630" y="1010"/>
                    <a:pt x="2633" y="1010"/>
                  </a:cubicBezTo>
                  <a:cubicBezTo>
                    <a:pt x="2633" y="1010"/>
                    <a:pt x="2633" y="1010"/>
                    <a:pt x="2626" y="1009"/>
                  </a:cubicBezTo>
                  <a:close/>
                  <a:moveTo>
                    <a:pt x="1046" y="943"/>
                  </a:moveTo>
                  <a:cubicBezTo>
                    <a:pt x="1021" y="943"/>
                    <a:pt x="1021" y="943"/>
                    <a:pt x="1021" y="943"/>
                  </a:cubicBezTo>
                  <a:cubicBezTo>
                    <a:pt x="1024" y="945"/>
                    <a:pt x="1034" y="943"/>
                    <a:pt x="1046" y="943"/>
                  </a:cubicBezTo>
                  <a:close/>
                  <a:moveTo>
                    <a:pt x="2087" y="983"/>
                  </a:moveTo>
                  <a:cubicBezTo>
                    <a:pt x="2088" y="983"/>
                    <a:pt x="2090" y="984"/>
                    <a:pt x="2091" y="984"/>
                  </a:cubicBezTo>
                  <a:cubicBezTo>
                    <a:pt x="2090" y="983"/>
                    <a:pt x="2088" y="983"/>
                    <a:pt x="2087" y="983"/>
                  </a:cubicBezTo>
                  <a:close/>
                  <a:moveTo>
                    <a:pt x="4477" y="1045"/>
                  </a:moveTo>
                  <a:cubicBezTo>
                    <a:pt x="4477" y="1045"/>
                    <a:pt x="4477" y="1045"/>
                    <a:pt x="4473" y="1048"/>
                  </a:cubicBezTo>
                  <a:cubicBezTo>
                    <a:pt x="4476" y="1047"/>
                    <a:pt x="4483" y="1047"/>
                    <a:pt x="4486" y="1048"/>
                  </a:cubicBezTo>
                  <a:lnTo>
                    <a:pt x="4477" y="1045"/>
                  </a:lnTo>
                  <a:close/>
                  <a:moveTo>
                    <a:pt x="1148" y="957"/>
                  </a:moveTo>
                  <a:cubicBezTo>
                    <a:pt x="1148" y="957"/>
                    <a:pt x="1148" y="957"/>
                    <a:pt x="1147" y="957"/>
                  </a:cubicBezTo>
                  <a:cubicBezTo>
                    <a:pt x="1146" y="958"/>
                    <a:pt x="1146" y="958"/>
                    <a:pt x="1148" y="957"/>
                  </a:cubicBezTo>
                  <a:close/>
                  <a:moveTo>
                    <a:pt x="4417" y="1045"/>
                  </a:moveTo>
                  <a:cubicBezTo>
                    <a:pt x="4417" y="1045"/>
                    <a:pt x="4417" y="1045"/>
                    <a:pt x="4376" y="1046"/>
                  </a:cubicBezTo>
                  <a:cubicBezTo>
                    <a:pt x="4377" y="1046"/>
                    <a:pt x="4370" y="1044"/>
                    <a:pt x="4377" y="1044"/>
                  </a:cubicBezTo>
                  <a:cubicBezTo>
                    <a:pt x="4367" y="1043"/>
                    <a:pt x="4358" y="1043"/>
                    <a:pt x="4371" y="1042"/>
                  </a:cubicBezTo>
                  <a:cubicBezTo>
                    <a:pt x="4272" y="1046"/>
                    <a:pt x="4171" y="1037"/>
                    <a:pt x="4074" y="1037"/>
                  </a:cubicBezTo>
                  <a:cubicBezTo>
                    <a:pt x="4067" y="1037"/>
                    <a:pt x="4071" y="1036"/>
                    <a:pt x="4073" y="1035"/>
                  </a:cubicBezTo>
                  <a:cubicBezTo>
                    <a:pt x="4055" y="1037"/>
                    <a:pt x="4056" y="1033"/>
                    <a:pt x="4046" y="1032"/>
                  </a:cubicBezTo>
                  <a:cubicBezTo>
                    <a:pt x="4046" y="1032"/>
                    <a:pt x="4046" y="1032"/>
                    <a:pt x="4020" y="1036"/>
                  </a:cubicBezTo>
                  <a:cubicBezTo>
                    <a:pt x="4010" y="1033"/>
                    <a:pt x="4018" y="1033"/>
                    <a:pt x="4017" y="1032"/>
                  </a:cubicBezTo>
                  <a:cubicBezTo>
                    <a:pt x="3967" y="1030"/>
                    <a:pt x="3919" y="1032"/>
                    <a:pt x="3879" y="1029"/>
                  </a:cubicBezTo>
                  <a:cubicBezTo>
                    <a:pt x="3866" y="1029"/>
                    <a:pt x="3882" y="1031"/>
                    <a:pt x="3865" y="1031"/>
                  </a:cubicBezTo>
                  <a:cubicBezTo>
                    <a:pt x="3887" y="1029"/>
                    <a:pt x="3821" y="1028"/>
                    <a:pt x="3829" y="1026"/>
                  </a:cubicBezTo>
                  <a:cubicBezTo>
                    <a:pt x="3812" y="1029"/>
                    <a:pt x="3770" y="1025"/>
                    <a:pt x="3777" y="1031"/>
                  </a:cubicBezTo>
                  <a:cubicBezTo>
                    <a:pt x="3757" y="1030"/>
                    <a:pt x="3760" y="1028"/>
                    <a:pt x="3766" y="1028"/>
                  </a:cubicBezTo>
                  <a:cubicBezTo>
                    <a:pt x="3743" y="1027"/>
                    <a:pt x="3724" y="1027"/>
                    <a:pt x="3705" y="1024"/>
                  </a:cubicBezTo>
                  <a:cubicBezTo>
                    <a:pt x="3692" y="1025"/>
                    <a:pt x="3597" y="1020"/>
                    <a:pt x="3576" y="1023"/>
                  </a:cubicBezTo>
                  <a:cubicBezTo>
                    <a:pt x="3591" y="1021"/>
                    <a:pt x="3575" y="1022"/>
                    <a:pt x="3562" y="1021"/>
                  </a:cubicBezTo>
                  <a:cubicBezTo>
                    <a:pt x="3562" y="1021"/>
                    <a:pt x="3562" y="1021"/>
                    <a:pt x="3574" y="1019"/>
                  </a:cubicBezTo>
                  <a:cubicBezTo>
                    <a:pt x="3574" y="1019"/>
                    <a:pt x="3574" y="1019"/>
                    <a:pt x="3543" y="1018"/>
                  </a:cubicBezTo>
                  <a:cubicBezTo>
                    <a:pt x="3537" y="1018"/>
                    <a:pt x="3535" y="1018"/>
                    <a:pt x="3535" y="1018"/>
                  </a:cubicBezTo>
                  <a:cubicBezTo>
                    <a:pt x="3530" y="1018"/>
                    <a:pt x="3536" y="1019"/>
                    <a:pt x="3523" y="1019"/>
                  </a:cubicBezTo>
                  <a:cubicBezTo>
                    <a:pt x="3502" y="1019"/>
                    <a:pt x="3501" y="1018"/>
                    <a:pt x="3489" y="1016"/>
                  </a:cubicBezTo>
                  <a:cubicBezTo>
                    <a:pt x="3489" y="1016"/>
                    <a:pt x="3489" y="1016"/>
                    <a:pt x="3493" y="1016"/>
                  </a:cubicBezTo>
                  <a:cubicBezTo>
                    <a:pt x="3493" y="1016"/>
                    <a:pt x="3493" y="1016"/>
                    <a:pt x="3478" y="1015"/>
                  </a:cubicBezTo>
                  <a:cubicBezTo>
                    <a:pt x="3468" y="1015"/>
                    <a:pt x="3515" y="1019"/>
                    <a:pt x="3481" y="1019"/>
                  </a:cubicBezTo>
                  <a:cubicBezTo>
                    <a:pt x="3481" y="1018"/>
                    <a:pt x="3461" y="1014"/>
                    <a:pt x="3451" y="1016"/>
                  </a:cubicBezTo>
                  <a:cubicBezTo>
                    <a:pt x="3469" y="1016"/>
                    <a:pt x="3467" y="1018"/>
                    <a:pt x="3460" y="1018"/>
                  </a:cubicBezTo>
                  <a:cubicBezTo>
                    <a:pt x="3460" y="1018"/>
                    <a:pt x="3460" y="1018"/>
                    <a:pt x="3436" y="1018"/>
                  </a:cubicBezTo>
                  <a:cubicBezTo>
                    <a:pt x="3436" y="1018"/>
                    <a:pt x="3436" y="1018"/>
                    <a:pt x="3444" y="1015"/>
                  </a:cubicBezTo>
                  <a:cubicBezTo>
                    <a:pt x="3374" y="1013"/>
                    <a:pt x="3300" y="1013"/>
                    <a:pt x="3225" y="1011"/>
                  </a:cubicBezTo>
                  <a:cubicBezTo>
                    <a:pt x="3226" y="1013"/>
                    <a:pt x="3172" y="1009"/>
                    <a:pt x="3179" y="1013"/>
                  </a:cubicBezTo>
                  <a:cubicBezTo>
                    <a:pt x="3179" y="1013"/>
                    <a:pt x="3179" y="1013"/>
                    <a:pt x="3182" y="1013"/>
                  </a:cubicBezTo>
                  <a:cubicBezTo>
                    <a:pt x="3200" y="1014"/>
                    <a:pt x="3176" y="1016"/>
                    <a:pt x="3161" y="1015"/>
                  </a:cubicBezTo>
                  <a:cubicBezTo>
                    <a:pt x="3177" y="1014"/>
                    <a:pt x="3133" y="1010"/>
                    <a:pt x="3171" y="1011"/>
                  </a:cubicBezTo>
                  <a:cubicBezTo>
                    <a:pt x="3171" y="1011"/>
                    <a:pt x="3171" y="1011"/>
                    <a:pt x="3142" y="1008"/>
                  </a:cubicBezTo>
                  <a:cubicBezTo>
                    <a:pt x="3126" y="1001"/>
                    <a:pt x="3065" y="1007"/>
                    <a:pt x="3021" y="1003"/>
                  </a:cubicBezTo>
                  <a:cubicBezTo>
                    <a:pt x="3022" y="1004"/>
                    <a:pt x="3023" y="1004"/>
                    <a:pt x="3023" y="1004"/>
                  </a:cubicBezTo>
                  <a:cubicBezTo>
                    <a:pt x="2983" y="1001"/>
                    <a:pt x="2934" y="1003"/>
                    <a:pt x="2925" y="1002"/>
                  </a:cubicBezTo>
                  <a:cubicBezTo>
                    <a:pt x="2925" y="1002"/>
                    <a:pt x="2925" y="1002"/>
                    <a:pt x="2921" y="1004"/>
                  </a:cubicBezTo>
                  <a:cubicBezTo>
                    <a:pt x="2887" y="1000"/>
                    <a:pt x="2883" y="999"/>
                    <a:pt x="2843" y="1000"/>
                  </a:cubicBezTo>
                  <a:cubicBezTo>
                    <a:pt x="2843" y="1000"/>
                    <a:pt x="2848" y="1001"/>
                    <a:pt x="2841" y="1001"/>
                  </a:cubicBezTo>
                  <a:cubicBezTo>
                    <a:pt x="2832" y="999"/>
                    <a:pt x="2822" y="997"/>
                    <a:pt x="2794" y="997"/>
                  </a:cubicBezTo>
                  <a:cubicBezTo>
                    <a:pt x="2794" y="997"/>
                    <a:pt x="2794" y="997"/>
                    <a:pt x="2795" y="998"/>
                  </a:cubicBezTo>
                  <a:cubicBezTo>
                    <a:pt x="2795" y="998"/>
                    <a:pt x="2795" y="998"/>
                    <a:pt x="2752" y="996"/>
                  </a:cubicBezTo>
                  <a:cubicBezTo>
                    <a:pt x="2752" y="1002"/>
                    <a:pt x="2678" y="990"/>
                    <a:pt x="2665" y="996"/>
                  </a:cubicBezTo>
                  <a:cubicBezTo>
                    <a:pt x="2656" y="994"/>
                    <a:pt x="2624" y="993"/>
                    <a:pt x="2610" y="992"/>
                  </a:cubicBezTo>
                  <a:cubicBezTo>
                    <a:pt x="2610" y="992"/>
                    <a:pt x="2609" y="992"/>
                    <a:pt x="2607" y="992"/>
                  </a:cubicBezTo>
                  <a:cubicBezTo>
                    <a:pt x="2590" y="989"/>
                    <a:pt x="2559" y="992"/>
                    <a:pt x="2541" y="991"/>
                  </a:cubicBezTo>
                  <a:cubicBezTo>
                    <a:pt x="2529" y="990"/>
                    <a:pt x="2534" y="989"/>
                    <a:pt x="2539" y="988"/>
                  </a:cubicBezTo>
                  <a:cubicBezTo>
                    <a:pt x="2515" y="990"/>
                    <a:pt x="2473" y="983"/>
                    <a:pt x="2465" y="984"/>
                  </a:cubicBezTo>
                  <a:cubicBezTo>
                    <a:pt x="2447" y="984"/>
                    <a:pt x="2458" y="986"/>
                    <a:pt x="2453" y="988"/>
                  </a:cubicBezTo>
                  <a:cubicBezTo>
                    <a:pt x="2427" y="986"/>
                    <a:pt x="2458" y="982"/>
                    <a:pt x="2423" y="984"/>
                  </a:cubicBezTo>
                  <a:cubicBezTo>
                    <a:pt x="2427" y="984"/>
                    <a:pt x="2435" y="984"/>
                    <a:pt x="2432" y="985"/>
                  </a:cubicBezTo>
                  <a:cubicBezTo>
                    <a:pt x="2418" y="985"/>
                    <a:pt x="2394" y="991"/>
                    <a:pt x="2381" y="989"/>
                  </a:cubicBezTo>
                  <a:cubicBezTo>
                    <a:pt x="2381" y="989"/>
                    <a:pt x="2381" y="989"/>
                    <a:pt x="2390" y="988"/>
                  </a:cubicBezTo>
                  <a:cubicBezTo>
                    <a:pt x="2365" y="986"/>
                    <a:pt x="2332" y="992"/>
                    <a:pt x="2328" y="988"/>
                  </a:cubicBezTo>
                  <a:cubicBezTo>
                    <a:pt x="2328" y="988"/>
                    <a:pt x="2328" y="988"/>
                    <a:pt x="2330" y="986"/>
                  </a:cubicBezTo>
                  <a:cubicBezTo>
                    <a:pt x="2288" y="987"/>
                    <a:pt x="2312" y="984"/>
                    <a:pt x="2270" y="985"/>
                  </a:cubicBezTo>
                  <a:cubicBezTo>
                    <a:pt x="2270" y="985"/>
                    <a:pt x="2270" y="985"/>
                    <a:pt x="2271" y="986"/>
                  </a:cubicBezTo>
                  <a:cubicBezTo>
                    <a:pt x="2252" y="985"/>
                    <a:pt x="2242" y="987"/>
                    <a:pt x="2233" y="984"/>
                  </a:cubicBezTo>
                  <a:cubicBezTo>
                    <a:pt x="2233" y="984"/>
                    <a:pt x="2233" y="984"/>
                    <a:pt x="2240" y="983"/>
                  </a:cubicBezTo>
                  <a:cubicBezTo>
                    <a:pt x="2217" y="983"/>
                    <a:pt x="2215" y="983"/>
                    <a:pt x="2191" y="982"/>
                  </a:cubicBezTo>
                  <a:cubicBezTo>
                    <a:pt x="2189" y="982"/>
                    <a:pt x="2177" y="981"/>
                    <a:pt x="2174" y="982"/>
                  </a:cubicBezTo>
                  <a:cubicBezTo>
                    <a:pt x="2173" y="979"/>
                    <a:pt x="2120" y="979"/>
                    <a:pt x="2110" y="979"/>
                  </a:cubicBezTo>
                  <a:cubicBezTo>
                    <a:pt x="2128" y="980"/>
                    <a:pt x="2119" y="980"/>
                    <a:pt x="2114" y="981"/>
                  </a:cubicBezTo>
                  <a:cubicBezTo>
                    <a:pt x="2103" y="979"/>
                    <a:pt x="2096" y="978"/>
                    <a:pt x="2081" y="980"/>
                  </a:cubicBezTo>
                  <a:cubicBezTo>
                    <a:pt x="2079" y="976"/>
                    <a:pt x="2077" y="973"/>
                    <a:pt x="2050" y="972"/>
                  </a:cubicBezTo>
                  <a:cubicBezTo>
                    <a:pt x="2054" y="972"/>
                    <a:pt x="2058" y="973"/>
                    <a:pt x="2055" y="973"/>
                  </a:cubicBezTo>
                  <a:cubicBezTo>
                    <a:pt x="2052" y="974"/>
                    <a:pt x="2045" y="973"/>
                    <a:pt x="2043" y="973"/>
                  </a:cubicBezTo>
                  <a:cubicBezTo>
                    <a:pt x="2040" y="973"/>
                    <a:pt x="2049" y="974"/>
                    <a:pt x="2046" y="975"/>
                  </a:cubicBezTo>
                  <a:cubicBezTo>
                    <a:pt x="2026" y="972"/>
                    <a:pt x="2011" y="974"/>
                    <a:pt x="1982" y="972"/>
                  </a:cubicBezTo>
                  <a:cubicBezTo>
                    <a:pt x="1991" y="973"/>
                    <a:pt x="1983" y="974"/>
                    <a:pt x="1980" y="975"/>
                  </a:cubicBezTo>
                  <a:cubicBezTo>
                    <a:pt x="1978" y="971"/>
                    <a:pt x="1940" y="977"/>
                    <a:pt x="1951" y="972"/>
                  </a:cubicBezTo>
                  <a:cubicBezTo>
                    <a:pt x="1894" y="973"/>
                    <a:pt x="1807" y="968"/>
                    <a:pt x="1784" y="971"/>
                  </a:cubicBezTo>
                  <a:cubicBezTo>
                    <a:pt x="1778" y="972"/>
                    <a:pt x="1763" y="969"/>
                    <a:pt x="1753" y="969"/>
                  </a:cubicBezTo>
                  <a:cubicBezTo>
                    <a:pt x="1753" y="969"/>
                    <a:pt x="1753" y="969"/>
                    <a:pt x="1754" y="970"/>
                  </a:cubicBezTo>
                  <a:cubicBezTo>
                    <a:pt x="1726" y="967"/>
                    <a:pt x="1732" y="969"/>
                    <a:pt x="1700" y="965"/>
                  </a:cubicBezTo>
                  <a:cubicBezTo>
                    <a:pt x="1713" y="967"/>
                    <a:pt x="1708" y="968"/>
                    <a:pt x="1694" y="969"/>
                  </a:cubicBezTo>
                  <a:cubicBezTo>
                    <a:pt x="1694" y="969"/>
                    <a:pt x="1694" y="969"/>
                    <a:pt x="1672" y="965"/>
                  </a:cubicBezTo>
                  <a:cubicBezTo>
                    <a:pt x="1672" y="965"/>
                    <a:pt x="1672" y="965"/>
                    <a:pt x="1667" y="967"/>
                  </a:cubicBezTo>
                  <a:cubicBezTo>
                    <a:pt x="1658" y="966"/>
                    <a:pt x="1648" y="966"/>
                    <a:pt x="1638" y="966"/>
                  </a:cubicBezTo>
                  <a:cubicBezTo>
                    <a:pt x="1642" y="967"/>
                    <a:pt x="1640" y="967"/>
                    <a:pt x="1640" y="967"/>
                  </a:cubicBezTo>
                  <a:cubicBezTo>
                    <a:pt x="1639" y="967"/>
                    <a:pt x="1639" y="967"/>
                    <a:pt x="1638" y="966"/>
                  </a:cubicBezTo>
                  <a:cubicBezTo>
                    <a:pt x="1629" y="963"/>
                    <a:pt x="1594" y="963"/>
                    <a:pt x="1589" y="961"/>
                  </a:cubicBezTo>
                  <a:cubicBezTo>
                    <a:pt x="1578" y="964"/>
                    <a:pt x="1562" y="959"/>
                    <a:pt x="1554" y="962"/>
                  </a:cubicBezTo>
                  <a:cubicBezTo>
                    <a:pt x="1551" y="962"/>
                    <a:pt x="1547" y="961"/>
                    <a:pt x="1542" y="961"/>
                  </a:cubicBezTo>
                  <a:cubicBezTo>
                    <a:pt x="1547" y="959"/>
                    <a:pt x="1549" y="958"/>
                    <a:pt x="1540" y="958"/>
                  </a:cubicBezTo>
                  <a:cubicBezTo>
                    <a:pt x="1539" y="958"/>
                    <a:pt x="1538" y="958"/>
                    <a:pt x="1538" y="958"/>
                  </a:cubicBezTo>
                  <a:cubicBezTo>
                    <a:pt x="1538" y="958"/>
                    <a:pt x="1538" y="958"/>
                    <a:pt x="1534" y="960"/>
                  </a:cubicBezTo>
                  <a:cubicBezTo>
                    <a:pt x="1525" y="959"/>
                    <a:pt x="1515" y="959"/>
                    <a:pt x="1509" y="959"/>
                  </a:cubicBezTo>
                  <a:cubicBezTo>
                    <a:pt x="1512" y="959"/>
                    <a:pt x="1515" y="958"/>
                    <a:pt x="1518" y="958"/>
                  </a:cubicBezTo>
                  <a:cubicBezTo>
                    <a:pt x="1514" y="958"/>
                    <a:pt x="1511" y="958"/>
                    <a:pt x="1507" y="959"/>
                  </a:cubicBezTo>
                  <a:cubicBezTo>
                    <a:pt x="1506" y="959"/>
                    <a:pt x="1505" y="958"/>
                    <a:pt x="1504" y="958"/>
                  </a:cubicBezTo>
                  <a:cubicBezTo>
                    <a:pt x="1504" y="959"/>
                    <a:pt x="1505" y="959"/>
                    <a:pt x="1506" y="959"/>
                  </a:cubicBezTo>
                  <a:cubicBezTo>
                    <a:pt x="1500" y="959"/>
                    <a:pt x="1494" y="959"/>
                    <a:pt x="1486" y="958"/>
                  </a:cubicBezTo>
                  <a:cubicBezTo>
                    <a:pt x="1454" y="960"/>
                    <a:pt x="1415" y="952"/>
                    <a:pt x="1379" y="955"/>
                  </a:cubicBezTo>
                  <a:cubicBezTo>
                    <a:pt x="1385" y="955"/>
                    <a:pt x="1392" y="955"/>
                    <a:pt x="1394" y="956"/>
                  </a:cubicBezTo>
                  <a:cubicBezTo>
                    <a:pt x="1364" y="954"/>
                    <a:pt x="1335" y="956"/>
                    <a:pt x="1316" y="954"/>
                  </a:cubicBezTo>
                  <a:cubicBezTo>
                    <a:pt x="1316" y="954"/>
                    <a:pt x="1316" y="954"/>
                    <a:pt x="1317" y="953"/>
                  </a:cubicBezTo>
                  <a:cubicBezTo>
                    <a:pt x="1296" y="951"/>
                    <a:pt x="1279" y="950"/>
                    <a:pt x="1261" y="950"/>
                  </a:cubicBezTo>
                  <a:cubicBezTo>
                    <a:pt x="1261" y="950"/>
                    <a:pt x="1261" y="950"/>
                    <a:pt x="1260" y="948"/>
                  </a:cubicBezTo>
                  <a:cubicBezTo>
                    <a:pt x="1235" y="948"/>
                    <a:pt x="1180" y="942"/>
                    <a:pt x="1164" y="946"/>
                  </a:cubicBezTo>
                  <a:cubicBezTo>
                    <a:pt x="1158" y="944"/>
                    <a:pt x="1129" y="945"/>
                    <a:pt x="1115" y="944"/>
                  </a:cubicBezTo>
                  <a:cubicBezTo>
                    <a:pt x="1115" y="944"/>
                    <a:pt x="1115" y="944"/>
                    <a:pt x="1111" y="945"/>
                  </a:cubicBezTo>
                  <a:cubicBezTo>
                    <a:pt x="1092" y="945"/>
                    <a:pt x="1080" y="945"/>
                    <a:pt x="1069" y="944"/>
                  </a:cubicBezTo>
                  <a:cubicBezTo>
                    <a:pt x="1031" y="946"/>
                    <a:pt x="995" y="942"/>
                    <a:pt x="962" y="941"/>
                  </a:cubicBezTo>
                  <a:cubicBezTo>
                    <a:pt x="962" y="941"/>
                    <a:pt x="962" y="941"/>
                    <a:pt x="961" y="941"/>
                  </a:cubicBezTo>
                  <a:cubicBezTo>
                    <a:pt x="961" y="941"/>
                    <a:pt x="961" y="941"/>
                    <a:pt x="927" y="939"/>
                  </a:cubicBezTo>
                  <a:cubicBezTo>
                    <a:pt x="936" y="941"/>
                    <a:pt x="921" y="938"/>
                    <a:pt x="910" y="938"/>
                  </a:cubicBezTo>
                  <a:cubicBezTo>
                    <a:pt x="900" y="937"/>
                    <a:pt x="882" y="937"/>
                    <a:pt x="869" y="938"/>
                  </a:cubicBezTo>
                  <a:cubicBezTo>
                    <a:pt x="869" y="938"/>
                    <a:pt x="869" y="938"/>
                    <a:pt x="848" y="937"/>
                  </a:cubicBezTo>
                  <a:cubicBezTo>
                    <a:pt x="872" y="939"/>
                    <a:pt x="846" y="939"/>
                    <a:pt x="844" y="941"/>
                  </a:cubicBezTo>
                  <a:cubicBezTo>
                    <a:pt x="844" y="941"/>
                    <a:pt x="844" y="941"/>
                    <a:pt x="831" y="939"/>
                  </a:cubicBezTo>
                  <a:cubicBezTo>
                    <a:pt x="825" y="940"/>
                    <a:pt x="839" y="941"/>
                    <a:pt x="829" y="941"/>
                  </a:cubicBezTo>
                  <a:cubicBezTo>
                    <a:pt x="820" y="940"/>
                    <a:pt x="793" y="939"/>
                    <a:pt x="784" y="937"/>
                  </a:cubicBezTo>
                  <a:cubicBezTo>
                    <a:pt x="785" y="936"/>
                    <a:pt x="789" y="936"/>
                    <a:pt x="793" y="936"/>
                  </a:cubicBezTo>
                  <a:cubicBezTo>
                    <a:pt x="792" y="936"/>
                    <a:pt x="790" y="935"/>
                    <a:pt x="789" y="935"/>
                  </a:cubicBezTo>
                  <a:cubicBezTo>
                    <a:pt x="774" y="935"/>
                    <a:pt x="777" y="935"/>
                    <a:pt x="778" y="934"/>
                  </a:cubicBezTo>
                  <a:cubicBezTo>
                    <a:pt x="759" y="936"/>
                    <a:pt x="748" y="934"/>
                    <a:pt x="733" y="936"/>
                  </a:cubicBezTo>
                  <a:cubicBezTo>
                    <a:pt x="754" y="933"/>
                    <a:pt x="688" y="935"/>
                    <a:pt x="701" y="932"/>
                  </a:cubicBezTo>
                  <a:cubicBezTo>
                    <a:pt x="687" y="934"/>
                    <a:pt x="691" y="932"/>
                    <a:pt x="682" y="934"/>
                  </a:cubicBezTo>
                  <a:cubicBezTo>
                    <a:pt x="702" y="934"/>
                    <a:pt x="723" y="937"/>
                    <a:pt x="739" y="939"/>
                  </a:cubicBezTo>
                  <a:cubicBezTo>
                    <a:pt x="739" y="939"/>
                    <a:pt x="739" y="939"/>
                    <a:pt x="723" y="940"/>
                  </a:cubicBezTo>
                  <a:cubicBezTo>
                    <a:pt x="733" y="943"/>
                    <a:pt x="759" y="940"/>
                    <a:pt x="769" y="941"/>
                  </a:cubicBezTo>
                  <a:cubicBezTo>
                    <a:pt x="763" y="940"/>
                    <a:pt x="748" y="941"/>
                    <a:pt x="747" y="941"/>
                  </a:cubicBezTo>
                  <a:cubicBezTo>
                    <a:pt x="747" y="941"/>
                    <a:pt x="747" y="941"/>
                    <a:pt x="752" y="939"/>
                  </a:cubicBezTo>
                  <a:cubicBezTo>
                    <a:pt x="775" y="939"/>
                    <a:pt x="793" y="941"/>
                    <a:pt x="810" y="943"/>
                  </a:cubicBezTo>
                  <a:cubicBezTo>
                    <a:pt x="794" y="943"/>
                    <a:pt x="829" y="945"/>
                    <a:pt x="817" y="946"/>
                  </a:cubicBezTo>
                  <a:cubicBezTo>
                    <a:pt x="817" y="946"/>
                    <a:pt x="817" y="946"/>
                    <a:pt x="805" y="946"/>
                  </a:cubicBezTo>
                  <a:cubicBezTo>
                    <a:pt x="799" y="946"/>
                    <a:pt x="811" y="948"/>
                    <a:pt x="818" y="949"/>
                  </a:cubicBezTo>
                  <a:cubicBezTo>
                    <a:pt x="857" y="949"/>
                    <a:pt x="928" y="952"/>
                    <a:pt x="942" y="951"/>
                  </a:cubicBezTo>
                  <a:cubicBezTo>
                    <a:pt x="934" y="951"/>
                    <a:pt x="919" y="950"/>
                    <a:pt x="912" y="949"/>
                  </a:cubicBezTo>
                  <a:cubicBezTo>
                    <a:pt x="912" y="949"/>
                    <a:pt x="912" y="949"/>
                    <a:pt x="931" y="949"/>
                  </a:cubicBezTo>
                  <a:cubicBezTo>
                    <a:pt x="916" y="948"/>
                    <a:pt x="904" y="950"/>
                    <a:pt x="882" y="949"/>
                  </a:cubicBezTo>
                  <a:cubicBezTo>
                    <a:pt x="886" y="946"/>
                    <a:pt x="870" y="944"/>
                    <a:pt x="887" y="942"/>
                  </a:cubicBezTo>
                  <a:cubicBezTo>
                    <a:pt x="929" y="941"/>
                    <a:pt x="921" y="948"/>
                    <a:pt x="971" y="949"/>
                  </a:cubicBezTo>
                  <a:cubicBezTo>
                    <a:pt x="976" y="949"/>
                    <a:pt x="961" y="945"/>
                    <a:pt x="988" y="948"/>
                  </a:cubicBezTo>
                  <a:cubicBezTo>
                    <a:pt x="1021" y="950"/>
                    <a:pt x="1046" y="954"/>
                    <a:pt x="1046" y="958"/>
                  </a:cubicBezTo>
                  <a:cubicBezTo>
                    <a:pt x="1032" y="956"/>
                    <a:pt x="1003" y="953"/>
                    <a:pt x="999" y="956"/>
                  </a:cubicBezTo>
                  <a:cubicBezTo>
                    <a:pt x="1013" y="957"/>
                    <a:pt x="1037" y="959"/>
                    <a:pt x="1039" y="960"/>
                  </a:cubicBezTo>
                  <a:cubicBezTo>
                    <a:pt x="1053" y="958"/>
                    <a:pt x="1012" y="959"/>
                    <a:pt x="1031" y="957"/>
                  </a:cubicBezTo>
                  <a:cubicBezTo>
                    <a:pt x="1041" y="957"/>
                    <a:pt x="1045" y="958"/>
                    <a:pt x="1050" y="959"/>
                  </a:cubicBezTo>
                  <a:cubicBezTo>
                    <a:pt x="1043" y="957"/>
                    <a:pt x="1059" y="957"/>
                    <a:pt x="1062" y="956"/>
                  </a:cubicBezTo>
                  <a:cubicBezTo>
                    <a:pt x="1094" y="957"/>
                    <a:pt x="1113" y="957"/>
                    <a:pt x="1147" y="957"/>
                  </a:cubicBezTo>
                  <a:cubicBezTo>
                    <a:pt x="1149" y="957"/>
                    <a:pt x="1153" y="956"/>
                    <a:pt x="1152" y="956"/>
                  </a:cubicBezTo>
                  <a:cubicBezTo>
                    <a:pt x="1169" y="957"/>
                    <a:pt x="1193" y="962"/>
                    <a:pt x="1186" y="963"/>
                  </a:cubicBezTo>
                  <a:cubicBezTo>
                    <a:pt x="1206" y="964"/>
                    <a:pt x="1207" y="963"/>
                    <a:pt x="1224" y="964"/>
                  </a:cubicBezTo>
                  <a:cubicBezTo>
                    <a:pt x="1197" y="966"/>
                    <a:pt x="1229" y="964"/>
                    <a:pt x="1232" y="966"/>
                  </a:cubicBezTo>
                  <a:cubicBezTo>
                    <a:pt x="1250" y="967"/>
                    <a:pt x="1238" y="965"/>
                    <a:pt x="1246" y="965"/>
                  </a:cubicBezTo>
                  <a:cubicBezTo>
                    <a:pt x="1249" y="965"/>
                    <a:pt x="1256" y="966"/>
                    <a:pt x="1256" y="967"/>
                  </a:cubicBezTo>
                  <a:cubicBezTo>
                    <a:pt x="1267" y="965"/>
                    <a:pt x="1236" y="961"/>
                    <a:pt x="1249" y="959"/>
                  </a:cubicBezTo>
                  <a:cubicBezTo>
                    <a:pt x="1257" y="958"/>
                    <a:pt x="1294" y="956"/>
                    <a:pt x="1297" y="956"/>
                  </a:cubicBezTo>
                  <a:cubicBezTo>
                    <a:pt x="1305" y="959"/>
                    <a:pt x="1302" y="968"/>
                    <a:pt x="1290" y="971"/>
                  </a:cubicBezTo>
                  <a:cubicBezTo>
                    <a:pt x="1291" y="972"/>
                    <a:pt x="1306" y="970"/>
                    <a:pt x="1314" y="970"/>
                  </a:cubicBezTo>
                  <a:cubicBezTo>
                    <a:pt x="1336" y="968"/>
                    <a:pt x="1347" y="973"/>
                    <a:pt x="1365" y="972"/>
                  </a:cubicBezTo>
                  <a:cubicBezTo>
                    <a:pt x="1365" y="972"/>
                    <a:pt x="1365" y="972"/>
                    <a:pt x="1352" y="970"/>
                  </a:cubicBezTo>
                  <a:cubicBezTo>
                    <a:pt x="1355" y="970"/>
                    <a:pt x="1381" y="971"/>
                    <a:pt x="1386" y="972"/>
                  </a:cubicBezTo>
                  <a:cubicBezTo>
                    <a:pt x="1386" y="971"/>
                    <a:pt x="1372" y="967"/>
                    <a:pt x="1380" y="966"/>
                  </a:cubicBezTo>
                  <a:cubicBezTo>
                    <a:pt x="1413" y="967"/>
                    <a:pt x="1444" y="973"/>
                    <a:pt x="1442" y="975"/>
                  </a:cubicBezTo>
                  <a:cubicBezTo>
                    <a:pt x="1442" y="975"/>
                    <a:pt x="1442" y="975"/>
                    <a:pt x="1392" y="971"/>
                  </a:cubicBezTo>
                  <a:cubicBezTo>
                    <a:pt x="1390" y="973"/>
                    <a:pt x="1427" y="974"/>
                    <a:pt x="1425" y="977"/>
                  </a:cubicBezTo>
                  <a:cubicBezTo>
                    <a:pt x="1425" y="977"/>
                    <a:pt x="1425" y="977"/>
                    <a:pt x="1471" y="978"/>
                  </a:cubicBezTo>
                  <a:cubicBezTo>
                    <a:pt x="1465" y="977"/>
                    <a:pt x="1448" y="976"/>
                    <a:pt x="1455" y="975"/>
                  </a:cubicBezTo>
                  <a:cubicBezTo>
                    <a:pt x="1474" y="976"/>
                    <a:pt x="1465" y="975"/>
                    <a:pt x="1478" y="974"/>
                  </a:cubicBezTo>
                  <a:cubicBezTo>
                    <a:pt x="1456" y="971"/>
                    <a:pt x="1414" y="962"/>
                    <a:pt x="1399" y="959"/>
                  </a:cubicBezTo>
                  <a:cubicBezTo>
                    <a:pt x="1399" y="959"/>
                    <a:pt x="1399" y="959"/>
                    <a:pt x="1423" y="961"/>
                  </a:cubicBezTo>
                  <a:cubicBezTo>
                    <a:pt x="1423" y="961"/>
                    <a:pt x="1423" y="961"/>
                    <a:pt x="1429" y="960"/>
                  </a:cubicBezTo>
                  <a:cubicBezTo>
                    <a:pt x="1460" y="962"/>
                    <a:pt x="1488" y="972"/>
                    <a:pt x="1496" y="974"/>
                  </a:cubicBezTo>
                  <a:cubicBezTo>
                    <a:pt x="1514" y="974"/>
                    <a:pt x="1508" y="969"/>
                    <a:pt x="1504" y="968"/>
                  </a:cubicBezTo>
                  <a:cubicBezTo>
                    <a:pt x="1539" y="969"/>
                    <a:pt x="1538" y="976"/>
                    <a:pt x="1573" y="976"/>
                  </a:cubicBezTo>
                  <a:cubicBezTo>
                    <a:pt x="1573" y="976"/>
                    <a:pt x="1573" y="976"/>
                    <a:pt x="1560" y="977"/>
                  </a:cubicBezTo>
                  <a:cubicBezTo>
                    <a:pt x="1568" y="978"/>
                    <a:pt x="1599" y="978"/>
                    <a:pt x="1596" y="979"/>
                  </a:cubicBezTo>
                  <a:cubicBezTo>
                    <a:pt x="1602" y="978"/>
                    <a:pt x="1608" y="975"/>
                    <a:pt x="1603" y="974"/>
                  </a:cubicBezTo>
                  <a:cubicBezTo>
                    <a:pt x="1603" y="974"/>
                    <a:pt x="1603" y="974"/>
                    <a:pt x="1633" y="979"/>
                  </a:cubicBezTo>
                  <a:cubicBezTo>
                    <a:pt x="1628" y="978"/>
                    <a:pt x="1631" y="975"/>
                    <a:pt x="1629" y="974"/>
                  </a:cubicBezTo>
                  <a:cubicBezTo>
                    <a:pt x="1641" y="974"/>
                    <a:pt x="1649" y="978"/>
                    <a:pt x="1644" y="979"/>
                  </a:cubicBezTo>
                  <a:cubicBezTo>
                    <a:pt x="1667" y="977"/>
                    <a:pt x="1662" y="979"/>
                    <a:pt x="1681" y="976"/>
                  </a:cubicBezTo>
                  <a:cubicBezTo>
                    <a:pt x="1688" y="976"/>
                    <a:pt x="1680" y="980"/>
                    <a:pt x="1675" y="980"/>
                  </a:cubicBezTo>
                  <a:cubicBezTo>
                    <a:pt x="1691" y="982"/>
                    <a:pt x="1701" y="982"/>
                    <a:pt x="1709" y="981"/>
                  </a:cubicBezTo>
                  <a:cubicBezTo>
                    <a:pt x="1682" y="979"/>
                    <a:pt x="1702" y="973"/>
                    <a:pt x="1696" y="969"/>
                  </a:cubicBezTo>
                  <a:cubicBezTo>
                    <a:pt x="1696" y="969"/>
                    <a:pt x="1696" y="969"/>
                    <a:pt x="1755" y="983"/>
                  </a:cubicBezTo>
                  <a:cubicBezTo>
                    <a:pt x="1753" y="982"/>
                    <a:pt x="1748" y="978"/>
                    <a:pt x="1748" y="978"/>
                  </a:cubicBezTo>
                  <a:cubicBezTo>
                    <a:pt x="1753" y="981"/>
                    <a:pt x="1814" y="984"/>
                    <a:pt x="1848" y="984"/>
                  </a:cubicBezTo>
                  <a:cubicBezTo>
                    <a:pt x="1842" y="983"/>
                    <a:pt x="1869" y="982"/>
                    <a:pt x="1881" y="984"/>
                  </a:cubicBezTo>
                  <a:cubicBezTo>
                    <a:pt x="1879" y="983"/>
                    <a:pt x="1876" y="983"/>
                    <a:pt x="1871" y="983"/>
                  </a:cubicBezTo>
                  <a:cubicBezTo>
                    <a:pt x="1893" y="981"/>
                    <a:pt x="1900" y="989"/>
                    <a:pt x="1922" y="987"/>
                  </a:cubicBezTo>
                  <a:cubicBezTo>
                    <a:pt x="1902" y="986"/>
                    <a:pt x="1898" y="985"/>
                    <a:pt x="1899" y="984"/>
                  </a:cubicBezTo>
                  <a:cubicBezTo>
                    <a:pt x="1915" y="985"/>
                    <a:pt x="1954" y="985"/>
                    <a:pt x="1946" y="989"/>
                  </a:cubicBezTo>
                  <a:cubicBezTo>
                    <a:pt x="1956" y="988"/>
                    <a:pt x="1966" y="989"/>
                    <a:pt x="1965" y="987"/>
                  </a:cubicBezTo>
                  <a:cubicBezTo>
                    <a:pt x="1965" y="987"/>
                    <a:pt x="1965" y="987"/>
                    <a:pt x="2005" y="991"/>
                  </a:cubicBezTo>
                  <a:cubicBezTo>
                    <a:pt x="2002" y="990"/>
                    <a:pt x="2000" y="989"/>
                    <a:pt x="2012" y="989"/>
                  </a:cubicBezTo>
                  <a:cubicBezTo>
                    <a:pt x="1989" y="989"/>
                    <a:pt x="1967" y="984"/>
                    <a:pt x="1955" y="987"/>
                  </a:cubicBezTo>
                  <a:cubicBezTo>
                    <a:pt x="1954" y="984"/>
                    <a:pt x="1963" y="983"/>
                    <a:pt x="1952" y="981"/>
                  </a:cubicBezTo>
                  <a:cubicBezTo>
                    <a:pt x="1996" y="983"/>
                    <a:pt x="2020" y="988"/>
                    <a:pt x="2048" y="992"/>
                  </a:cubicBezTo>
                  <a:cubicBezTo>
                    <a:pt x="2048" y="992"/>
                    <a:pt x="2048" y="992"/>
                    <a:pt x="2086" y="991"/>
                  </a:cubicBezTo>
                  <a:cubicBezTo>
                    <a:pt x="2086" y="991"/>
                    <a:pt x="2086" y="991"/>
                    <a:pt x="2088" y="992"/>
                  </a:cubicBezTo>
                  <a:cubicBezTo>
                    <a:pt x="2088" y="992"/>
                    <a:pt x="2088" y="992"/>
                    <a:pt x="2095" y="990"/>
                  </a:cubicBezTo>
                  <a:cubicBezTo>
                    <a:pt x="2100" y="990"/>
                    <a:pt x="2103" y="991"/>
                    <a:pt x="2104" y="991"/>
                  </a:cubicBezTo>
                  <a:cubicBezTo>
                    <a:pt x="2105" y="991"/>
                    <a:pt x="2103" y="990"/>
                    <a:pt x="2102" y="990"/>
                  </a:cubicBezTo>
                  <a:cubicBezTo>
                    <a:pt x="2106" y="990"/>
                    <a:pt x="2109" y="990"/>
                    <a:pt x="2111" y="991"/>
                  </a:cubicBezTo>
                  <a:cubicBezTo>
                    <a:pt x="2113" y="989"/>
                    <a:pt x="2106" y="987"/>
                    <a:pt x="2099" y="986"/>
                  </a:cubicBezTo>
                  <a:cubicBezTo>
                    <a:pt x="2095" y="986"/>
                    <a:pt x="2092" y="986"/>
                    <a:pt x="2088" y="987"/>
                  </a:cubicBezTo>
                  <a:cubicBezTo>
                    <a:pt x="2081" y="985"/>
                    <a:pt x="2075" y="984"/>
                    <a:pt x="2086" y="983"/>
                  </a:cubicBezTo>
                  <a:cubicBezTo>
                    <a:pt x="2087" y="983"/>
                    <a:pt x="2087" y="983"/>
                    <a:pt x="2087" y="983"/>
                  </a:cubicBezTo>
                  <a:cubicBezTo>
                    <a:pt x="2085" y="982"/>
                    <a:pt x="2085" y="982"/>
                    <a:pt x="2087" y="981"/>
                  </a:cubicBezTo>
                  <a:cubicBezTo>
                    <a:pt x="2087" y="981"/>
                    <a:pt x="2087" y="981"/>
                    <a:pt x="2116" y="983"/>
                  </a:cubicBezTo>
                  <a:cubicBezTo>
                    <a:pt x="2113" y="984"/>
                    <a:pt x="2108" y="984"/>
                    <a:pt x="2102" y="985"/>
                  </a:cubicBezTo>
                  <a:cubicBezTo>
                    <a:pt x="2121" y="988"/>
                    <a:pt x="2142" y="990"/>
                    <a:pt x="2125" y="992"/>
                  </a:cubicBezTo>
                  <a:cubicBezTo>
                    <a:pt x="2125" y="992"/>
                    <a:pt x="2125" y="992"/>
                    <a:pt x="2148" y="991"/>
                  </a:cubicBezTo>
                  <a:cubicBezTo>
                    <a:pt x="2174" y="994"/>
                    <a:pt x="2170" y="994"/>
                    <a:pt x="2202" y="997"/>
                  </a:cubicBezTo>
                  <a:cubicBezTo>
                    <a:pt x="2204" y="996"/>
                    <a:pt x="2195" y="995"/>
                    <a:pt x="2201" y="994"/>
                  </a:cubicBezTo>
                  <a:cubicBezTo>
                    <a:pt x="2224" y="998"/>
                    <a:pt x="2258" y="992"/>
                    <a:pt x="2263" y="995"/>
                  </a:cubicBezTo>
                  <a:cubicBezTo>
                    <a:pt x="2282" y="996"/>
                    <a:pt x="2271" y="998"/>
                    <a:pt x="2283" y="999"/>
                  </a:cubicBezTo>
                  <a:cubicBezTo>
                    <a:pt x="2283" y="999"/>
                    <a:pt x="2281" y="998"/>
                    <a:pt x="2285" y="998"/>
                  </a:cubicBezTo>
                  <a:cubicBezTo>
                    <a:pt x="2285" y="998"/>
                    <a:pt x="2285" y="998"/>
                    <a:pt x="2299" y="1000"/>
                  </a:cubicBezTo>
                  <a:cubicBezTo>
                    <a:pt x="2305" y="1000"/>
                    <a:pt x="2286" y="999"/>
                    <a:pt x="2302" y="998"/>
                  </a:cubicBezTo>
                  <a:cubicBezTo>
                    <a:pt x="2330" y="1001"/>
                    <a:pt x="2346" y="1002"/>
                    <a:pt x="2369" y="1002"/>
                  </a:cubicBezTo>
                  <a:cubicBezTo>
                    <a:pt x="2403" y="1003"/>
                    <a:pt x="2355" y="1005"/>
                    <a:pt x="2384" y="1006"/>
                  </a:cubicBezTo>
                  <a:cubicBezTo>
                    <a:pt x="2388" y="1004"/>
                    <a:pt x="2392" y="1002"/>
                    <a:pt x="2409" y="1003"/>
                  </a:cubicBezTo>
                  <a:cubicBezTo>
                    <a:pt x="2418" y="1004"/>
                    <a:pt x="2417" y="1005"/>
                    <a:pt x="2432" y="1007"/>
                  </a:cubicBezTo>
                  <a:cubicBezTo>
                    <a:pt x="2432" y="1007"/>
                    <a:pt x="2432" y="1007"/>
                    <a:pt x="2431" y="1004"/>
                  </a:cubicBezTo>
                  <a:cubicBezTo>
                    <a:pt x="2446" y="1004"/>
                    <a:pt x="2457" y="1005"/>
                    <a:pt x="2457" y="1003"/>
                  </a:cubicBezTo>
                  <a:cubicBezTo>
                    <a:pt x="2469" y="1005"/>
                    <a:pt x="2477" y="1005"/>
                    <a:pt x="2484" y="1005"/>
                  </a:cubicBezTo>
                  <a:cubicBezTo>
                    <a:pt x="2492" y="1004"/>
                    <a:pt x="2497" y="1003"/>
                    <a:pt x="2503" y="1006"/>
                  </a:cubicBezTo>
                  <a:cubicBezTo>
                    <a:pt x="2532" y="1005"/>
                    <a:pt x="2531" y="1011"/>
                    <a:pt x="2549" y="1006"/>
                  </a:cubicBezTo>
                  <a:cubicBezTo>
                    <a:pt x="2535" y="1006"/>
                    <a:pt x="2519" y="1004"/>
                    <a:pt x="2527" y="1003"/>
                  </a:cubicBezTo>
                  <a:cubicBezTo>
                    <a:pt x="2527" y="1003"/>
                    <a:pt x="2527" y="1003"/>
                    <a:pt x="2547" y="1005"/>
                  </a:cubicBezTo>
                  <a:cubicBezTo>
                    <a:pt x="2549" y="1004"/>
                    <a:pt x="2535" y="1004"/>
                    <a:pt x="2545" y="1004"/>
                  </a:cubicBezTo>
                  <a:cubicBezTo>
                    <a:pt x="2550" y="1004"/>
                    <a:pt x="2562" y="1006"/>
                    <a:pt x="2567" y="1007"/>
                  </a:cubicBezTo>
                  <a:cubicBezTo>
                    <a:pt x="2567" y="1007"/>
                    <a:pt x="2567" y="1007"/>
                    <a:pt x="2600" y="1008"/>
                  </a:cubicBezTo>
                  <a:cubicBezTo>
                    <a:pt x="2596" y="1008"/>
                    <a:pt x="2596" y="1007"/>
                    <a:pt x="2602" y="1007"/>
                  </a:cubicBezTo>
                  <a:cubicBezTo>
                    <a:pt x="2602" y="1007"/>
                    <a:pt x="2602" y="1007"/>
                    <a:pt x="2622" y="1009"/>
                  </a:cubicBezTo>
                  <a:cubicBezTo>
                    <a:pt x="2623" y="1009"/>
                    <a:pt x="2629" y="1008"/>
                    <a:pt x="2636" y="1008"/>
                  </a:cubicBezTo>
                  <a:cubicBezTo>
                    <a:pt x="2667" y="1008"/>
                    <a:pt x="2661" y="1014"/>
                    <a:pt x="2685" y="1012"/>
                  </a:cubicBezTo>
                  <a:cubicBezTo>
                    <a:pt x="2681" y="1012"/>
                    <a:pt x="2681" y="1012"/>
                    <a:pt x="2677" y="1012"/>
                  </a:cubicBezTo>
                  <a:cubicBezTo>
                    <a:pt x="2677" y="1012"/>
                    <a:pt x="2677" y="1012"/>
                    <a:pt x="2690" y="1011"/>
                  </a:cubicBezTo>
                  <a:cubicBezTo>
                    <a:pt x="2692" y="1017"/>
                    <a:pt x="2762" y="1014"/>
                    <a:pt x="2764" y="1019"/>
                  </a:cubicBezTo>
                  <a:cubicBezTo>
                    <a:pt x="2782" y="1018"/>
                    <a:pt x="2765" y="1018"/>
                    <a:pt x="2743" y="1015"/>
                  </a:cubicBezTo>
                  <a:cubicBezTo>
                    <a:pt x="2743" y="1015"/>
                    <a:pt x="2743" y="1015"/>
                    <a:pt x="2762" y="1014"/>
                  </a:cubicBezTo>
                  <a:cubicBezTo>
                    <a:pt x="2754" y="1013"/>
                    <a:pt x="2748" y="1014"/>
                    <a:pt x="2740" y="1013"/>
                  </a:cubicBezTo>
                  <a:cubicBezTo>
                    <a:pt x="2764" y="1011"/>
                    <a:pt x="2787" y="1015"/>
                    <a:pt x="2800" y="1017"/>
                  </a:cubicBezTo>
                  <a:cubicBezTo>
                    <a:pt x="2810" y="1016"/>
                    <a:pt x="2793" y="1012"/>
                    <a:pt x="2819" y="1014"/>
                  </a:cubicBezTo>
                  <a:cubicBezTo>
                    <a:pt x="2857" y="1016"/>
                    <a:pt x="2812" y="1018"/>
                    <a:pt x="2835" y="1019"/>
                  </a:cubicBezTo>
                  <a:cubicBezTo>
                    <a:pt x="2835" y="1019"/>
                    <a:pt x="2835" y="1019"/>
                    <a:pt x="2851" y="1017"/>
                  </a:cubicBezTo>
                  <a:cubicBezTo>
                    <a:pt x="2880" y="1020"/>
                    <a:pt x="2901" y="1018"/>
                    <a:pt x="2926" y="1019"/>
                  </a:cubicBezTo>
                  <a:cubicBezTo>
                    <a:pt x="2931" y="1019"/>
                    <a:pt x="2934" y="1020"/>
                    <a:pt x="2935" y="1020"/>
                  </a:cubicBezTo>
                  <a:cubicBezTo>
                    <a:pt x="2961" y="1019"/>
                    <a:pt x="2989" y="1024"/>
                    <a:pt x="3009" y="1024"/>
                  </a:cubicBezTo>
                  <a:cubicBezTo>
                    <a:pt x="3004" y="1023"/>
                    <a:pt x="3020" y="1022"/>
                    <a:pt x="3022" y="1022"/>
                  </a:cubicBezTo>
                  <a:cubicBezTo>
                    <a:pt x="3022" y="1022"/>
                    <a:pt x="3022" y="1022"/>
                    <a:pt x="3057" y="1024"/>
                  </a:cubicBezTo>
                  <a:cubicBezTo>
                    <a:pt x="3042" y="1023"/>
                    <a:pt x="3042" y="1022"/>
                    <a:pt x="3040" y="1020"/>
                  </a:cubicBezTo>
                  <a:cubicBezTo>
                    <a:pt x="3051" y="1021"/>
                    <a:pt x="3056" y="1022"/>
                    <a:pt x="3063" y="1022"/>
                  </a:cubicBezTo>
                  <a:cubicBezTo>
                    <a:pt x="3059" y="1021"/>
                    <a:pt x="3054" y="1021"/>
                    <a:pt x="3060" y="1020"/>
                  </a:cubicBezTo>
                  <a:cubicBezTo>
                    <a:pt x="3060" y="1020"/>
                    <a:pt x="3060" y="1020"/>
                    <a:pt x="3097" y="1024"/>
                  </a:cubicBezTo>
                  <a:cubicBezTo>
                    <a:pt x="3087" y="1024"/>
                    <a:pt x="3087" y="1024"/>
                    <a:pt x="3087" y="1024"/>
                  </a:cubicBezTo>
                  <a:cubicBezTo>
                    <a:pt x="3096" y="1024"/>
                    <a:pt x="3116" y="1026"/>
                    <a:pt x="3129" y="1025"/>
                  </a:cubicBezTo>
                  <a:cubicBezTo>
                    <a:pt x="3128" y="1024"/>
                    <a:pt x="3123" y="1024"/>
                    <a:pt x="3122" y="1023"/>
                  </a:cubicBezTo>
                  <a:cubicBezTo>
                    <a:pt x="3111" y="1024"/>
                    <a:pt x="3105" y="1023"/>
                    <a:pt x="3099" y="1021"/>
                  </a:cubicBezTo>
                  <a:cubicBezTo>
                    <a:pt x="3125" y="1022"/>
                    <a:pt x="3106" y="1021"/>
                    <a:pt x="3118" y="1020"/>
                  </a:cubicBezTo>
                  <a:cubicBezTo>
                    <a:pt x="3136" y="1021"/>
                    <a:pt x="3143" y="1023"/>
                    <a:pt x="3138" y="1024"/>
                  </a:cubicBezTo>
                  <a:cubicBezTo>
                    <a:pt x="3159" y="1024"/>
                    <a:pt x="3165" y="1024"/>
                    <a:pt x="3186" y="1026"/>
                  </a:cubicBezTo>
                  <a:cubicBezTo>
                    <a:pt x="3186" y="1026"/>
                    <a:pt x="3186" y="1026"/>
                    <a:pt x="3182" y="1024"/>
                  </a:cubicBezTo>
                  <a:cubicBezTo>
                    <a:pt x="3182" y="1024"/>
                    <a:pt x="3182" y="1024"/>
                    <a:pt x="3201" y="1025"/>
                  </a:cubicBezTo>
                  <a:cubicBezTo>
                    <a:pt x="3201" y="1025"/>
                    <a:pt x="3201" y="1025"/>
                    <a:pt x="3185" y="1022"/>
                  </a:cubicBezTo>
                  <a:cubicBezTo>
                    <a:pt x="3222" y="1022"/>
                    <a:pt x="3192" y="1026"/>
                    <a:pt x="3232" y="1026"/>
                  </a:cubicBezTo>
                  <a:cubicBezTo>
                    <a:pt x="3232" y="1026"/>
                    <a:pt x="3232" y="1026"/>
                    <a:pt x="3233" y="1024"/>
                  </a:cubicBezTo>
                  <a:cubicBezTo>
                    <a:pt x="3248" y="1025"/>
                    <a:pt x="3253" y="1029"/>
                    <a:pt x="3266" y="1027"/>
                  </a:cubicBezTo>
                  <a:cubicBezTo>
                    <a:pt x="3281" y="1028"/>
                    <a:pt x="3240" y="1029"/>
                    <a:pt x="3275" y="1030"/>
                  </a:cubicBezTo>
                  <a:cubicBezTo>
                    <a:pt x="3282" y="1029"/>
                    <a:pt x="3295" y="1029"/>
                    <a:pt x="3305" y="1029"/>
                  </a:cubicBezTo>
                  <a:cubicBezTo>
                    <a:pt x="3316" y="1030"/>
                    <a:pt x="3300" y="1031"/>
                    <a:pt x="3292" y="1031"/>
                  </a:cubicBezTo>
                  <a:cubicBezTo>
                    <a:pt x="3342" y="1033"/>
                    <a:pt x="3323" y="1025"/>
                    <a:pt x="3371" y="1029"/>
                  </a:cubicBezTo>
                  <a:cubicBezTo>
                    <a:pt x="3359" y="1030"/>
                    <a:pt x="3371" y="1032"/>
                    <a:pt x="3364" y="1033"/>
                  </a:cubicBezTo>
                  <a:cubicBezTo>
                    <a:pt x="3376" y="1032"/>
                    <a:pt x="3388" y="1032"/>
                    <a:pt x="3401" y="1033"/>
                  </a:cubicBezTo>
                  <a:cubicBezTo>
                    <a:pt x="3401" y="1033"/>
                    <a:pt x="3401" y="1033"/>
                    <a:pt x="3389" y="1030"/>
                  </a:cubicBezTo>
                  <a:cubicBezTo>
                    <a:pt x="3396" y="1030"/>
                    <a:pt x="3403" y="1031"/>
                    <a:pt x="3407" y="1031"/>
                  </a:cubicBezTo>
                  <a:cubicBezTo>
                    <a:pt x="3407" y="1031"/>
                    <a:pt x="3407" y="1031"/>
                    <a:pt x="3406" y="1030"/>
                  </a:cubicBezTo>
                  <a:cubicBezTo>
                    <a:pt x="3429" y="1035"/>
                    <a:pt x="3450" y="1029"/>
                    <a:pt x="3464" y="1035"/>
                  </a:cubicBezTo>
                  <a:cubicBezTo>
                    <a:pt x="3454" y="1030"/>
                    <a:pt x="3482" y="1036"/>
                    <a:pt x="3492" y="1035"/>
                  </a:cubicBezTo>
                  <a:cubicBezTo>
                    <a:pt x="3472" y="1031"/>
                    <a:pt x="3435" y="1032"/>
                    <a:pt x="3433" y="1029"/>
                  </a:cubicBezTo>
                  <a:cubicBezTo>
                    <a:pt x="3442" y="1028"/>
                    <a:pt x="3450" y="1030"/>
                    <a:pt x="3459" y="1029"/>
                  </a:cubicBezTo>
                  <a:cubicBezTo>
                    <a:pt x="3453" y="1029"/>
                    <a:pt x="3444" y="1028"/>
                    <a:pt x="3441" y="1027"/>
                  </a:cubicBezTo>
                  <a:cubicBezTo>
                    <a:pt x="3472" y="1026"/>
                    <a:pt x="3489" y="1030"/>
                    <a:pt x="3507" y="1031"/>
                  </a:cubicBezTo>
                  <a:cubicBezTo>
                    <a:pt x="3507" y="1031"/>
                    <a:pt x="3507" y="1031"/>
                    <a:pt x="3475" y="1030"/>
                  </a:cubicBezTo>
                  <a:cubicBezTo>
                    <a:pt x="3477" y="1033"/>
                    <a:pt x="3489" y="1031"/>
                    <a:pt x="3498" y="1033"/>
                  </a:cubicBezTo>
                  <a:cubicBezTo>
                    <a:pt x="3513" y="1033"/>
                    <a:pt x="3526" y="1035"/>
                    <a:pt x="3538" y="1035"/>
                  </a:cubicBezTo>
                  <a:cubicBezTo>
                    <a:pt x="3536" y="1035"/>
                    <a:pt x="3535" y="1035"/>
                    <a:pt x="3533" y="1035"/>
                  </a:cubicBezTo>
                  <a:cubicBezTo>
                    <a:pt x="3537" y="1035"/>
                    <a:pt x="3537" y="1035"/>
                    <a:pt x="3540" y="1035"/>
                  </a:cubicBezTo>
                  <a:cubicBezTo>
                    <a:pt x="3539" y="1035"/>
                    <a:pt x="3539" y="1035"/>
                    <a:pt x="3538" y="1035"/>
                  </a:cubicBezTo>
                  <a:cubicBezTo>
                    <a:pt x="3569" y="1035"/>
                    <a:pt x="3579" y="1030"/>
                    <a:pt x="3592" y="1030"/>
                  </a:cubicBezTo>
                  <a:cubicBezTo>
                    <a:pt x="3606" y="1030"/>
                    <a:pt x="3632" y="1033"/>
                    <a:pt x="3623" y="1035"/>
                  </a:cubicBezTo>
                  <a:cubicBezTo>
                    <a:pt x="3634" y="1036"/>
                    <a:pt x="3576" y="1032"/>
                    <a:pt x="3596" y="1037"/>
                  </a:cubicBezTo>
                  <a:cubicBezTo>
                    <a:pt x="3616" y="1032"/>
                    <a:pt x="3637" y="1040"/>
                    <a:pt x="3681" y="1038"/>
                  </a:cubicBezTo>
                  <a:cubicBezTo>
                    <a:pt x="3662" y="1036"/>
                    <a:pt x="3693" y="1036"/>
                    <a:pt x="3675" y="1033"/>
                  </a:cubicBezTo>
                  <a:cubicBezTo>
                    <a:pt x="3696" y="1035"/>
                    <a:pt x="3697" y="1036"/>
                    <a:pt x="3706" y="1038"/>
                  </a:cubicBezTo>
                  <a:cubicBezTo>
                    <a:pt x="3706" y="1038"/>
                    <a:pt x="3706" y="1038"/>
                    <a:pt x="3713" y="1036"/>
                  </a:cubicBezTo>
                  <a:cubicBezTo>
                    <a:pt x="3740" y="1040"/>
                    <a:pt x="3719" y="1039"/>
                    <a:pt x="3760" y="1042"/>
                  </a:cubicBezTo>
                  <a:cubicBezTo>
                    <a:pt x="3747" y="1041"/>
                    <a:pt x="3777" y="1041"/>
                    <a:pt x="3766" y="1039"/>
                  </a:cubicBezTo>
                  <a:cubicBezTo>
                    <a:pt x="3778" y="1040"/>
                    <a:pt x="3789" y="1040"/>
                    <a:pt x="3797" y="1042"/>
                  </a:cubicBezTo>
                  <a:cubicBezTo>
                    <a:pt x="3797" y="1042"/>
                    <a:pt x="3797" y="1042"/>
                    <a:pt x="3796" y="1041"/>
                  </a:cubicBezTo>
                  <a:cubicBezTo>
                    <a:pt x="3838" y="1043"/>
                    <a:pt x="3830" y="1040"/>
                    <a:pt x="3868" y="1043"/>
                  </a:cubicBezTo>
                  <a:cubicBezTo>
                    <a:pt x="3868" y="1043"/>
                    <a:pt x="3868" y="1043"/>
                    <a:pt x="3865" y="1044"/>
                  </a:cubicBezTo>
                  <a:cubicBezTo>
                    <a:pt x="3914" y="1048"/>
                    <a:pt x="3978" y="1048"/>
                    <a:pt x="4029" y="1051"/>
                  </a:cubicBezTo>
                  <a:cubicBezTo>
                    <a:pt x="4029" y="1051"/>
                    <a:pt x="4029" y="1051"/>
                    <a:pt x="4013" y="1051"/>
                  </a:cubicBezTo>
                  <a:cubicBezTo>
                    <a:pt x="4021" y="1051"/>
                    <a:pt x="4047" y="1053"/>
                    <a:pt x="4062" y="1052"/>
                  </a:cubicBezTo>
                  <a:cubicBezTo>
                    <a:pt x="4050" y="1052"/>
                    <a:pt x="4050" y="1052"/>
                    <a:pt x="4050" y="1052"/>
                  </a:cubicBezTo>
                  <a:cubicBezTo>
                    <a:pt x="4051" y="1051"/>
                    <a:pt x="4057" y="1049"/>
                    <a:pt x="4069" y="1049"/>
                  </a:cubicBezTo>
                  <a:cubicBezTo>
                    <a:pt x="4069" y="1049"/>
                    <a:pt x="4069" y="1049"/>
                    <a:pt x="4074" y="1051"/>
                  </a:cubicBezTo>
                  <a:cubicBezTo>
                    <a:pt x="4074" y="1051"/>
                    <a:pt x="4074" y="1051"/>
                    <a:pt x="4079" y="1050"/>
                  </a:cubicBezTo>
                  <a:cubicBezTo>
                    <a:pt x="4098" y="1051"/>
                    <a:pt x="4074" y="1052"/>
                    <a:pt x="4093" y="1053"/>
                  </a:cubicBezTo>
                  <a:cubicBezTo>
                    <a:pt x="4104" y="1049"/>
                    <a:pt x="4174" y="1054"/>
                    <a:pt x="4191" y="1051"/>
                  </a:cubicBezTo>
                  <a:cubicBezTo>
                    <a:pt x="4203" y="1055"/>
                    <a:pt x="4155" y="1050"/>
                    <a:pt x="4169" y="1054"/>
                  </a:cubicBezTo>
                  <a:cubicBezTo>
                    <a:pt x="4175" y="1053"/>
                    <a:pt x="4177" y="1053"/>
                    <a:pt x="4189" y="1053"/>
                  </a:cubicBezTo>
                  <a:cubicBezTo>
                    <a:pt x="4189" y="1053"/>
                    <a:pt x="4189" y="1053"/>
                    <a:pt x="4185" y="1055"/>
                  </a:cubicBezTo>
                  <a:cubicBezTo>
                    <a:pt x="4242" y="1055"/>
                    <a:pt x="4264" y="1054"/>
                    <a:pt x="4315" y="1056"/>
                  </a:cubicBezTo>
                  <a:cubicBezTo>
                    <a:pt x="4315" y="1056"/>
                    <a:pt x="4315" y="1056"/>
                    <a:pt x="4313" y="1056"/>
                  </a:cubicBezTo>
                  <a:cubicBezTo>
                    <a:pt x="4332" y="1056"/>
                    <a:pt x="4341" y="1056"/>
                    <a:pt x="4349" y="1058"/>
                  </a:cubicBezTo>
                  <a:cubicBezTo>
                    <a:pt x="4353" y="1057"/>
                    <a:pt x="4340" y="1056"/>
                    <a:pt x="4347" y="1056"/>
                  </a:cubicBezTo>
                  <a:cubicBezTo>
                    <a:pt x="4379" y="1062"/>
                    <a:pt x="4411" y="1054"/>
                    <a:pt x="4431" y="1058"/>
                  </a:cubicBezTo>
                  <a:cubicBezTo>
                    <a:pt x="4428" y="1054"/>
                    <a:pt x="4470" y="1052"/>
                    <a:pt x="4453" y="1048"/>
                  </a:cubicBezTo>
                  <a:cubicBezTo>
                    <a:pt x="4453" y="1048"/>
                    <a:pt x="4453" y="1048"/>
                    <a:pt x="4466" y="1049"/>
                  </a:cubicBezTo>
                  <a:cubicBezTo>
                    <a:pt x="4462" y="1046"/>
                    <a:pt x="4425" y="1048"/>
                    <a:pt x="4417" y="1045"/>
                  </a:cubicBezTo>
                  <a:close/>
                  <a:moveTo>
                    <a:pt x="2061" y="988"/>
                  </a:moveTo>
                  <a:cubicBezTo>
                    <a:pt x="2068" y="987"/>
                    <a:pt x="2073" y="987"/>
                    <a:pt x="2078" y="988"/>
                  </a:cubicBezTo>
                  <a:lnTo>
                    <a:pt x="2061" y="988"/>
                  </a:lnTo>
                  <a:close/>
                  <a:moveTo>
                    <a:pt x="3533" y="1019"/>
                  </a:moveTo>
                  <a:cubicBezTo>
                    <a:pt x="3533" y="1019"/>
                    <a:pt x="3533" y="1019"/>
                    <a:pt x="3538" y="1019"/>
                  </a:cubicBezTo>
                  <a:cubicBezTo>
                    <a:pt x="3541" y="1019"/>
                    <a:pt x="3544" y="1020"/>
                    <a:pt x="3533" y="1019"/>
                  </a:cubicBezTo>
                  <a:close/>
                  <a:moveTo>
                    <a:pt x="2099" y="986"/>
                  </a:moveTo>
                  <a:cubicBezTo>
                    <a:pt x="2100" y="985"/>
                    <a:pt x="2101" y="985"/>
                    <a:pt x="2102" y="985"/>
                  </a:cubicBezTo>
                  <a:cubicBezTo>
                    <a:pt x="2098" y="985"/>
                    <a:pt x="2094" y="984"/>
                    <a:pt x="2091" y="984"/>
                  </a:cubicBezTo>
                  <a:cubicBezTo>
                    <a:pt x="2093" y="984"/>
                    <a:pt x="2096" y="985"/>
                    <a:pt x="2099" y="986"/>
                  </a:cubicBezTo>
                  <a:close/>
                  <a:moveTo>
                    <a:pt x="1046" y="943"/>
                  </a:moveTo>
                  <a:cubicBezTo>
                    <a:pt x="1055" y="943"/>
                    <a:pt x="1062" y="943"/>
                    <a:pt x="1069" y="944"/>
                  </a:cubicBezTo>
                  <a:cubicBezTo>
                    <a:pt x="1071" y="944"/>
                    <a:pt x="1073" y="944"/>
                    <a:pt x="1074" y="943"/>
                  </a:cubicBezTo>
                  <a:cubicBezTo>
                    <a:pt x="1065" y="942"/>
                    <a:pt x="1055" y="942"/>
                    <a:pt x="1046" y="943"/>
                  </a:cubicBezTo>
                  <a:close/>
                  <a:moveTo>
                    <a:pt x="1256" y="967"/>
                  </a:moveTo>
                  <a:cubicBezTo>
                    <a:pt x="1254" y="967"/>
                    <a:pt x="1252" y="968"/>
                    <a:pt x="1246" y="968"/>
                  </a:cubicBezTo>
                  <a:cubicBezTo>
                    <a:pt x="1254" y="968"/>
                    <a:pt x="1257" y="968"/>
                    <a:pt x="1256" y="967"/>
                  </a:cubicBezTo>
                  <a:close/>
                  <a:moveTo>
                    <a:pt x="2567" y="1007"/>
                  </a:moveTo>
                  <a:cubicBezTo>
                    <a:pt x="2567" y="1007"/>
                    <a:pt x="2567" y="1007"/>
                    <a:pt x="2569" y="1008"/>
                  </a:cubicBezTo>
                  <a:cubicBezTo>
                    <a:pt x="2571" y="1008"/>
                    <a:pt x="2570" y="1008"/>
                    <a:pt x="2567" y="1007"/>
                  </a:cubicBezTo>
                  <a:close/>
                  <a:moveTo>
                    <a:pt x="2504" y="1006"/>
                  </a:moveTo>
                  <a:cubicBezTo>
                    <a:pt x="2503" y="1006"/>
                    <a:pt x="2503" y="1006"/>
                    <a:pt x="2503" y="1006"/>
                  </a:cubicBezTo>
                  <a:cubicBezTo>
                    <a:pt x="2500" y="1006"/>
                    <a:pt x="2497" y="1006"/>
                    <a:pt x="2494" y="1006"/>
                  </a:cubicBezTo>
                  <a:cubicBezTo>
                    <a:pt x="2498" y="1006"/>
                    <a:pt x="2502" y="1007"/>
                    <a:pt x="2504" y="1006"/>
                  </a:cubicBezTo>
                  <a:close/>
                  <a:moveTo>
                    <a:pt x="2626" y="1009"/>
                  </a:moveTo>
                  <a:cubicBezTo>
                    <a:pt x="2624" y="1009"/>
                    <a:pt x="2623" y="1009"/>
                    <a:pt x="2622" y="1009"/>
                  </a:cubicBezTo>
                  <a:cubicBezTo>
                    <a:pt x="2622" y="1009"/>
                    <a:pt x="2623" y="1009"/>
                    <a:pt x="2626" y="1009"/>
                  </a:cubicBezTo>
                  <a:close/>
                  <a:moveTo>
                    <a:pt x="2462" y="1010"/>
                  </a:moveTo>
                  <a:cubicBezTo>
                    <a:pt x="2484" y="1009"/>
                    <a:pt x="2499" y="1010"/>
                    <a:pt x="2511" y="1008"/>
                  </a:cubicBezTo>
                  <a:cubicBezTo>
                    <a:pt x="2511" y="1008"/>
                    <a:pt x="2511" y="1008"/>
                    <a:pt x="2492" y="1006"/>
                  </a:cubicBezTo>
                  <a:cubicBezTo>
                    <a:pt x="2492" y="1006"/>
                    <a:pt x="2493" y="1006"/>
                    <a:pt x="2494" y="1006"/>
                  </a:cubicBezTo>
                  <a:cubicBezTo>
                    <a:pt x="2490" y="1006"/>
                    <a:pt x="2486" y="1005"/>
                    <a:pt x="2484" y="1005"/>
                  </a:cubicBezTo>
                  <a:cubicBezTo>
                    <a:pt x="2505" y="1007"/>
                    <a:pt x="2467" y="1009"/>
                    <a:pt x="2462" y="1010"/>
                  </a:cubicBezTo>
                  <a:close/>
                  <a:moveTo>
                    <a:pt x="2125" y="992"/>
                  </a:moveTo>
                  <a:cubicBezTo>
                    <a:pt x="2122" y="992"/>
                    <a:pt x="2117" y="992"/>
                    <a:pt x="2110" y="993"/>
                  </a:cubicBezTo>
                  <a:lnTo>
                    <a:pt x="2125" y="992"/>
                  </a:lnTo>
                  <a:close/>
                  <a:moveTo>
                    <a:pt x="1853" y="984"/>
                  </a:moveTo>
                  <a:cubicBezTo>
                    <a:pt x="1852" y="984"/>
                    <a:pt x="1850" y="984"/>
                    <a:pt x="1848" y="984"/>
                  </a:cubicBezTo>
                  <a:cubicBezTo>
                    <a:pt x="1848" y="984"/>
                    <a:pt x="1848" y="984"/>
                    <a:pt x="1848" y="984"/>
                  </a:cubicBezTo>
                  <a:cubicBezTo>
                    <a:pt x="1853" y="984"/>
                    <a:pt x="1853" y="984"/>
                    <a:pt x="1853" y="984"/>
                  </a:cubicBezTo>
                  <a:close/>
                  <a:moveTo>
                    <a:pt x="1644" y="979"/>
                  </a:moveTo>
                  <a:cubicBezTo>
                    <a:pt x="1643" y="979"/>
                    <a:pt x="1643" y="979"/>
                    <a:pt x="1642" y="979"/>
                  </a:cubicBezTo>
                  <a:cubicBezTo>
                    <a:pt x="1643" y="979"/>
                    <a:pt x="1643" y="979"/>
                    <a:pt x="1644" y="979"/>
                  </a:cubicBezTo>
                  <a:close/>
                  <a:moveTo>
                    <a:pt x="2111" y="991"/>
                  </a:moveTo>
                  <a:cubicBezTo>
                    <a:pt x="2111" y="991"/>
                    <a:pt x="2110" y="991"/>
                    <a:pt x="2109" y="992"/>
                  </a:cubicBezTo>
                  <a:cubicBezTo>
                    <a:pt x="2113" y="992"/>
                    <a:pt x="2113" y="991"/>
                    <a:pt x="2111" y="991"/>
                  </a:cubicBezTo>
                  <a:close/>
                  <a:moveTo>
                    <a:pt x="411" y="925"/>
                  </a:moveTo>
                  <a:cubicBezTo>
                    <a:pt x="411" y="925"/>
                    <a:pt x="411" y="925"/>
                    <a:pt x="395" y="924"/>
                  </a:cubicBezTo>
                  <a:cubicBezTo>
                    <a:pt x="394" y="925"/>
                    <a:pt x="397" y="925"/>
                    <a:pt x="411" y="925"/>
                  </a:cubicBezTo>
                  <a:close/>
                  <a:moveTo>
                    <a:pt x="319" y="922"/>
                  </a:moveTo>
                  <a:cubicBezTo>
                    <a:pt x="319" y="922"/>
                    <a:pt x="319" y="922"/>
                    <a:pt x="303" y="921"/>
                  </a:cubicBezTo>
                  <a:cubicBezTo>
                    <a:pt x="310" y="922"/>
                    <a:pt x="313" y="923"/>
                    <a:pt x="312" y="922"/>
                  </a:cubicBezTo>
                  <a:cubicBezTo>
                    <a:pt x="317" y="924"/>
                    <a:pt x="317" y="923"/>
                    <a:pt x="319" y="922"/>
                  </a:cubicBezTo>
                  <a:close/>
                  <a:moveTo>
                    <a:pt x="319" y="922"/>
                  </a:moveTo>
                  <a:cubicBezTo>
                    <a:pt x="319" y="922"/>
                    <a:pt x="319" y="922"/>
                    <a:pt x="326" y="923"/>
                  </a:cubicBezTo>
                  <a:cubicBezTo>
                    <a:pt x="322" y="922"/>
                    <a:pt x="320" y="922"/>
                    <a:pt x="319" y="922"/>
                  </a:cubicBezTo>
                  <a:close/>
                  <a:moveTo>
                    <a:pt x="1" y="911"/>
                  </a:moveTo>
                  <a:cubicBezTo>
                    <a:pt x="2" y="912"/>
                    <a:pt x="0" y="913"/>
                    <a:pt x="7" y="913"/>
                  </a:cubicBezTo>
                  <a:cubicBezTo>
                    <a:pt x="6" y="914"/>
                    <a:pt x="13" y="912"/>
                    <a:pt x="1" y="911"/>
                  </a:cubicBezTo>
                  <a:close/>
                  <a:moveTo>
                    <a:pt x="558" y="930"/>
                  </a:moveTo>
                  <a:cubicBezTo>
                    <a:pt x="573" y="930"/>
                    <a:pt x="581" y="931"/>
                    <a:pt x="588" y="931"/>
                  </a:cubicBezTo>
                  <a:cubicBezTo>
                    <a:pt x="588" y="931"/>
                    <a:pt x="588" y="931"/>
                    <a:pt x="559" y="930"/>
                  </a:cubicBezTo>
                  <a:cubicBezTo>
                    <a:pt x="562" y="930"/>
                    <a:pt x="564" y="930"/>
                    <a:pt x="558" y="930"/>
                  </a:cubicBezTo>
                  <a:close/>
                  <a:moveTo>
                    <a:pt x="114" y="920"/>
                  </a:moveTo>
                  <a:cubicBezTo>
                    <a:pt x="130" y="922"/>
                    <a:pt x="130" y="922"/>
                    <a:pt x="130" y="922"/>
                  </a:cubicBezTo>
                  <a:cubicBezTo>
                    <a:pt x="116" y="920"/>
                    <a:pt x="116" y="920"/>
                    <a:pt x="116" y="920"/>
                  </a:cubicBezTo>
                  <a:cubicBezTo>
                    <a:pt x="114" y="920"/>
                    <a:pt x="114" y="920"/>
                    <a:pt x="114" y="920"/>
                  </a:cubicBezTo>
                  <a:close/>
                  <a:moveTo>
                    <a:pt x="274" y="919"/>
                  </a:moveTo>
                  <a:cubicBezTo>
                    <a:pt x="268" y="919"/>
                    <a:pt x="265" y="919"/>
                    <a:pt x="263" y="918"/>
                  </a:cubicBezTo>
                  <a:cubicBezTo>
                    <a:pt x="263" y="919"/>
                    <a:pt x="262" y="919"/>
                    <a:pt x="261" y="919"/>
                  </a:cubicBezTo>
                  <a:cubicBezTo>
                    <a:pt x="269" y="920"/>
                    <a:pt x="272" y="920"/>
                    <a:pt x="274" y="920"/>
                  </a:cubicBezTo>
                  <a:cubicBezTo>
                    <a:pt x="273" y="920"/>
                    <a:pt x="272" y="920"/>
                    <a:pt x="274" y="919"/>
                  </a:cubicBezTo>
                  <a:close/>
                  <a:moveTo>
                    <a:pt x="385" y="923"/>
                  </a:moveTo>
                  <a:cubicBezTo>
                    <a:pt x="385" y="923"/>
                    <a:pt x="385" y="923"/>
                    <a:pt x="395" y="924"/>
                  </a:cubicBezTo>
                  <a:cubicBezTo>
                    <a:pt x="395" y="924"/>
                    <a:pt x="397" y="923"/>
                    <a:pt x="399" y="923"/>
                  </a:cubicBezTo>
                  <a:cubicBezTo>
                    <a:pt x="396" y="923"/>
                    <a:pt x="389" y="923"/>
                    <a:pt x="385" y="923"/>
                  </a:cubicBezTo>
                  <a:close/>
                  <a:moveTo>
                    <a:pt x="213" y="927"/>
                  </a:moveTo>
                  <a:cubicBezTo>
                    <a:pt x="213" y="927"/>
                    <a:pt x="213" y="927"/>
                    <a:pt x="224" y="926"/>
                  </a:cubicBezTo>
                  <a:cubicBezTo>
                    <a:pt x="225" y="926"/>
                    <a:pt x="209" y="926"/>
                    <a:pt x="204" y="926"/>
                  </a:cubicBezTo>
                  <a:cubicBezTo>
                    <a:pt x="204" y="926"/>
                    <a:pt x="204" y="926"/>
                    <a:pt x="213" y="927"/>
                  </a:cubicBezTo>
                  <a:close/>
                  <a:moveTo>
                    <a:pt x="219" y="923"/>
                  </a:moveTo>
                  <a:cubicBezTo>
                    <a:pt x="203" y="924"/>
                    <a:pt x="175" y="921"/>
                    <a:pt x="152" y="920"/>
                  </a:cubicBezTo>
                  <a:cubicBezTo>
                    <a:pt x="152" y="920"/>
                    <a:pt x="152" y="920"/>
                    <a:pt x="161" y="923"/>
                  </a:cubicBezTo>
                  <a:cubicBezTo>
                    <a:pt x="161" y="923"/>
                    <a:pt x="161" y="923"/>
                    <a:pt x="164" y="922"/>
                  </a:cubicBezTo>
                  <a:cubicBezTo>
                    <a:pt x="182" y="922"/>
                    <a:pt x="209" y="926"/>
                    <a:pt x="219" y="923"/>
                  </a:cubicBezTo>
                  <a:close/>
                  <a:moveTo>
                    <a:pt x="643" y="932"/>
                  </a:moveTo>
                  <a:cubicBezTo>
                    <a:pt x="643" y="932"/>
                    <a:pt x="643" y="932"/>
                    <a:pt x="627" y="929"/>
                  </a:cubicBezTo>
                  <a:cubicBezTo>
                    <a:pt x="631" y="931"/>
                    <a:pt x="631" y="931"/>
                    <a:pt x="631" y="931"/>
                  </a:cubicBezTo>
                  <a:cubicBezTo>
                    <a:pt x="631" y="931"/>
                    <a:pt x="631" y="931"/>
                    <a:pt x="643" y="932"/>
                  </a:cubicBezTo>
                  <a:close/>
                  <a:moveTo>
                    <a:pt x="823" y="936"/>
                  </a:moveTo>
                  <a:cubicBezTo>
                    <a:pt x="826" y="935"/>
                    <a:pt x="824" y="938"/>
                    <a:pt x="829" y="937"/>
                  </a:cubicBezTo>
                  <a:cubicBezTo>
                    <a:pt x="858" y="939"/>
                    <a:pt x="817" y="934"/>
                    <a:pt x="823" y="936"/>
                  </a:cubicBezTo>
                  <a:close/>
                  <a:moveTo>
                    <a:pt x="501" y="925"/>
                  </a:moveTo>
                  <a:cubicBezTo>
                    <a:pt x="513" y="924"/>
                    <a:pt x="522" y="924"/>
                    <a:pt x="531" y="925"/>
                  </a:cubicBezTo>
                  <a:cubicBezTo>
                    <a:pt x="523" y="924"/>
                    <a:pt x="514" y="923"/>
                    <a:pt x="503" y="922"/>
                  </a:cubicBezTo>
                  <a:cubicBezTo>
                    <a:pt x="510" y="923"/>
                    <a:pt x="494" y="923"/>
                    <a:pt x="501" y="925"/>
                  </a:cubicBezTo>
                  <a:close/>
                  <a:moveTo>
                    <a:pt x="815" y="936"/>
                  </a:moveTo>
                  <a:cubicBezTo>
                    <a:pt x="810" y="936"/>
                    <a:pt x="807" y="936"/>
                    <a:pt x="805" y="935"/>
                  </a:cubicBezTo>
                  <a:cubicBezTo>
                    <a:pt x="805" y="935"/>
                    <a:pt x="804" y="936"/>
                    <a:pt x="804" y="936"/>
                  </a:cubicBezTo>
                  <a:lnTo>
                    <a:pt x="815" y="936"/>
                  </a:lnTo>
                  <a:close/>
                  <a:moveTo>
                    <a:pt x="4460" y="1043"/>
                  </a:moveTo>
                  <a:cubicBezTo>
                    <a:pt x="4460" y="1043"/>
                    <a:pt x="4460" y="1043"/>
                    <a:pt x="4445" y="1044"/>
                  </a:cubicBezTo>
                  <a:cubicBezTo>
                    <a:pt x="4450" y="1044"/>
                    <a:pt x="4450" y="1044"/>
                    <a:pt x="4450" y="1044"/>
                  </a:cubicBezTo>
                  <a:cubicBezTo>
                    <a:pt x="4450" y="1044"/>
                    <a:pt x="4450" y="1044"/>
                    <a:pt x="4460" y="1043"/>
                  </a:cubicBezTo>
                  <a:close/>
                  <a:moveTo>
                    <a:pt x="805" y="935"/>
                  </a:moveTo>
                  <a:cubicBezTo>
                    <a:pt x="805" y="935"/>
                    <a:pt x="805" y="935"/>
                    <a:pt x="805" y="935"/>
                  </a:cubicBezTo>
                  <a:cubicBezTo>
                    <a:pt x="805" y="935"/>
                    <a:pt x="805" y="935"/>
                    <a:pt x="805" y="935"/>
                  </a:cubicBezTo>
                  <a:close/>
                  <a:moveTo>
                    <a:pt x="557" y="929"/>
                  </a:moveTo>
                  <a:cubicBezTo>
                    <a:pt x="561" y="929"/>
                    <a:pt x="566" y="928"/>
                    <a:pt x="569" y="928"/>
                  </a:cubicBezTo>
                  <a:cubicBezTo>
                    <a:pt x="568" y="928"/>
                    <a:pt x="561" y="928"/>
                    <a:pt x="557" y="929"/>
                  </a:cubicBezTo>
                  <a:close/>
                  <a:moveTo>
                    <a:pt x="745" y="933"/>
                  </a:moveTo>
                  <a:cubicBezTo>
                    <a:pt x="745" y="933"/>
                    <a:pt x="745" y="933"/>
                    <a:pt x="731" y="932"/>
                  </a:cubicBezTo>
                  <a:cubicBezTo>
                    <a:pt x="733" y="933"/>
                    <a:pt x="731" y="933"/>
                    <a:pt x="731" y="933"/>
                  </a:cubicBezTo>
                  <a:lnTo>
                    <a:pt x="745" y="933"/>
                  </a:lnTo>
                  <a:close/>
                  <a:moveTo>
                    <a:pt x="531" y="925"/>
                  </a:moveTo>
                  <a:cubicBezTo>
                    <a:pt x="536" y="926"/>
                    <a:pt x="541" y="926"/>
                    <a:pt x="545" y="927"/>
                  </a:cubicBezTo>
                  <a:cubicBezTo>
                    <a:pt x="540" y="926"/>
                    <a:pt x="536" y="925"/>
                    <a:pt x="531" y="925"/>
                  </a:cubicBezTo>
                  <a:close/>
                  <a:moveTo>
                    <a:pt x="274" y="920"/>
                  </a:moveTo>
                  <a:cubicBezTo>
                    <a:pt x="274" y="920"/>
                    <a:pt x="275" y="920"/>
                    <a:pt x="274" y="920"/>
                  </a:cubicBezTo>
                  <a:close/>
                  <a:moveTo>
                    <a:pt x="400" y="922"/>
                  </a:moveTo>
                  <a:cubicBezTo>
                    <a:pt x="401" y="922"/>
                    <a:pt x="401" y="922"/>
                    <a:pt x="401" y="922"/>
                  </a:cubicBezTo>
                  <a:cubicBezTo>
                    <a:pt x="401" y="922"/>
                    <a:pt x="400" y="922"/>
                    <a:pt x="400" y="922"/>
                  </a:cubicBezTo>
                  <a:close/>
                  <a:moveTo>
                    <a:pt x="444" y="926"/>
                  </a:moveTo>
                  <a:cubicBezTo>
                    <a:pt x="450" y="924"/>
                    <a:pt x="450" y="924"/>
                    <a:pt x="450" y="924"/>
                  </a:cubicBezTo>
                  <a:cubicBezTo>
                    <a:pt x="441" y="925"/>
                    <a:pt x="439" y="925"/>
                    <a:pt x="438" y="926"/>
                  </a:cubicBezTo>
                  <a:lnTo>
                    <a:pt x="444" y="926"/>
                  </a:lnTo>
                  <a:close/>
                  <a:moveTo>
                    <a:pt x="583" y="940"/>
                  </a:moveTo>
                  <a:cubicBezTo>
                    <a:pt x="590" y="940"/>
                    <a:pt x="590" y="940"/>
                    <a:pt x="590" y="940"/>
                  </a:cubicBezTo>
                  <a:cubicBezTo>
                    <a:pt x="600" y="940"/>
                    <a:pt x="594" y="939"/>
                    <a:pt x="584" y="939"/>
                  </a:cubicBezTo>
                  <a:cubicBezTo>
                    <a:pt x="584" y="939"/>
                    <a:pt x="584" y="939"/>
                    <a:pt x="583" y="940"/>
                  </a:cubicBezTo>
                  <a:close/>
                  <a:moveTo>
                    <a:pt x="498" y="934"/>
                  </a:moveTo>
                  <a:cubicBezTo>
                    <a:pt x="498" y="934"/>
                    <a:pt x="498" y="934"/>
                    <a:pt x="498" y="935"/>
                  </a:cubicBezTo>
                  <a:cubicBezTo>
                    <a:pt x="511" y="934"/>
                    <a:pt x="511" y="934"/>
                    <a:pt x="511" y="934"/>
                  </a:cubicBezTo>
                  <a:cubicBezTo>
                    <a:pt x="511" y="934"/>
                    <a:pt x="511" y="934"/>
                    <a:pt x="485" y="932"/>
                  </a:cubicBezTo>
                  <a:cubicBezTo>
                    <a:pt x="487" y="933"/>
                    <a:pt x="483" y="934"/>
                    <a:pt x="498" y="934"/>
                  </a:cubicBezTo>
                  <a:close/>
                  <a:moveTo>
                    <a:pt x="510" y="929"/>
                  </a:moveTo>
                  <a:cubicBezTo>
                    <a:pt x="512" y="929"/>
                    <a:pt x="512" y="929"/>
                    <a:pt x="512" y="929"/>
                  </a:cubicBezTo>
                  <a:cubicBezTo>
                    <a:pt x="505" y="929"/>
                    <a:pt x="500" y="928"/>
                    <a:pt x="494" y="928"/>
                  </a:cubicBezTo>
                  <a:cubicBezTo>
                    <a:pt x="499" y="929"/>
                    <a:pt x="503" y="929"/>
                    <a:pt x="510" y="929"/>
                  </a:cubicBezTo>
                  <a:close/>
                  <a:moveTo>
                    <a:pt x="452" y="922"/>
                  </a:moveTo>
                  <a:cubicBezTo>
                    <a:pt x="468" y="924"/>
                    <a:pt x="468" y="924"/>
                    <a:pt x="468" y="924"/>
                  </a:cubicBezTo>
                  <a:cubicBezTo>
                    <a:pt x="461" y="923"/>
                    <a:pt x="461" y="923"/>
                    <a:pt x="461" y="923"/>
                  </a:cubicBezTo>
                  <a:cubicBezTo>
                    <a:pt x="452" y="922"/>
                    <a:pt x="452" y="922"/>
                    <a:pt x="452" y="922"/>
                  </a:cubicBezTo>
                  <a:close/>
                  <a:moveTo>
                    <a:pt x="544" y="932"/>
                  </a:moveTo>
                  <a:cubicBezTo>
                    <a:pt x="555" y="933"/>
                    <a:pt x="549" y="934"/>
                    <a:pt x="569" y="935"/>
                  </a:cubicBezTo>
                  <a:cubicBezTo>
                    <a:pt x="579" y="933"/>
                    <a:pt x="563" y="932"/>
                    <a:pt x="558" y="930"/>
                  </a:cubicBezTo>
                  <a:cubicBezTo>
                    <a:pt x="534" y="930"/>
                    <a:pt x="576" y="933"/>
                    <a:pt x="544" y="932"/>
                  </a:cubicBezTo>
                  <a:close/>
                  <a:moveTo>
                    <a:pt x="556" y="929"/>
                  </a:moveTo>
                  <a:cubicBezTo>
                    <a:pt x="557" y="929"/>
                    <a:pt x="558" y="929"/>
                    <a:pt x="559" y="930"/>
                  </a:cubicBezTo>
                  <a:cubicBezTo>
                    <a:pt x="558" y="929"/>
                    <a:pt x="557" y="929"/>
                    <a:pt x="556" y="929"/>
                  </a:cubicBezTo>
                  <a:close/>
                  <a:moveTo>
                    <a:pt x="555" y="929"/>
                  </a:moveTo>
                  <a:cubicBezTo>
                    <a:pt x="540" y="929"/>
                    <a:pt x="540" y="929"/>
                    <a:pt x="540" y="929"/>
                  </a:cubicBezTo>
                  <a:cubicBezTo>
                    <a:pt x="546" y="929"/>
                    <a:pt x="551" y="930"/>
                    <a:pt x="558" y="930"/>
                  </a:cubicBezTo>
                  <a:cubicBezTo>
                    <a:pt x="557" y="930"/>
                    <a:pt x="557" y="929"/>
                    <a:pt x="556" y="929"/>
                  </a:cubicBezTo>
                  <a:cubicBezTo>
                    <a:pt x="555" y="929"/>
                    <a:pt x="554" y="929"/>
                    <a:pt x="555" y="929"/>
                  </a:cubicBezTo>
                  <a:close/>
                  <a:moveTo>
                    <a:pt x="484" y="927"/>
                  </a:moveTo>
                  <a:cubicBezTo>
                    <a:pt x="483" y="927"/>
                    <a:pt x="483" y="927"/>
                    <a:pt x="483" y="927"/>
                  </a:cubicBezTo>
                  <a:cubicBezTo>
                    <a:pt x="486" y="927"/>
                    <a:pt x="490" y="928"/>
                    <a:pt x="494" y="928"/>
                  </a:cubicBezTo>
                  <a:cubicBezTo>
                    <a:pt x="492" y="928"/>
                    <a:pt x="489" y="927"/>
                    <a:pt x="485" y="927"/>
                  </a:cubicBezTo>
                  <a:cubicBezTo>
                    <a:pt x="486" y="926"/>
                    <a:pt x="486" y="926"/>
                    <a:pt x="484" y="927"/>
                  </a:cubicBezTo>
                  <a:close/>
                  <a:moveTo>
                    <a:pt x="512" y="929"/>
                  </a:moveTo>
                  <a:cubicBezTo>
                    <a:pt x="540" y="929"/>
                    <a:pt x="540" y="929"/>
                    <a:pt x="540" y="929"/>
                  </a:cubicBezTo>
                  <a:cubicBezTo>
                    <a:pt x="531" y="929"/>
                    <a:pt x="524" y="928"/>
                    <a:pt x="516" y="927"/>
                  </a:cubicBezTo>
                  <a:cubicBezTo>
                    <a:pt x="506" y="927"/>
                    <a:pt x="510" y="928"/>
                    <a:pt x="512" y="929"/>
                  </a:cubicBezTo>
                  <a:close/>
                  <a:moveTo>
                    <a:pt x="291" y="923"/>
                  </a:moveTo>
                  <a:cubicBezTo>
                    <a:pt x="276" y="922"/>
                    <a:pt x="287" y="922"/>
                    <a:pt x="295" y="921"/>
                  </a:cubicBezTo>
                  <a:cubicBezTo>
                    <a:pt x="267" y="920"/>
                    <a:pt x="263" y="922"/>
                    <a:pt x="291" y="923"/>
                  </a:cubicBezTo>
                  <a:close/>
                  <a:moveTo>
                    <a:pt x="329" y="926"/>
                  </a:moveTo>
                  <a:cubicBezTo>
                    <a:pt x="334" y="926"/>
                    <a:pt x="334" y="926"/>
                    <a:pt x="334" y="926"/>
                  </a:cubicBezTo>
                  <a:cubicBezTo>
                    <a:pt x="334" y="926"/>
                    <a:pt x="334" y="926"/>
                    <a:pt x="303" y="923"/>
                  </a:cubicBezTo>
                  <a:cubicBezTo>
                    <a:pt x="303" y="923"/>
                    <a:pt x="303" y="923"/>
                    <a:pt x="329" y="926"/>
                  </a:cubicBezTo>
                  <a:close/>
                  <a:moveTo>
                    <a:pt x="380" y="930"/>
                  </a:moveTo>
                  <a:cubicBezTo>
                    <a:pt x="398" y="929"/>
                    <a:pt x="379" y="927"/>
                    <a:pt x="370" y="926"/>
                  </a:cubicBezTo>
                  <a:cubicBezTo>
                    <a:pt x="384" y="928"/>
                    <a:pt x="373" y="928"/>
                    <a:pt x="380" y="930"/>
                  </a:cubicBezTo>
                  <a:close/>
                  <a:moveTo>
                    <a:pt x="410" y="933"/>
                  </a:moveTo>
                  <a:cubicBezTo>
                    <a:pt x="418" y="932"/>
                    <a:pt x="421" y="931"/>
                    <a:pt x="425" y="930"/>
                  </a:cubicBezTo>
                  <a:cubicBezTo>
                    <a:pt x="421" y="930"/>
                    <a:pt x="408" y="931"/>
                    <a:pt x="398" y="932"/>
                  </a:cubicBezTo>
                  <a:cubicBezTo>
                    <a:pt x="406" y="932"/>
                    <a:pt x="407" y="933"/>
                    <a:pt x="410" y="933"/>
                  </a:cubicBezTo>
                  <a:close/>
                  <a:moveTo>
                    <a:pt x="299" y="919"/>
                  </a:moveTo>
                  <a:cubicBezTo>
                    <a:pt x="299" y="919"/>
                    <a:pt x="299" y="919"/>
                    <a:pt x="313" y="921"/>
                  </a:cubicBezTo>
                  <a:cubicBezTo>
                    <a:pt x="321" y="920"/>
                    <a:pt x="324" y="919"/>
                    <a:pt x="310" y="918"/>
                  </a:cubicBezTo>
                  <a:cubicBezTo>
                    <a:pt x="314" y="919"/>
                    <a:pt x="302" y="919"/>
                    <a:pt x="299" y="919"/>
                  </a:cubicBezTo>
                  <a:close/>
                  <a:moveTo>
                    <a:pt x="426" y="929"/>
                  </a:moveTo>
                  <a:cubicBezTo>
                    <a:pt x="425" y="930"/>
                    <a:pt x="425" y="930"/>
                    <a:pt x="425" y="930"/>
                  </a:cubicBezTo>
                  <a:cubicBezTo>
                    <a:pt x="426" y="930"/>
                    <a:pt x="426" y="930"/>
                    <a:pt x="426" y="929"/>
                  </a:cubicBezTo>
                  <a:close/>
                  <a:moveTo>
                    <a:pt x="398" y="933"/>
                  </a:moveTo>
                  <a:cubicBezTo>
                    <a:pt x="398" y="933"/>
                    <a:pt x="391" y="932"/>
                    <a:pt x="398" y="932"/>
                  </a:cubicBezTo>
                  <a:cubicBezTo>
                    <a:pt x="398" y="932"/>
                    <a:pt x="398" y="932"/>
                    <a:pt x="396" y="931"/>
                  </a:cubicBezTo>
                  <a:cubicBezTo>
                    <a:pt x="382" y="932"/>
                    <a:pt x="393" y="933"/>
                    <a:pt x="398" y="933"/>
                  </a:cubicBezTo>
                  <a:close/>
                  <a:moveTo>
                    <a:pt x="412" y="928"/>
                  </a:moveTo>
                  <a:cubicBezTo>
                    <a:pt x="412" y="928"/>
                    <a:pt x="412" y="928"/>
                    <a:pt x="428" y="928"/>
                  </a:cubicBezTo>
                  <a:cubicBezTo>
                    <a:pt x="428" y="928"/>
                    <a:pt x="428" y="928"/>
                    <a:pt x="411" y="926"/>
                  </a:cubicBezTo>
                  <a:cubicBezTo>
                    <a:pt x="415" y="927"/>
                    <a:pt x="412" y="927"/>
                    <a:pt x="412" y="928"/>
                  </a:cubicBezTo>
                  <a:close/>
                  <a:moveTo>
                    <a:pt x="397" y="934"/>
                  </a:moveTo>
                  <a:cubicBezTo>
                    <a:pt x="400" y="934"/>
                    <a:pt x="400" y="934"/>
                    <a:pt x="398" y="933"/>
                  </a:cubicBezTo>
                  <a:cubicBezTo>
                    <a:pt x="397" y="934"/>
                    <a:pt x="398" y="934"/>
                    <a:pt x="397" y="934"/>
                  </a:cubicBezTo>
                  <a:close/>
                  <a:moveTo>
                    <a:pt x="4483" y="35"/>
                  </a:moveTo>
                  <a:cubicBezTo>
                    <a:pt x="0" y="161"/>
                    <a:pt x="0" y="161"/>
                    <a:pt x="0" y="161"/>
                  </a:cubicBezTo>
                  <a:cubicBezTo>
                    <a:pt x="0" y="904"/>
                    <a:pt x="0" y="904"/>
                    <a:pt x="0" y="904"/>
                  </a:cubicBezTo>
                  <a:cubicBezTo>
                    <a:pt x="4483" y="1030"/>
                    <a:pt x="4483" y="1030"/>
                    <a:pt x="4483" y="1030"/>
                  </a:cubicBezTo>
                  <a:lnTo>
                    <a:pt x="4483" y="35"/>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3A9AD421-AAB5-448D-A291-160DDBEA08C8}"/>
              </a:ext>
            </a:extLst>
          </p:cNvPr>
          <p:cNvSpPr>
            <a:spLocks noGrp="1"/>
          </p:cNvSpPr>
          <p:nvPr>
            <p:ph type="ctrTitle" hasCustomPrompt="1"/>
          </p:nvPr>
        </p:nvSpPr>
        <p:spPr>
          <a:xfrm>
            <a:off x="400051" y="2978892"/>
            <a:ext cx="7505700" cy="823913"/>
          </a:xfrm>
        </p:spPr>
        <p:txBody>
          <a:bodyPr anchor="ctr" anchorCtr="0"/>
          <a:lstStyle>
            <a:lvl1pPr algn="l">
              <a:defRPr sz="3200">
                <a:solidFill>
                  <a:schemeClr val="bg1"/>
                </a:solidFill>
              </a:defRPr>
            </a:lvl1pPr>
          </a:lstStyle>
          <a:p>
            <a:r>
              <a:rPr lang="en-US" dirty="0"/>
              <a:t>Insert section title</a:t>
            </a:r>
            <a:endParaRPr lang="en-GB" dirty="0"/>
          </a:p>
        </p:txBody>
      </p:sp>
      <p:sp>
        <p:nvSpPr>
          <p:cNvPr id="4" name="Date Placeholder 3">
            <a:extLst>
              <a:ext uri="{FF2B5EF4-FFF2-40B4-BE49-F238E27FC236}">
                <a16:creationId xmlns:a16="http://schemas.microsoft.com/office/drawing/2014/main" id="{F58650F0-B54C-4101-A93A-3961D465E1F6}"/>
              </a:ext>
            </a:extLst>
          </p:cNvPr>
          <p:cNvSpPr>
            <a:spLocks noGrp="1"/>
          </p:cNvSpPr>
          <p:nvPr>
            <p:ph type="dt" sz="half" idx="10"/>
          </p:nvPr>
        </p:nvSpPr>
        <p:spPr/>
        <p:txBody>
          <a:bodyPr/>
          <a:lstStyle/>
          <a:p>
            <a:fld id="{62E773EA-EBE7-419D-B323-D9AD6B03D555}" type="datetime1">
              <a:rPr lang="en-GB" smtClean="0"/>
              <a:t>14/06/2024</a:t>
            </a:fld>
            <a:endParaRPr lang="en-GB"/>
          </a:p>
        </p:txBody>
      </p:sp>
      <p:sp>
        <p:nvSpPr>
          <p:cNvPr id="5" name="Footer Placeholder 4">
            <a:extLst>
              <a:ext uri="{FF2B5EF4-FFF2-40B4-BE49-F238E27FC236}">
                <a16:creationId xmlns:a16="http://schemas.microsoft.com/office/drawing/2014/main" id="{33C430DB-201F-4C80-A27C-8E296101C94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C48B75-BC83-4AF3-9227-E79005672E9C}"/>
              </a:ext>
            </a:extLst>
          </p:cNvPr>
          <p:cNvSpPr>
            <a:spLocks noGrp="1"/>
          </p:cNvSpPr>
          <p:nvPr>
            <p:ph type="sldNum" sz="quarter" idx="12"/>
          </p:nvPr>
        </p:nvSpPr>
        <p:spPr/>
        <p:txBody>
          <a:bodyPr/>
          <a:lstStyle/>
          <a:p>
            <a:fld id="{A467CFB7-EA22-4749-943B-EC61D099541D}" type="slidenum">
              <a:rPr lang="en-GB" smtClean="0"/>
              <a:t>‹#›</a:t>
            </a:fld>
            <a:endParaRPr lang="en-GB"/>
          </a:p>
        </p:txBody>
      </p:sp>
    </p:spTree>
    <p:extLst>
      <p:ext uri="{BB962C8B-B14F-4D97-AF65-F5344CB8AC3E}">
        <p14:creationId xmlns:p14="http://schemas.microsoft.com/office/powerpoint/2010/main" val="1016465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742C21F-D1F2-C545-8928-7878A0FEBA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x-none"/>
          </a:p>
        </p:txBody>
      </p:sp>
      <p:sp>
        <p:nvSpPr>
          <p:cNvPr id="3" name="Text Placeholder 2">
            <a:extLst>
              <a:ext uri="{FF2B5EF4-FFF2-40B4-BE49-F238E27FC236}">
                <a16:creationId xmlns:a16="http://schemas.microsoft.com/office/drawing/2014/main" id="{CB79B8A3-C6A6-7242-A06A-A913212C5EC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4" name="Date Placeholder 3">
            <a:extLst>
              <a:ext uri="{FF2B5EF4-FFF2-40B4-BE49-F238E27FC236}">
                <a16:creationId xmlns:a16="http://schemas.microsoft.com/office/drawing/2014/main" id="{AC160DA3-1A41-B545-888F-FCB588DB35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387D28-93BA-8444-BCEA-0B353B58EF64}" type="datetimeFigureOut">
              <a:rPr lang="x-none" smtClean="0"/>
              <a:t>14/06/2024</a:t>
            </a:fld>
            <a:endParaRPr lang="x-none"/>
          </a:p>
        </p:txBody>
      </p:sp>
      <p:sp>
        <p:nvSpPr>
          <p:cNvPr id="5" name="Footer Placeholder 4">
            <a:extLst>
              <a:ext uri="{FF2B5EF4-FFF2-40B4-BE49-F238E27FC236}">
                <a16:creationId xmlns:a16="http://schemas.microsoft.com/office/drawing/2014/main" id="{CDF1AD02-5862-7443-95EA-D3934D40D0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x-none"/>
          </a:p>
        </p:txBody>
      </p:sp>
      <p:sp>
        <p:nvSpPr>
          <p:cNvPr id="6" name="Slide Number Placeholder 5">
            <a:extLst>
              <a:ext uri="{FF2B5EF4-FFF2-40B4-BE49-F238E27FC236}">
                <a16:creationId xmlns:a16="http://schemas.microsoft.com/office/drawing/2014/main" id="{0A4044E4-B650-7B4F-8CD9-45FABC6EC0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72E80F-DCD4-D642-9063-A470BE822EEA}" type="slidenum">
              <a:rPr lang="x-none" smtClean="0"/>
              <a:t>‹#›</a:t>
            </a:fld>
            <a:endParaRPr lang="x-none"/>
          </a:p>
        </p:txBody>
      </p:sp>
      <p:sp>
        <p:nvSpPr>
          <p:cNvPr id="7" name="Rectangle 6">
            <a:extLst>
              <a:ext uri="{FF2B5EF4-FFF2-40B4-BE49-F238E27FC236}">
                <a16:creationId xmlns:a16="http://schemas.microsoft.com/office/drawing/2014/main" id="{E7656BCF-CB01-302D-2490-462DCD66FD5F}"/>
              </a:ext>
            </a:extLst>
          </p:cNvPr>
          <p:cNvSpPr/>
          <p:nvPr userDrawn="1"/>
        </p:nvSpPr>
        <p:spPr>
          <a:xfrm>
            <a:off x="0" y="6176962"/>
            <a:ext cx="1358537" cy="662713"/>
          </a:xfrm>
          <a:prstGeom prst="rect">
            <a:avLst/>
          </a:prstGeom>
          <a:blipFill dpi="0" rotWithShape="1">
            <a:blip r:embed="rId15">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55861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2" name="Freeform: Shape 21">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3" name="Subtitle 2">
            <a:extLst>
              <a:ext uri="{FF2B5EF4-FFF2-40B4-BE49-F238E27FC236}">
                <a16:creationId xmlns:a16="http://schemas.microsoft.com/office/drawing/2014/main" id="{1D13C558-AD1A-FD47-8051-542794FBE26D}"/>
              </a:ext>
            </a:extLst>
          </p:cNvPr>
          <p:cNvSpPr>
            <a:spLocks noGrp="1"/>
          </p:cNvSpPr>
          <p:nvPr>
            <p:ph type="subTitle" idx="1"/>
          </p:nvPr>
        </p:nvSpPr>
        <p:spPr>
          <a:xfrm>
            <a:off x="4439633" y="4518923"/>
            <a:ext cx="3312734" cy="1141851"/>
          </a:xfrm>
          <a:noFill/>
        </p:spPr>
        <p:txBody>
          <a:bodyPr>
            <a:normAutofit/>
          </a:bodyPr>
          <a:lstStyle/>
          <a:p>
            <a:endParaRPr lang="x-none" sz="2000">
              <a:solidFill>
                <a:srgbClr val="080808"/>
              </a:solidFill>
            </a:endParaRPr>
          </a:p>
        </p:txBody>
      </p:sp>
      <p:sp>
        <p:nvSpPr>
          <p:cNvPr id="2" name="Title 1">
            <a:extLst>
              <a:ext uri="{FF2B5EF4-FFF2-40B4-BE49-F238E27FC236}">
                <a16:creationId xmlns:a16="http://schemas.microsoft.com/office/drawing/2014/main" id="{A2CF60E2-F4D7-5D45-A339-318B71EC37C0}"/>
              </a:ext>
            </a:extLst>
          </p:cNvPr>
          <p:cNvSpPr>
            <a:spLocks noGrp="1"/>
          </p:cNvSpPr>
          <p:nvPr>
            <p:ph type="ctrTitle"/>
          </p:nvPr>
        </p:nvSpPr>
        <p:spPr>
          <a:xfrm>
            <a:off x="3204642" y="2353641"/>
            <a:ext cx="5782716" cy="2150719"/>
          </a:xfrm>
          <a:noFill/>
        </p:spPr>
        <p:txBody>
          <a:bodyPr anchor="ctr">
            <a:normAutofit/>
          </a:bodyPr>
          <a:lstStyle/>
          <a:p>
            <a:r>
              <a:rPr lang="x-none" sz="3600">
                <a:solidFill>
                  <a:srgbClr val="080808"/>
                </a:solidFill>
              </a:rPr>
              <a:t>Histoplasmosis</a:t>
            </a:r>
            <a:br>
              <a:rPr lang="en-GB" sz="3600" dirty="0">
                <a:solidFill>
                  <a:srgbClr val="080808"/>
                </a:solidFill>
              </a:rPr>
            </a:br>
            <a:endParaRPr lang="x-none" sz="3600">
              <a:solidFill>
                <a:srgbClr val="080808"/>
              </a:solidFill>
            </a:endParaRPr>
          </a:p>
        </p:txBody>
      </p:sp>
      <p:sp>
        <p:nvSpPr>
          <p:cNvPr id="26" name="Freeform: Shape 25">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Rectangle 27">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5" name="Picture 2" descr="C:\Users\Olamide Akinlawon\Desktop\DAMI\NIFUSCAB\NIFUSCAB 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4140316"/>
            <a:ext cx="3352800" cy="170497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1DD78F30-D510-5D48-A010-149978FECECC}"/>
              </a:ext>
            </a:extLst>
          </p:cNvPr>
          <p:cNvPicPr>
            <a:picLocks noChangeAspect="1"/>
          </p:cNvPicPr>
          <p:nvPr/>
        </p:nvPicPr>
        <p:blipFill>
          <a:blip r:embed="rId3"/>
          <a:stretch>
            <a:fillRect/>
          </a:stretch>
        </p:blipFill>
        <p:spPr>
          <a:xfrm>
            <a:off x="7216213" y="3937173"/>
            <a:ext cx="2163288" cy="2111260"/>
          </a:xfrm>
          <a:prstGeom prst="rect">
            <a:avLst/>
          </a:prstGeom>
        </p:spPr>
      </p:pic>
    </p:spTree>
    <p:extLst>
      <p:ext uri="{BB962C8B-B14F-4D97-AF65-F5344CB8AC3E}">
        <p14:creationId xmlns:p14="http://schemas.microsoft.com/office/powerpoint/2010/main" val="9434018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Case reports</a:t>
            </a:r>
            <a:br>
              <a:rPr lang="en-US"/>
            </a:b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4135662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1</a:t>
            </a:r>
          </a:p>
        </p:txBody>
      </p:sp>
      <p:sp>
        <p:nvSpPr>
          <p:cNvPr id="3" name="Content Placeholder 2"/>
          <p:cNvSpPr>
            <a:spLocks noGrp="1"/>
          </p:cNvSpPr>
          <p:nvPr>
            <p:ph idx="1"/>
          </p:nvPr>
        </p:nvSpPr>
        <p:spPr/>
        <p:txBody>
          <a:bodyPr>
            <a:normAutofit/>
          </a:bodyPr>
          <a:lstStyle/>
          <a:p>
            <a:r>
              <a:rPr lang="x-none" dirty="0"/>
              <a:t>A 69-year-old </a:t>
            </a:r>
            <a:r>
              <a:rPr lang="en-US" dirty="0"/>
              <a:t>female working at construction sites (carrying loads)</a:t>
            </a:r>
            <a:endParaRPr lang="x-none" dirty="0"/>
          </a:p>
          <a:p>
            <a:r>
              <a:rPr lang="en-US" dirty="0"/>
              <a:t>She also works in farms</a:t>
            </a:r>
            <a:endParaRPr lang="x-none" dirty="0"/>
          </a:p>
          <a:p>
            <a:r>
              <a:rPr lang="en-US" dirty="0"/>
              <a:t> P</a:t>
            </a:r>
            <a:r>
              <a:rPr lang="x-none" dirty="0"/>
              <a:t>resented with 2 months of shortness of breath, dry cough, subjective fevers, and an unintentional </a:t>
            </a:r>
            <a:r>
              <a:rPr lang="en-US" dirty="0"/>
              <a:t>8kg</a:t>
            </a:r>
            <a:r>
              <a:rPr lang="x-none" dirty="0"/>
              <a:t> weight loss</a:t>
            </a:r>
          </a:p>
          <a:p>
            <a:r>
              <a:rPr lang="x-none" dirty="0"/>
              <a:t>Review of symptoms was also notable for constant, diffuse headaches and nausea without vomiting or abdominal pain</a:t>
            </a:r>
          </a:p>
          <a:p>
            <a:r>
              <a:rPr lang="en-US" dirty="0"/>
              <a:t>M</a:t>
            </a:r>
            <a:r>
              <a:rPr lang="x-none" dirty="0"/>
              <a:t>ultiple sexual partners</a:t>
            </a:r>
            <a:r>
              <a:rPr lang="en-US" dirty="0"/>
              <a:t> in the past, but presently</a:t>
            </a:r>
            <a:r>
              <a:rPr lang="x-none" dirty="0"/>
              <a:t> monogamous    </a:t>
            </a:r>
          </a:p>
        </p:txBody>
      </p:sp>
    </p:spTree>
    <p:extLst>
      <p:ext uri="{BB962C8B-B14F-4D97-AF65-F5344CB8AC3E}">
        <p14:creationId xmlns:p14="http://schemas.microsoft.com/office/powerpoint/2010/main" val="5871712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6AE4B-34D5-DC41-B33A-F8A86A5D4B5E}"/>
              </a:ext>
            </a:extLst>
          </p:cNvPr>
          <p:cNvSpPr>
            <a:spLocks noGrp="1"/>
          </p:cNvSpPr>
          <p:nvPr>
            <p:ph type="title"/>
          </p:nvPr>
        </p:nvSpPr>
        <p:spPr/>
        <p:txBody>
          <a:bodyPr/>
          <a:lstStyle/>
          <a:p>
            <a:r>
              <a:rPr lang="x-none" dirty="0"/>
              <a:t>Case 1: clinicals</a:t>
            </a:r>
          </a:p>
        </p:txBody>
      </p:sp>
      <p:sp>
        <p:nvSpPr>
          <p:cNvPr id="3" name="Content Placeholder 2">
            <a:extLst>
              <a:ext uri="{FF2B5EF4-FFF2-40B4-BE49-F238E27FC236}">
                <a16:creationId xmlns:a16="http://schemas.microsoft.com/office/drawing/2014/main" id="{995D8379-C082-2348-A1C3-C302F631CFC4}"/>
              </a:ext>
            </a:extLst>
          </p:cNvPr>
          <p:cNvSpPr>
            <a:spLocks noGrp="1"/>
          </p:cNvSpPr>
          <p:nvPr>
            <p:ph idx="1"/>
          </p:nvPr>
        </p:nvSpPr>
        <p:spPr/>
        <p:txBody>
          <a:bodyPr/>
          <a:lstStyle/>
          <a:p>
            <a:r>
              <a:rPr lang="x-none" dirty="0"/>
              <a:t>On physical examination</a:t>
            </a:r>
            <a:r>
              <a:rPr lang="en-US" dirty="0"/>
              <a:t>;</a:t>
            </a:r>
            <a:endParaRPr lang="x-none" dirty="0"/>
          </a:p>
          <a:p>
            <a:r>
              <a:rPr lang="en-US" dirty="0"/>
              <a:t>A</a:t>
            </a:r>
            <a:r>
              <a:rPr lang="x-none" dirty="0"/>
              <a:t>febrile and saturating 100% on room air</a:t>
            </a:r>
          </a:p>
          <a:p>
            <a:r>
              <a:rPr lang="en-US" dirty="0"/>
              <a:t>F</a:t>
            </a:r>
            <a:r>
              <a:rPr lang="x-none" dirty="0"/>
              <a:t>rail and appeared chronically ill</a:t>
            </a:r>
          </a:p>
          <a:p>
            <a:r>
              <a:rPr lang="en-US" dirty="0"/>
              <a:t>L</a:t>
            </a:r>
            <a:r>
              <a:rPr lang="x-none" dirty="0"/>
              <a:t>ungs were clear upon auscultation bilaterally</a:t>
            </a:r>
          </a:p>
          <a:p>
            <a:endParaRPr lang="x-none" dirty="0"/>
          </a:p>
        </p:txBody>
      </p:sp>
    </p:spTree>
    <p:extLst>
      <p:ext uri="{BB962C8B-B14F-4D97-AF65-F5344CB8AC3E}">
        <p14:creationId xmlns:p14="http://schemas.microsoft.com/office/powerpoint/2010/main" val="17931253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1B956-2030-C149-B7FC-B1784AB43AC7}"/>
              </a:ext>
            </a:extLst>
          </p:cNvPr>
          <p:cNvSpPr>
            <a:spLocks noGrp="1"/>
          </p:cNvSpPr>
          <p:nvPr>
            <p:ph type="title"/>
          </p:nvPr>
        </p:nvSpPr>
        <p:spPr/>
        <p:txBody>
          <a:bodyPr/>
          <a:lstStyle/>
          <a:p>
            <a:r>
              <a:rPr lang="x-none" dirty="0"/>
              <a:t>Preliminary lab results</a:t>
            </a:r>
          </a:p>
        </p:txBody>
      </p:sp>
      <p:sp>
        <p:nvSpPr>
          <p:cNvPr id="3" name="Content Placeholder 2">
            <a:extLst>
              <a:ext uri="{FF2B5EF4-FFF2-40B4-BE49-F238E27FC236}">
                <a16:creationId xmlns:a16="http://schemas.microsoft.com/office/drawing/2014/main" id="{9DA36369-E9F0-244E-A75A-34554C20AC4C}"/>
              </a:ext>
            </a:extLst>
          </p:cNvPr>
          <p:cNvSpPr>
            <a:spLocks noGrp="1"/>
          </p:cNvSpPr>
          <p:nvPr>
            <p:ph idx="1"/>
          </p:nvPr>
        </p:nvSpPr>
        <p:spPr/>
        <p:txBody>
          <a:bodyPr>
            <a:normAutofit/>
          </a:bodyPr>
          <a:lstStyle/>
          <a:p>
            <a:r>
              <a:rPr lang="en-US" dirty="0"/>
              <a:t>P</a:t>
            </a:r>
            <a:r>
              <a:rPr lang="x-none" dirty="0"/>
              <a:t>ancytopenia, with a WBC of 3.82 × 10</a:t>
            </a:r>
            <a:r>
              <a:rPr lang="x-none" baseline="30000" dirty="0"/>
              <a:t>9</a:t>
            </a:r>
            <a:r>
              <a:rPr lang="x-none" dirty="0"/>
              <a:t>/liter (4.22 × 10</a:t>
            </a:r>
            <a:r>
              <a:rPr lang="x-none" baseline="30000" dirty="0"/>
              <a:t>9</a:t>
            </a:r>
            <a:r>
              <a:rPr lang="x-none" dirty="0"/>
              <a:t> to 10.33 × 10</a:t>
            </a:r>
            <a:r>
              <a:rPr lang="x-none" baseline="30000" dirty="0"/>
              <a:t>9</a:t>
            </a:r>
            <a:r>
              <a:rPr lang="x-none" dirty="0"/>
              <a:t>/liter)</a:t>
            </a:r>
          </a:p>
          <a:p>
            <a:r>
              <a:rPr lang="x-none" dirty="0"/>
              <a:t>hemoglobin of 8.1 g/dl (13.2 to 16.9 g/dl), </a:t>
            </a:r>
          </a:p>
          <a:p>
            <a:r>
              <a:rPr lang="x-none" dirty="0"/>
              <a:t>platelet count of 31 × 10</a:t>
            </a:r>
            <a:r>
              <a:rPr lang="x-none" baseline="30000" dirty="0"/>
              <a:t>9</a:t>
            </a:r>
            <a:r>
              <a:rPr lang="x-none" dirty="0"/>
              <a:t>/liter (160 × 10</a:t>
            </a:r>
            <a:r>
              <a:rPr lang="x-none" baseline="30000" dirty="0"/>
              <a:t>9</a:t>
            </a:r>
            <a:r>
              <a:rPr lang="x-none" dirty="0"/>
              <a:t> to 383 × 10</a:t>
            </a:r>
            <a:r>
              <a:rPr lang="x-none" baseline="30000" dirty="0"/>
              <a:t>9</a:t>
            </a:r>
            <a:r>
              <a:rPr lang="x-none" dirty="0"/>
              <a:t>/liter), </a:t>
            </a:r>
          </a:p>
          <a:p>
            <a:r>
              <a:rPr lang="x-none" dirty="0"/>
              <a:t>hyponatremia, with a sodium conc of 124 mmol/liter (135 to 145 mmol/liter)</a:t>
            </a:r>
          </a:p>
          <a:p>
            <a:r>
              <a:rPr lang="x-none" dirty="0"/>
              <a:t> elevated ferritin level of 57,180 ng/dl (30 to 400 ng/ml)</a:t>
            </a:r>
          </a:p>
          <a:p>
            <a:endParaRPr lang="x-none" dirty="0"/>
          </a:p>
        </p:txBody>
      </p:sp>
    </p:spTree>
    <p:extLst>
      <p:ext uri="{BB962C8B-B14F-4D97-AF65-F5344CB8AC3E}">
        <p14:creationId xmlns:p14="http://schemas.microsoft.com/office/powerpoint/2010/main" val="3843403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F28C2-9B6A-6B44-B014-B18D95B9C3F0}"/>
              </a:ext>
            </a:extLst>
          </p:cNvPr>
          <p:cNvSpPr>
            <a:spLocks noGrp="1"/>
          </p:cNvSpPr>
          <p:nvPr>
            <p:ph type="title"/>
          </p:nvPr>
        </p:nvSpPr>
        <p:spPr/>
        <p:txBody>
          <a:bodyPr/>
          <a:lstStyle/>
          <a:p>
            <a:r>
              <a:rPr lang="x-none" dirty="0"/>
              <a:t>More lab results</a:t>
            </a:r>
          </a:p>
        </p:txBody>
      </p:sp>
      <p:sp>
        <p:nvSpPr>
          <p:cNvPr id="3" name="Content Placeholder 2">
            <a:extLst>
              <a:ext uri="{FF2B5EF4-FFF2-40B4-BE49-F238E27FC236}">
                <a16:creationId xmlns:a16="http://schemas.microsoft.com/office/drawing/2014/main" id="{F602DC59-B7BF-8D4A-AF90-9CE17A942F2B}"/>
              </a:ext>
            </a:extLst>
          </p:cNvPr>
          <p:cNvSpPr>
            <a:spLocks noGrp="1"/>
          </p:cNvSpPr>
          <p:nvPr>
            <p:ph idx="1"/>
          </p:nvPr>
        </p:nvSpPr>
        <p:spPr/>
        <p:txBody>
          <a:bodyPr/>
          <a:lstStyle/>
          <a:p>
            <a:r>
              <a:rPr lang="en-US" dirty="0"/>
              <a:t>Retroviral screening - </a:t>
            </a:r>
            <a:r>
              <a:rPr lang="x-none" dirty="0"/>
              <a:t>HIV type 1 (HIV-1) and HIV-2 antibodies and p24 antigen was positive</a:t>
            </a:r>
          </a:p>
          <a:p>
            <a:r>
              <a:rPr lang="x-none" dirty="0"/>
              <a:t>CD4 count of 29 cells/μl (365 to 1,437 cells/μl) </a:t>
            </a:r>
          </a:p>
          <a:p>
            <a:r>
              <a:rPr lang="x-none" dirty="0"/>
              <a:t>HIV load of 720,440 copies/ml. </a:t>
            </a:r>
          </a:p>
          <a:p>
            <a:r>
              <a:rPr lang="en-US" dirty="0"/>
              <a:t>TB-LAM - negative</a:t>
            </a:r>
            <a:endParaRPr lang="x-none" dirty="0"/>
          </a:p>
          <a:p>
            <a:endParaRPr lang="x-none" dirty="0"/>
          </a:p>
        </p:txBody>
      </p:sp>
    </p:spTree>
    <p:extLst>
      <p:ext uri="{BB962C8B-B14F-4D97-AF65-F5344CB8AC3E}">
        <p14:creationId xmlns:p14="http://schemas.microsoft.com/office/powerpoint/2010/main" val="2499600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87C2E-6F2D-7D40-AB1C-0CAB2503F361}"/>
              </a:ext>
            </a:extLst>
          </p:cNvPr>
          <p:cNvSpPr>
            <a:spLocks noGrp="1"/>
          </p:cNvSpPr>
          <p:nvPr>
            <p:ph type="title"/>
          </p:nvPr>
        </p:nvSpPr>
        <p:spPr/>
        <p:txBody>
          <a:bodyPr/>
          <a:lstStyle/>
          <a:p>
            <a:r>
              <a:rPr lang="x-none" dirty="0"/>
              <a:t>Radiology</a:t>
            </a:r>
          </a:p>
        </p:txBody>
      </p:sp>
      <p:sp>
        <p:nvSpPr>
          <p:cNvPr id="3" name="Content Placeholder 2">
            <a:extLst>
              <a:ext uri="{FF2B5EF4-FFF2-40B4-BE49-F238E27FC236}">
                <a16:creationId xmlns:a16="http://schemas.microsoft.com/office/drawing/2014/main" id="{C9EE9655-42E1-B64F-8850-F18BD90C503E}"/>
              </a:ext>
            </a:extLst>
          </p:cNvPr>
          <p:cNvSpPr>
            <a:spLocks noGrp="1"/>
          </p:cNvSpPr>
          <p:nvPr>
            <p:ph idx="1"/>
          </p:nvPr>
        </p:nvSpPr>
        <p:spPr/>
        <p:txBody>
          <a:bodyPr/>
          <a:lstStyle/>
          <a:p>
            <a:pPr marL="0" indent="0">
              <a:buNone/>
            </a:pPr>
            <a:r>
              <a:rPr lang="x-none" sz="2000" b="1" dirty="0"/>
              <a:t>A chest X ray</a:t>
            </a:r>
            <a:r>
              <a:rPr lang="en-US" sz="2000" b="1" dirty="0"/>
              <a:t> report was suggestive of TB</a:t>
            </a:r>
            <a:endParaRPr lang="x-none" sz="2000" b="1" dirty="0"/>
          </a:p>
          <a:p>
            <a:endParaRPr lang="x-none" b="1" dirty="0"/>
          </a:p>
        </p:txBody>
      </p:sp>
      <p:pic>
        <p:nvPicPr>
          <p:cNvPr id="6" name="Picture 5">
            <a:extLst>
              <a:ext uri="{FF2B5EF4-FFF2-40B4-BE49-F238E27FC236}">
                <a16:creationId xmlns:a16="http://schemas.microsoft.com/office/drawing/2014/main" id="{69122573-20D1-EB4E-B8C8-1DD2D86352F0}"/>
              </a:ext>
            </a:extLst>
          </p:cNvPr>
          <p:cNvPicPr>
            <a:picLocks noChangeAspect="1"/>
          </p:cNvPicPr>
          <p:nvPr/>
        </p:nvPicPr>
        <p:blipFill>
          <a:blip r:embed="rId2"/>
          <a:stretch>
            <a:fillRect/>
          </a:stretch>
        </p:blipFill>
        <p:spPr>
          <a:xfrm>
            <a:off x="2616531" y="2120198"/>
            <a:ext cx="6686487" cy="4048994"/>
          </a:xfrm>
          <a:prstGeom prst="rect">
            <a:avLst/>
          </a:prstGeom>
        </p:spPr>
      </p:pic>
    </p:spTree>
    <p:extLst>
      <p:ext uri="{BB962C8B-B14F-4D97-AF65-F5344CB8AC3E}">
        <p14:creationId xmlns:p14="http://schemas.microsoft.com/office/powerpoint/2010/main" val="41146019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B3FB8-3511-7243-8BFD-5417DA565B8D}"/>
              </a:ext>
            </a:extLst>
          </p:cNvPr>
          <p:cNvSpPr>
            <a:spLocks noGrp="1"/>
          </p:cNvSpPr>
          <p:nvPr>
            <p:ph type="title"/>
          </p:nvPr>
        </p:nvSpPr>
        <p:spPr/>
        <p:txBody>
          <a:bodyPr/>
          <a:lstStyle/>
          <a:p>
            <a:r>
              <a:rPr lang="x-none" dirty="0"/>
              <a:t>Diagnosis</a:t>
            </a:r>
          </a:p>
        </p:txBody>
      </p:sp>
      <p:sp>
        <p:nvSpPr>
          <p:cNvPr id="3" name="Content Placeholder 2">
            <a:extLst>
              <a:ext uri="{FF2B5EF4-FFF2-40B4-BE49-F238E27FC236}">
                <a16:creationId xmlns:a16="http://schemas.microsoft.com/office/drawing/2014/main" id="{E4E3AE21-5804-4B4C-BA20-29CF0C0D01D2}"/>
              </a:ext>
            </a:extLst>
          </p:cNvPr>
          <p:cNvSpPr>
            <a:spLocks noGrp="1"/>
          </p:cNvSpPr>
          <p:nvPr>
            <p:ph idx="1"/>
          </p:nvPr>
        </p:nvSpPr>
        <p:spPr/>
        <p:txBody>
          <a:bodyPr/>
          <a:lstStyle/>
          <a:p>
            <a:endParaRPr lang="x-none" dirty="0"/>
          </a:p>
          <a:p>
            <a:endParaRPr lang="x-none" dirty="0"/>
          </a:p>
          <a:p>
            <a:r>
              <a:rPr lang="en-US" dirty="0"/>
              <a:t>What is your diagnosis?</a:t>
            </a:r>
            <a:endParaRPr lang="x-none" dirty="0"/>
          </a:p>
          <a:p>
            <a:r>
              <a:rPr lang="en-US" dirty="0"/>
              <a:t>What other investigations will you order?</a:t>
            </a:r>
            <a:endParaRPr lang="x-none" dirty="0"/>
          </a:p>
          <a:p>
            <a:endParaRPr lang="x-none" dirty="0"/>
          </a:p>
        </p:txBody>
      </p:sp>
    </p:spTree>
    <p:extLst>
      <p:ext uri="{BB962C8B-B14F-4D97-AF65-F5344CB8AC3E}">
        <p14:creationId xmlns:p14="http://schemas.microsoft.com/office/powerpoint/2010/main" val="4860400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B3668-16F1-6347-A4E6-0BE97FF6A2F9}"/>
              </a:ext>
            </a:extLst>
          </p:cNvPr>
          <p:cNvSpPr>
            <a:spLocks noGrp="1"/>
          </p:cNvSpPr>
          <p:nvPr>
            <p:ph type="title"/>
          </p:nvPr>
        </p:nvSpPr>
        <p:spPr/>
        <p:txBody>
          <a:bodyPr/>
          <a:lstStyle/>
          <a:p>
            <a:r>
              <a:rPr lang="x-none" dirty="0"/>
              <a:t>Further investigations</a:t>
            </a:r>
          </a:p>
        </p:txBody>
      </p:sp>
      <p:sp>
        <p:nvSpPr>
          <p:cNvPr id="3" name="Content Placeholder 2">
            <a:extLst>
              <a:ext uri="{FF2B5EF4-FFF2-40B4-BE49-F238E27FC236}">
                <a16:creationId xmlns:a16="http://schemas.microsoft.com/office/drawing/2014/main" id="{6C63A7AA-FB91-9B48-8CAB-720066D9DA0F}"/>
              </a:ext>
            </a:extLst>
          </p:cNvPr>
          <p:cNvSpPr>
            <a:spLocks noGrp="1"/>
          </p:cNvSpPr>
          <p:nvPr>
            <p:ph idx="1"/>
          </p:nvPr>
        </p:nvSpPr>
        <p:spPr/>
        <p:txBody>
          <a:bodyPr>
            <a:normAutofit/>
          </a:bodyPr>
          <a:lstStyle/>
          <a:p>
            <a:r>
              <a:rPr lang="x-none" dirty="0"/>
              <a:t>The patient's urine Histoplasma antigen test returned a level of &gt;20 ng/ml </a:t>
            </a:r>
          </a:p>
          <a:p>
            <a:r>
              <a:rPr lang="x-none" dirty="0"/>
              <a:t>After 8 days, both his fungal blood culture and fungal bone marrow culture grew H. capsulatum. </a:t>
            </a:r>
          </a:p>
          <a:p>
            <a:r>
              <a:rPr lang="en-US" dirty="0"/>
              <a:t>W</a:t>
            </a:r>
            <a:r>
              <a:rPr lang="x-none" dirty="0"/>
              <a:t>as treated with liposomal amphotericin B for 2 weeks, </a:t>
            </a:r>
          </a:p>
          <a:p>
            <a:r>
              <a:rPr lang="x-none" dirty="0"/>
              <a:t>followed by itraconazole indefinitely</a:t>
            </a:r>
          </a:p>
          <a:p>
            <a:r>
              <a:rPr lang="x-none" dirty="0"/>
              <a:t>Commenced ART concurrently and currently alive and in care</a:t>
            </a:r>
          </a:p>
          <a:p>
            <a:endParaRPr lang="x-none" dirty="0"/>
          </a:p>
        </p:txBody>
      </p:sp>
    </p:spTree>
    <p:extLst>
      <p:ext uri="{BB962C8B-B14F-4D97-AF65-F5344CB8AC3E}">
        <p14:creationId xmlns:p14="http://schemas.microsoft.com/office/powerpoint/2010/main" val="3350983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BB189-07B5-8444-A414-FBB500A55A4B}"/>
              </a:ext>
            </a:extLst>
          </p:cNvPr>
          <p:cNvSpPr>
            <a:spLocks noGrp="1"/>
          </p:cNvSpPr>
          <p:nvPr>
            <p:ph type="title"/>
          </p:nvPr>
        </p:nvSpPr>
        <p:spPr/>
        <p:txBody>
          <a:bodyPr/>
          <a:lstStyle/>
          <a:p>
            <a:r>
              <a:rPr lang="x-none" dirty="0"/>
              <a:t>Case 2</a:t>
            </a:r>
          </a:p>
        </p:txBody>
      </p:sp>
      <p:sp>
        <p:nvSpPr>
          <p:cNvPr id="3" name="Content Placeholder 2">
            <a:extLst>
              <a:ext uri="{FF2B5EF4-FFF2-40B4-BE49-F238E27FC236}">
                <a16:creationId xmlns:a16="http://schemas.microsoft.com/office/drawing/2014/main" id="{D03A9D6E-7B5B-2643-9B02-0256421FB5B0}"/>
              </a:ext>
            </a:extLst>
          </p:cNvPr>
          <p:cNvSpPr>
            <a:spLocks noGrp="1"/>
          </p:cNvSpPr>
          <p:nvPr>
            <p:ph idx="1"/>
          </p:nvPr>
        </p:nvSpPr>
        <p:spPr/>
        <p:txBody>
          <a:bodyPr>
            <a:normAutofit/>
          </a:bodyPr>
          <a:lstStyle/>
          <a:p>
            <a:r>
              <a:rPr lang="x-none" dirty="0"/>
              <a:t>42-year old man, </a:t>
            </a:r>
            <a:r>
              <a:rPr lang="en-US" dirty="0"/>
              <a:t>known HIV patient returning to care after defaulting for 18months</a:t>
            </a:r>
            <a:endParaRPr lang="x-none" dirty="0"/>
          </a:p>
          <a:p>
            <a:r>
              <a:rPr lang="en-US" dirty="0"/>
              <a:t>P</a:t>
            </a:r>
            <a:r>
              <a:rPr lang="x-none" dirty="0"/>
              <a:t>resented with symptoms of generalized weakness and fever</a:t>
            </a:r>
          </a:p>
          <a:p>
            <a:r>
              <a:rPr lang="x-none" dirty="0"/>
              <a:t>Generalized weakness, fever and cough developed 3 months prior to presentation</a:t>
            </a:r>
          </a:p>
          <a:p>
            <a:r>
              <a:rPr lang="x-none" dirty="0"/>
              <a:t>The patient had experienced a 12-kg weight loss</a:t>
            </a:r>
          </a:p>
          <a:p>
            <a:r>
              <a:rPr lang="x-none" dirty="0"/>
              <a:t>The CD4 cell count was </a:t>
            </a:r>
            <a:r>
              <a:rPr lang="en-US" dirty="0"/>
              <a:t>92</a:t>
            </a:r>
            <a:r>
              <a:rPr lang="x-none" dirty="0"/>
              <a:t>/µL and the HIV RNA titer was </a:t>
            </a:r>
            <a:r>
              <a:rPr lang="en-US" dirty="0"/>
              <a:t>22</a:t>
            </a:r>
            <a:r>
              <a:rPr lang="x-none" dirty="0"/>
              <a:t>,000 copies/mL. </a:t>
            </a:r>
          </a:p>
          <a:p>
            <a:r>
              <a:rPr lang="en-US" dirty="0"/>
              <a:t>Sputum </a:t>
            </a:r>
            <a:r>
              <a:rPr lang="en-US" dirty="0" err="1"/>
              <a:t>Genexpert</a:t>
            </a:r>
            <a:r>
              <a:rPr lang="en-US" dirty="0"/>
              <a:t> was positive</a:t>
            </a:r>
            <a:endParaRPr lang="x-none" dirty="0"/>
          </a:p>
          <a:p>
            <a:endParaRPr lang="x-none" dirty="0"/>
          </a:p>
        </p:txBody>
      </p:sp>
    </p:spTree>
    <p:extLst>
      <p:ext uri="{BB962C8B-B14F-4D97-AF65-F5344CB8AC3E}">
        <p14:creationId xmlns:p14="http://schemas.microsoft.com/office/powerpoint/2010/main" val="3999634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E5689-0A48-8F49-9962-0E4B027DAFEC}"/>
              </a:ext>
            </a:extLst>
          </p:cNvPr>
          <p:cNvSpPr>
            <a:spLocks noGrp="1"/>
          </p:cNvSpPr>
          <p:nvPr>
            <p:ph type="title"/>
          </p:nvPr>
        </p:nvSpPr>
        <p:spPr/>
        <p:txBody>
          <a:bodyPr/>
          <a:lstStyle/>
          <a:p>
            <a:r>
              <a:rPr lang="x-none" dirty="0"/>
              <a:t>Treatment initiated</a:t>
            </a:r>
          </a:p>
        </p:txBody>
      </p:sp>
      <p:sp>
        <p:nvSpPr>
          <p:cNvPr id="3" name="Content Placeholder 2">
            <a:extLst>
              <a:ext uri="{FF2B5EF4-FFF2-40B4-BE49-F238E27FC236}">
                <a16:creationId xmlns:a16="http://schemas.microsoft.com/office/drawing/2014/main" id="{235C96EE-C836-3F41-8D68-16B48AEB03B3}"/>
              </a:ext>
            </a:extLst>
          </p:cNvPr>
          <p:cNvSpPr>
            <a:spLocks noGrp="1"/>
          </p:cNvSpPr>
          <p:nvPr>
            <p:ph idx="1"/>
          </p:nvPr>
        </p:nvSpPr>
        <p:spPr/>
        <p:txBody>
          <a:bodyPr>
            <a:normAutofit/>
          </a:bodyPr>
          <a:lstStyle/>
          <a:p>
            <a:r>
              <a:rPr lang="x-none" dirty="0"/>
              <a:t>Anti-tuberculosis medications (isoniazid, rifampin, ethambutol, pyrazinamide) were started and continued for 40 days</a:t>
            </a:r>
          </a:p>
          <a:p>
            <a:r>
              <a:rPr lang="x-none" dirty="0"/>
              <a:t>Fluconazole and trimethoprim/sulfamethoxazole were given as prophylaxis because of the low CD4 cell count</a:t>
            </a:r>
          </a:p>
          <a:p>
            <a:r>
              <a:rPr lang="x-none" dirty="0"/>
              <a:t>Despite the treatment, his generalized weakness and fever continued</a:t>
            </a:r>
          </a:p>
          <a:p>
            <a:r>
              <a:rPr lang="x-none" dirty="0"/>
              <a:t>He was then </a:t>
            </a:r>
            <a:r>
              <a:rPr lang="en-US" dirty="0"/>
              <a:t>subsequently admitted </a:t>
            </a:r>
            <a:endParaRPr lang="x-none" dirty="0"/>
          </a:p>
          <a:p>
            <a:r>
              <a:rPr lang="x-none" dirty="0"/>
              <a:t>Upon admission, his body temperature was 37.6℃</a:t>
            </a:r>
            <a:r>
              <a:rPr lang="en-US" dirty="0"/>
              <a:t>, </a:t>
            </a:r>
            <a:r>
              <a:rPr lang="x-none" dirty="0"/>
              <a:t>He had oral thrush and hepatosplenomegaly with ascites</a:t>
            </a:r>
          </a:p>
          <a:p>
            <a:endParaRPr lang="x-none" dirty="0"/>
          </a:p>
        </p:txBody>
      </p:sp>
    </p:spTree>
    <p:extLst>
      <p:ext uri="{BB962C8B-B14F-4D97-AF65-F5344CB8AC3E}">
        <p14:creationId xmlns:p14="http://schemas.microsoft.com/office/powerpoint/2010/main" val="12111190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23C93-983D-7E4C-9B40-BC43C5511858}"/>
              </a:ext>
            </a:extLst>
          </p:cNvPr>
          <p:cNvSpPr>
            <a:spLocks noGrp="1"/>
          </p:cNvSpPr>
          <p:nvPr>
            <p:ph type="title"/>
          </p:nvPr>
        </p:nvSpPr>
        <p:spPr/>
        <p:txBody>
          <a:bodyPr/>
          <a:lstStyle/>
          <a:p>
            <a:r>
              <a:rPr lang="x-none" dirty="0"/>
              <a:t>Lab results at admission</a:t>
            </a:r>
          </a:p>
        </p:txBody>
      </p:sp>
      <p:sp>
        <p:nvSpPr>
          <p:cNvPr id="3" name="Content Placeholder 2">
            <a:extLst>
              <a:ext uri="{FF2B5EF4-FFF2-40B4-BE49-F238E27FC236}">
                <a16:creationId xmlns:a16="http://schemas.microsoft.com/office/drawing/2014/main" id="{F3849B24-54CF-4144-ACB2-A3F1B23FA9A1}"/>
              </a:ext>
            </a:extLst>
          </p:cNvPr>
          <p:cNvSpPr>
            <a:spLocks noGrp="1"/>
          </p:cNvSpPr>
          <p:nvPr>
            <p:ph idx="1"/>
          </p:nvPr>
        </p:nvSpPr>
        <p:spPr/>
        <p:txBody>
          <a:bodyPr>
            <a:normAutofit/>
          </a:bodyPr>
          <a:lstStyle/>
          <a:p>
            <a:r>
              <a:rPr lang="x-none" dirty="0"/>
              <a:t>hemoglobin 10.6g/dL </a:t>
            </a:r>
          </a:p>
          <a:p>
            <a:r>
              <a:rPr lang="x-none" dirty="0"/>
              <a:t>WBC 2,700/µL</a:t>
            </a:r>
          </a:p>
          <a:p>
            <a:r>
              <a:rPr lang="x-none" dirty="0"/>
              <a:t>platelet 58,000/µL</a:t>
            </a:r>
          </a:p>
          <a:p>
            <a:r>
              <a:rPr lang="x-none" dirty="0"/>
              <a:t>total bilirubin 2.4mg/dL</a:t>
            </a:r>
          </a:p>
          <a:p>
            <a:r>
              <a:rPr lang="x-none" dirty="0"/>
              <a:t>AST/ALT 131/48IU/L</a:t>
            </a:r>
          </a:p>
          <a:p>
            <a:r>
              <a:rPr lang="x-none" dirty="0"/>
              <a:t>ALP 114IU/L</a:t>
            </a:r>
          </a:p>
          <a:p>
            <a:r>
              <a:rPr lang="x-none" dirty="0"/>
              <a:t>GGT133 IU/L</a:t>
            </a:r>
          </a:p>
          <a:p>
            <a:r>
              <a:rPr lang="x-none" dirty="0"/>
              <a:t>AFB smear was negative</a:t>
            </a:r>
          </a:p>
          <a:p>
            <a:endParaRPr lang="x-none" dirty="0"/>
          </a:p>
          <a:p>
            <a:endParaRPr lang="x-none" dirty="0"/>
          </a:p>
        </p:txBody>
      </p:sp>
    </p:spTree>
    <p:extLst>
      <p:ext uri="{BB962C8B-B14F-4D97-AF65-F5344CB8AC3E}">
        <p14:creationId xmlns:p14="http://schemas.microsoft.com/office/powerpoint/2010/main" val="34000855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59981-3F0F-2349-ACB8-30D788571BAB}"/>
              </a:ext>
            </a:extLst>
          </p:cNvPr>
          <p:cNvSpPr>
            <a:spLocks noGrp="1"/>
          </p:cNvSpPr>
          <p:nvPr>
            <p:ph type="title"/>
          </p:nvPr>
        </p:nvSpPr>
        <p:spPr/>
        <p:txBody>
          <a:bodyPr/>
          <a:lstStyle/>
          <a:p>
            <a:r>
              <a:rPr lang="x-none" dirty="0"/>
              <a:t>Deterioration persists</a:t>
            </a:r>
          </a:p>
        </p:txBody>
      </p:sp>
      <p:sp>
        <p:nvSpPr>
          <p:cNvPr id="3" name="Content Placeholder 2">
            <a:extLst>
              <a:ext uri="{FF2B5EF4-FFF2-40B4-BE49-F238E27FC236}">
                <a16:creationId xmlns:a16="http://schemas.microsoft.com/office/drawing/2014/main" id="{CB95DEEC-C91B-3041-B6CD-6A62EB06CE9A}"/>
              </a:ext>
            </a:extLst>
          </p:cNvPr>
          <p:cNvSpPr>
            <a:spLocks noGrp="1"/>
          </p:cNvSpPr>
          <p:nvPr>
            <p:ph idx="1"/>
          </p:nvPr>
        </p:nvSpPr>
        <p:spPr/>
        <p:txBody>
          <a:bodyPr>
            <a:normAutofit lnSpcReduction="10000"/>
          </a:bodyPr>
          <a:lstStyle/>
          <a:p>
            <a:r>
              <a:rPr lang="x-none" dirty="0"/>
              <a:t>ARTs were started on admission day 1. </a:t>
            </a:r>
          </a:p>
          <a:p>
            <a:r>
              <a:rPr lang="x-none" dirty="0"/>
              <a:t>The severity of the pancytopenia progressed rapidly; the laboratory tests showed a hemoglobin of 7.4g/dL, a white blood cell count of 1,070/µL and a platelet count of 13,000/µL</a:t>
            </a:r>
          </a:p>
          <a:p>
            <a:r>
              <a:rPr lang="x-none" dirty="0"/>
              <a:t>Rifampin, zidovudine, and trimethoprim/sulfamethoxazole were discontinued due to possible bone marrow suppression associated with these medications</a:t>
            </a:r>
          </a:p>
          <a:p>
            <a:r>
              <a:rPr lang="en-US" dirty="0"/>
              <a:t>P</a:t>
            </a:r>
            <a:r>
              <a:rPr lang="x-none" dirty="0"/>
              <a:t>ancytopenia persisted</a:t>
            </a:r>
          </a:p>
          <a:p>
            <a:r>
              <a:rPr lang="x-none" dirty="0"/>
              <a:t>On day 5</a:t>
            </a:r>
            <a:r>
              <a:rPr lang="en-GB" dirty="0"/>
              <a:t>;</a:t>
            </a:r>
            <a:r>
              <a:rPr lang="x-none" dirty="0"/>
              <a:t> developed new pulmonary infiltrates and septic shock; empirical antibiotic therapy with piperacillin/tazobactam was started</a:t>
            </a:r>
          </a:p>
          <a:p>
            <a:endParaRPr lang="x-none" dirty="0"/>
          </a:p>
        </p:txBody>
      </p:sp>
    </p:spTree>
    <p:extLst>
      <p:ext uri="{BB962C8B-B14F-4D97-AF65-F5344CB8AC3E}">
        <p14:creationId xmlns:p14="http://schemas.microsoft.com/office/powerpoint/2010/main" val="3436410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E8D41-AF03-A54B-B13A-3BA2D4225C3C}"/>
              </a:ext>
            </a:extLst>
          </p:cNvPr>
          <p:cNvSpPr>
            <a:spLocks noGrp="1"/>
          </p:cNvSpPr>
          <p:nvPr>
            <p:ph type="title"/>
          </p:nvPr>
        </p:nvSpPr>
        <p:spPr/>
        <p:txBody>
          <a:bodyPr/>
          <a:lstStyle/>
          <a:p>
            <a:endParaRPr lang="x-none" dirty="0"/>
          </a:p>
        </p:txBody>
      </p:sp>
      <p:sp>
        <p:nvSpPr>
          <p:cNvPr id="3" name="Content Placeholder 2">
            <a:extLst>
              <a:ext uri="{FF2B5EF4-FFF2-40B4-BE49-F238E27FC236}">
                <a16:creationId xmlns:a16="http://schemas.microsoft.com/office/drawing/2014/main" id="{046D823C-EEF1-5D4A-926E-ABBCDC04E62F}"/>
              </a:ext>
            </a:extLst>
          </p:cNvPr>
          <p:cNvSpPr>
            <a:spLocks noGrp="1"/>
          </p:cNvSpPr>
          <p:nvPr>
            <p:ph idx="1"/>
          </p:nvPr>
        </p:nvSpPr>
        <p:spPr/>
        <p:txBody>
          <a:bodyPr>
            <a:normAutofit fontScale="85000" lnSpcReduction="20000"/>
          </a:bodyPr>
          <a:lstStyle/>
          <a:p>
            <a:r>
              <a:rPr lang="x-none" dirty="0"/>
              <a:t>On day 6, the patient was transferred to the intensive care unit for mechanical ventilator support</a:t>
            </a:r>
          </a:p>
          <a:p>
            <a:r>
              <a:rPr lang="x-none" dirty="0"/>
              <a:t>Gram stain and ordinary culture from sputum and blood revealed no pathologic organisms</a:t>
            </a:r>
          </a:p>
          <a:p>
            <a:r>
              <a:rPr lang="x-none" dirty="0"/>
              <a:t>Despite treatment, the pancytopenia, pneumonia, and hepatosplenomegaly did not improve</a:t>
            </a:r>
          </a:p>
          <a:p>
            <a:r>
              <a:rPr lang="x-none" dirty="0"/>
              <a:t>A bone marrow aspiration and biopsy were performed on day 9</a:t>
            </a:r>
          </a:p>
          <a:p>
            <a:r>
              <a:rPr lang="x-none" dirty="0"/>
              <a:t>However, the patient died on day 10 as a result of refractory septic shock and hypoxia</a:t>
            </a:r>
          </a:p>
          <a:p>
            <a:r>
              <a:rPr lang="x-none" dirty="0"/>
              <a:t>The results of the bone marrow aspiration smears and biopsy revealed numerous intra-cytoplasmic organisms identified as Histoplasma capsulatum</a:t>
            </a:r>
            <a:r>
              <a:rPr lang="en-US" dirty="0"/>
              <a:t> </a:t>
            </a:r>
            <a:endParaRPr lang="x-none" dirty="0"/>
          </a:p>
          <a:p>
            <a:r>
              <a:rPr lang="en-US" dirty="0"/>
              <a:t>T</a:t>
            </a:r>
            <a:r>
              <a:rPr lang="x-none" dirty="0"/>
              <a:t>his patient was confirmed to have concomitant disseminated histoplasmosis</a:t>
            </a:r>
            <a:r>
              <a:rPr lang="en-US" dirty="0"/>
              <a:t> </a:t>
            </a:r>
            <a:endParaRPr lang="x-none" dirty="0"/>
          </a:p>
          <a:p>
            <a:endParaRPr lang="x-none" dirty="0"/>
          </a:p>
        </p:txBody>
      </p:sp>
    </p:spTree>
    <p:extLst>
      <p:ext uri="{BB962C8B-B14F-4D97-AF65-F5344CB8AC3E}">
        <p14:creationId xmlns:p14="http://schemas.microsoft.com/office/powerpoint/2010/main" val="1101887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6601" y="321735"/>
            <a:ext cx="8178799" cy="1135737"/>
          </a:xfrm>
        </p:spPr>
        <p:txBody>
          <a:bodyPr>
            <a:normAutofit/>
          </a:bodyPr>
          <a:lstStyle/>
          <a:p>
            <a:pPr algn="ctr"/>
            <a:r>
              <a:rPr lang="en-US" sz="2400" b="1" dirty="0"/>
              <a:t>Case 3: History </a:t>
            </a:r>
          </a:p>
        </p:txBody>
      </p:sp>
      <p:sp>
        <p:nvSpPr>
          <p:cNvPr id="4" name="Content Placeholder 3">
            <a:extLst>
              <a:ext uri="{FF2B5EF4-FFF2-40B4-BE49-F238E27FC236}">
                <a16:creationId xmlns:a16="http://schemas.microsoft.com/office/drawing/2014/main" id="{D3D73245-51CD-4359-8B93-B2B2725BF61E}"/>
              </a:ext>
            </a:extLst>
          </p:cNvPr>
          <p:cNvSpPr>
            <a:spLocks noGrp="1"/>
          </p:cNvSpPr>
          <p:nvPr>
            <p:ph idx="1"/>
          </p:nvPr>
        </p:nvSpPr>
        <p:spPr>
          <a:xfrm>
            <a:off x="1824057" y="1779206"/>
            <a:ext cx="8543925" cy="4048117"/>
          </a:xfrm>
        </p:spPr>
        <p:txBody>
          <a:bodyPr>
            <a:normAutofit/>
          </a:bodyPr>
          <a:lstStyle/>
          <a:p>
            <a:r>
              <a:rPr lang="en-GB" sz="2400" dirty="0">
                <a:latin typeface="Times New Roman" panose="02020603050405020304" pitchFamily="18" charset="0"/>
                <a:ea typeface="Times New Roman" panose="02020603050405020304" pitchFamily="18" charset="0"/>
              </a:rPr>
              <a:t>A 17-year-old male with complaints of abdominal pain and swelling, and yellowness of the eye for one month. </a:t>
            </a:r>
            <a:endParaRPr lang="en-US" sz="2400" dirty="0"/>
          </a:p>
          <a:p>
            <a:r>
              <a:rPr lang="en-GB" sz="2400" dirty="0">
                <a:latin typeface="Times New Roman" panose="02020603050405020304" pitchFamily="18" charset="0"/>
                <a:ea typeface="Times New Roman" panose="02020603050405020304" pitchFamily="18" charset="0"/>
              </a:rPr>
              <a:t>Fever, cough productive of thick yellowish sputum and fast breathing of six days duration.</a:t>
            </a:r>
          </a:p>
          <a:p>
            <a:r>
              <a:rPr lang="en-GB" sz="2400" dirty="0">
                <a:latin typeface="Times New Roman" panose="02020603050405020304" pitchFamily="18" charset="0"/>
                <a:ea typeface="Times New Roman" panose="02020603050405020304" pitchFamily="18" charset="0"/>
              </a:rPr>
              <a:t>Child was a known TB patient on the 5</a:t>
            </a:r>
            <a:r>
              <a:rPr lang="en-GB" sz="2400" baseline="30000" dirty="0">
                <a:latin typeface="Times New Roman" panose="02020603050405020304" pitchFamily="18" charset="0"/>
                <a:ea typeface="Times New Roman" panose="02020603050405020304" pitchFamily="18" charset="0"/>
              </a:rPr>
              <a:t>th</a:t>
            </a:r>
            <a:r>
              <a:rPr lang="en-GB" sz="2400" dirty="0">
                <a:latin typeface="Times New Roman" panose="02020603050405020304" pitchFamily="18" charset="0"/>
                <a:ea typeface="Times New Roman" panose="02020603050405020304" pitchFamily="18" charset="0"/>
              </a:rPr>
              <a:t> month of anti-TB therapy and was compliant.  HIV status was NEGATIVE</a:t>
            </a:r>
          </a:p>
          <a:p>
            <a:pPr marL="0" indent="0">
              <a:buNone/>
            </a:pPr>
            <a:endParaRPr lang="en-US" sz="2400" dirty="0"/>
          </a:p>
        </p:txBody>
      </p:sp>
    </p:spTree>
    <p:extLst>
      <p:ext uri="{BB962C8B-B14F-4D97-AF65-F5344CB8AC3E}">
        <p14:creationId xmlns:p14="http://schemas.microsoft.com/office/powerpoint/2010/main" val="9333368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6601" y="321735"/>
            <a:ext cx="8178799" cy="1135737"/>
          </a:xfrm>
        </p:spPr>
        <p:txBody>
          <a:bodyPr>
            <a:normAutofit/>
          </a:bodyPr>
          <a:lstStyle/>
          <a:p>
            <a:r>
              <a:rPr lang="en-US" sz="2400" b="1" dirty="0"/>
              <a:t>Examination findings </a:t>
            </a:r>
          </a:p>
        </p:txBody>
      </p:sp>
      <p:sp>
        <p:nvSpPr>
          <p:cNvPr id="4" name="Content Placeholder 3">
            <a:extLst>
              <a:ext uri="{FF2B5EF4-FFF2-40B4-BE49-F238E27FC236}">
                <a16:creationId xmlns:a16="http://schemas.microsoft.com/office/drawing/2014/main" id="{D3D73245-51CD-4359-8B93-B2B2725BF61E}"/>
              </a:ext>
            </a:extLst>
          </p:cNvPr>
          <p:cNvSpPr>
            <a:spLocks noGrp="1"/>
          </p:cNvSpPr>
          <p:nvPr>
            <p:ph idx="1"/>
          </p:nvPr>
        </p:nvSpPr>
        <p:spPr>
          <a:xfrm>
            <a:off x="1824057" y="1779206"/>
            <a:ext cx="8543925" cy="4048117"/>
          </a:xfrm>
        </p:spPr>
        <p:txBody>
          <a:bodyPr>
            <a:normAutofit/>
          </a:bodyPr>
          <a:lstStyle/>
          <a:p>
            <a:r>
              <a:rPr lang="en-GB" sz="2400" dirty="0">
                <a:latin typeface="Times New Roman" panose="02020603050405020304" pitchFamily="18" charset="0"/>
                <a:ea typeface="Times New Roman" panose="02020603050405020304" pitchFamily="18" charset="0"/>
              </a:rPr>
              <a:t>Acute on chronically ill-looking, dyspnoeic, moderately pale, moderately icteric, febrile (38.6</a:t>
            </a:r>
            <a:r>
              <a:rPr lang="en-GB" sz="2400" baseline="30000" dirty="0">
                <a:latin typeface="Times New Roman" panose="02020603050405020304" pitchFamily="18" charset="0"/>
                <a:ea typeface="Times New Roman" panose="02020603050405020304" pitchFamily="18" charset="0"/>
              </a:rPr>
              <a:t>o</a:t>
            </a:r>
            <a:r>
              <a:rPr lang="en-GB" sz="2400" dirty="0">
                <a:latin typeface="Times New Roman" panose="02020603050405020304" pitchFamily="18" charset="0"/>
                <a:ea typeface="Times New Roman" panose="02020603050405020304" pitchFamily="18" charset="0"/>
              </a:rPr>
              <a:t>c), with generalized lymphadenopathy (axillary and cervical)</a:t>
            </a:r>
          </a:p>
          <a:p>
            <a:r>
              <a:rPr lang="en-GB" sz="2400" dirty="0">
                <a:latin typeface="Times New Roman" panose="02020603050405020304" pitchFamily="18" charset="0"/>
                <a:ea typeface="Times New Roman" panose="02020603050405020304" pitchFamily="18" charset="0"/>
              </a:rPr>
              <a:t>Grade 3 finger clubbing with widespread hypopigmented macular rashes, wasted,</a:t>
            </a:r>
            <a:r>
              <a:rPr lang="en-GB" sz="2400" strike="sngStrike" dirty="0">
                <a:latin typeface="Times New Roman" panose="02020603050405020304" pitchFamily="18" charset="0"/>
                <a:ea typeface="Times New Roman" panose="02020603050405020304" pitchFamily="18" charset="0"/>
              </a:rPr>
              <a:t> </a:t>
            </a:r>
            <a:r>
              <a:rPr lang="en-GB" sz="2400" dirty="0">
                <a:latin typeface="Times New Roman" panose="02020603050405020304" pitchFamily="18" charset="0"/>
                <a:ea typeface="Times New Roman" panose="02020603050405020304" pitchFamily="18" charset="0"/>
              </a:rPr>
              <a:t>pitting pedal oedema, with oxygen saturation of 96-97% in room air. </a:t>
            </a:r>
          </a:p>
          <a:p>
            <a:r>
              <a:rPr lang="en-GB" sz="2400" dirty="0">
                <a:latin typeface="Times New Roman" panose="02020603050405020304" pitchFamily="18" charset="0"/>
                <a:ea typeface="Times New Roman" panose="02020603050405020304" pitchFamily="18" charset="0"/>
              </a:rPr>
              <a:t>Weight was 44kg (less than 3</a:t>
            </a:r>
            <a:r>
              <a:rPr lang="en-GB" sz="2400" baseline="30000" dirty="0">
                <a:latin typeface="Times New Roman" panose="02020603050405020304" pitchFamily="18" charset="0"/>
                <a:ea typeface="Times New Roman" panose="02020603050405020304" pitchFamily="18" charset="0"/>
              </a:rPr>
              <a:t>rd</a:t>
            </a:r>
            <a:r>
              <a:rPr lang="en-GB" sz="2400" dirty="0">
                <a:latin typeface="Times New Roman" panose="02020603050405020304" pitchFamily="18" charset="0"/>
                <a:ea typeface="Times New Roman" panose="02020603050405020304" pitchFamily="18" charset="0"/>
              </a:rPr>
              <a:t> centile for age).</a:t>
            </a:r>
          </a:p>
          <a:p>
            <a:pPr marL="0" indent="0">
              <a:buNone/>
            </a:pPr>
            <a:endParaRPr lang="en-US" sz="2400" dirty="0"/>
          </a:p>
        </p:txBody>
      </p:sp>
    </p:spTree>
    <p:extLst>
      <p:ext uri="{BB962C8B-B14F-4D97-AF65-F5344CB8AC3E}">
        <p14:creationId xmlns:p14="http://schemas.microsoft.com/office/powerpoint/2010/main" val="17183755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6601" y="321735"/>
            <a:ext cx="8178799" cy="1135737"/>
          </a:xfrm>
        </p:spPr>
        <p:txBody>
          <a:bodyPr>
            <a:normAutofit/>
          </a:bodyPr>
          <a:lstStyle/>
          <a:p>
            <a:r>
              <a:rPr lang="en-US" sz="2400" b="1" dirty="0"/>
              <a:t>Examination findings</a:t>
            </a:r>
          </a:p>
        </p:txBody>
      </p:sp>
      <p:sp>
        <p:nvSpPr>
          <p:cNvPr id="4" name="Content Placeholder 3">
            <a:extLst>
              <a:ext uri="{FF2B5EF4-FFF2-40B4-BE49-F238E27FC236}">
                <a16:creationId xmlns:a16="http://schemas.microsoft.com/office/drawing/2014/main" id="{D3D73245-51CD-4359-8B93-B2B2725BF61E}"/>
              </a:ext>
            </a:extLst>
          </p:cNvPr>
          <p:cNvSpPr>
            <a:spLocks noGrp="1"/>
          </p:cNvSpPr>
          <p:nvPr>
            <p:ph idx="1"/>
          </p:nvPr>
        </p:nvSpPr>
        <p:spPr>
          <a:xfrm>
            <a:off x="1824057" y="1779206"/>
            <a:ext cx="8543925" cy="4048117"/>
          </a:xfrm>
        </p:spPr>
        <p:txBody>
          <a:bodyPr>
            <a:normAutofit/>
          </a:bodyPr>
          <a:lstStyle/>
          <a:p>
            <a:r>
              <a:rPr lang="en-GB" sz="2400" dirty="0">
                <a:latin typeface="Times New Roman" panose="02020603050405020304" pitchFamily="18" charset="0"/>
                <a:ea typeface="Times New Roman" panose="02020603050405020304" pitchFamily="18" charset="0"/>
              </a:rPr>
              <a:t>His respiratory rate was 43 cycles per minute with stony dull percussion notes in the right middle and lower lung zone and reduced air entry. </a:t>
            </a:r>
          </a:p>
          <a:p>
            <a:r>
              <a:rPr lang="en-GB" sz="2400" dirty="0">
                <a:latin typeface="Times New Roman" panose="02020603050405020304" pitchFamily="18" charset="0"/>
                <a:ea typeface="Times New Roman" panose="02020603050405020304" pitchFamily="18" charset="0"/>
              </a:rPr>
              <a:t>The abdomen was uniformly distended, with tenderness over the right </a:t>
            </a:r>
            <a:r>
              <a:rPr lang="en-GB" sz="2400" dirty="0" err="1">
                <a:latin typeface="Times New Roman" panose="02020603050405020304" pitchFamily="18" charset="0"/>
                <a:ea typeface="Times New Roman" panose="02020603050405020304" pitchFamily="18" charset="0"/>
              </a:rPr>
              <a:t>hypochondrial</a:t>
            </a:r>
            <a:r>
              <a:rPr lang="en-GB" sz="2400" dirty="0">
                <a:latin typeface="Times New Roman" panose="02020603050405020304" pitchFamily="18" charset="0"/>
                <a:ea typeface="Times New Roman" panose="02020603050405020304" pitchFamily="18" charset="0"/>
              </a:rPr>
              <a:t> region</a:t>
            </a:r>
          </a:p>
          <a:p>
            <a:r>
              <a:rPr lang="en-GB" sz="2400" dirty="0">
                <a:latin typeface="Times New Roman" panose="02020603050405020304" pitchFamily="18" charset="0"/>
                <a:ea typeface="Times New Roman" panose="02020603050405020304" pitchFamily="18" charset="0"/>
              </a:rPr>
              <a:t>hepatomegaly of 8cm below the right costal margin and ascites</a:t>
            </a:r>
          </a:p>
          <a:p>
            <a:r>
              <a:rPr lang="en-GB" sz="2400" dirty="0">
                <a:latin typeface="Times New Roman" panose="02020603050405020304" pitchFamily="18" charset="0"/>
                <a:ea typeface="Times New Roman" panose="02020603050405020304" pitchFamily="18" charset="0"/>
              </a:rPr>
              <a:t>His Pulse rate was 128 beats per minute, BP was 100/70 mm/Hg</a:t>
            </a:r>
            <a:endParaRPr lang="en-US" sz="2400" dirty="0"/>
          </a:p>
        </p:txBody>
      </p:sp>
    </p:spTree>
    <p:extLst>
      <p:ext uri="{BB962C8B-B14F-4D97-AF65-F5344CB8AC3E}">
        <p14:creationId xmlns:p14="http://schemas.microsoft.com/office/powerpoint/2010/main" val="30340858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6601" y="321735"/>
            <a:ext cx="8178799" cy="1135737"/>
          </a:xfrm>
        </p:spPr>
        <p:txBody>
          <a:bodyPr>
            <a:normAutofit/>
          </a:bodyPr>
          <a:lstStyle/>
          <a:p>
            <a:r>
              <a:rPr lang="en-US" sz="2400" b="1" dirty="0"/>
              <a:t>Investigations</a:t>
            </a:r>
          </a:p>
        </p:txBody>
      </p:sp>
      <p:sp>
        <p:nvSpPr>
          <p:cNvPr id="4" name="Content Placeholder 3">
            <a:extLst>
              <a:ext uri="{FF2B5EF4-FFF2-40B4-BE49-F238E27FC236}">
                <a16:creationId xmlns:a16="http://schemas.microsoft.com/office/drawing/2014/main" id="{D3D73245-51CD-4359-8B93-B2B2725BF61E}"/>
              </a:ext>
            </a:extLst>
          </p:cNvPr>
          <p:cNvSpPr>
            <a:spLocks noGrp="1"/>
          </p:cNvSpPr>
          <p:nvPr>
            <p:ph idx="1"/>
          </p:nvPr>
        </p:nvSpPr>
        <p:spPr>
          <a:xfrm>
            <a:off x="1678886" y="1192697"/>
            <a:ext cx="8689096" cy="4634626"/>
          </a:xfrm>
        </p:spPr>
        <p:txBody>
          <a:bodyPr>
            <a:normAutofit lnSpcReduction="10000"/>
          </a:bodyPr>
          <a:lstStyle/>
          <a:p>
            <a:r>
              <a:rPr lang="en-GB" sz="2400" dirty="0">
                <a:latin typeface="Times New Roman" panose="02020603050405020304" pitchFamily="18" charset="0"/>
                <a:ea typeface="Times New Roman" panose="02020603050405020304" pitchFamily="18" charset="0"/>
              </a:rPr>
              <a:t>The working diagnosis - right lobar pneumonia with pleural effusion in a teen with pulmonary tuberculosis. </a:t>
            </a:r>
          </a:p>
          <a:p>
            <a:r>
              <a:rPr lang="en-GB" sz="2400" dirty="0">
                <a:latin typeface="Times New Roman" panose="02020603050405020304" pitchFamily="18" charset="0"/>
                <a:ea typeface="Times New Roman" panose="02020603050405020304" pitchFamily="18" charset="0"/>
              </a:rPr>
              <a:t>Oxygen was commenced at 2litres/ minute with intravenous ceftriaxone, azithromycin and Gentamicin. </a:t>
            </a:r>
          </a:p>
          <a:p>
            <a:r>
              <a:rPr lang="en-GB" sz="2400" dirty="0">
                <a:latin typeface="Times New Roman" panose="02020603050405020304" pitchFamily="18" charset="0"/>
                <a:ea typeface="Times New Roman" panose="02020603050405020304" pitchFamily="18" charset="0"/>
              </a:rPr>
              <a:t>PCV was 17% and he was transfused with whole blood</a:t>
            </a:r>
          </a:p>
          <a:p>
            <a:r>
              <a:rPr lang="en-GB" sz="2400" dirty="0">
                <a:latin typeface="Times New Roman" panose="02020603050405020304" pitchFamily="18" charset="0"/>
                <a:ea typeface="Times New Roman" panose="02020603050405020304" pitchFamily="18" charset="0"/>
              </a:rPr>
              <a:t>FBC showed leucocytosis of 21.67x10</a:t>
            </a:r>
            <a:r>
              <a:rPr lang="en-GB" sz="2400" baseline="30000" dirty="0">
                <a:latin typeface="Times New Roman" panose="02020603050405020304" pitchFamily="18" charset="0"/>
                <a:ea typeface="Times New Roman" panose="02020603050405020304" pitchFamily="18" charset="0"/>
              </a:rPr>
              <a:t>9/L</a:t>
            </a:r>
            <a:endParaRPr lang="en-GB" sz="2400" dirty="0">
              <a:latin typeface="Times New Roman" panose="02020603050405020304" pitchFamily="18" charset="0"/>
              <a:ea typeface="Times New Roman" panose="02020603050405020304" pitchFamily="18" charset="0"/>
            </a:endParaRPr>
          </a:p>
          <a:p>
            <a:pPr>
              <a:buFont typeface="Wingdings" charset="2"/>
              <a:buChar char="ü"/>
            </a:pPr>
            <a:r>
              <a:rPr lang="en-GB" sz="2400" dirty="0">
                <a:latin typeface="Times New Roman" panose="02020603050405020304" pitchFamily="18" charset="0"/>
                <a:ea typeface="Times New Roman" panose="02020603050405020304" pitchFamily="18" charset="0"/>
              </a:rPr>
              <a:t>Absolute neutrophilia with a differential count of 96%</a:t>
            </a:r>
          </a:p>
          <a:p>
            <a:pPr>
              <a:buFont typeface="Wingdings" charset="2"/>
              <a:buChar char="ü"/>
            </a:pPr>
            <a:r>
              <a:rPr lang="en-GB" sz="2400" dirty="0">
                <a:latin typeface="Times New Roman" panose="02020603050405020304" pitchFamily="18" charset="0"/>
                <a:ea typeface="Times New Roman" panose="02020603050405020304" pitchFamily="18" charset="0"/>
              </a:rPr>
              <a:t>lymphocytes of 2.4%</a:t>
            </a:r>
          </a:p>
          <a:p>
            <a:pPr>
              <a:buFont typeface="Wingdings" charset="2"/>
              <a:buChar char="ü"/>
            </a:pPr>
            <a:r>
              <a:rPr lang="en-GB" sz="2400" dirty="0">
                <a:latin typeface="Times New Roman" panose="02020603050405020304" pitchFamily="18" charset="0"/>
                <a:ea typeface="Times New Roman" panose="02020603050405020304" pitchFamily="18" charset="0"/>
              </a:rPr>
              <a:t> monocytes 1.4%</a:t>
            </a:r>
          </a:p>
          <a:p>
            <a:pPr>
              <a:buFont typeface="Wingdings" charset="2"/>
              <a:buChar char="ü"/>
            </a:pPr>
            <a:r>
              <a:rPr lang="en-GB" sz="2400" dirty="0" err="1">
                <a:latin typeface="Times New Roman" panose="02020603050405020304" pitchFamily="18" charset="0"/>
                <a:ea typeface="Times New Roman" panose="02020603050405020304" pitchFamily="18" charset="0"/>
              </a:rPr>
              <a:t>eosinophils</a:t>
            </a:r>
            <a:r>
              <a:rPr lang="en-GB" sz="2400" dirty="0">
                <a:latin typeface="Times New Roman" panose="02020603050405020304" pitchFamily="18" charset="0"/>
                <a:ea typeface="Times New Roman" panose="02020603050405020304" pitchFamily="18" charset="0"/>
              </a:rPr>
              <a:t> 0.1% and basophils 0.1%</a:t>
            </a:r>
          </a:p>
          <a:p>
            <a:r>
              <a:rPr lang="en-GB" sz="2400" dirty="0">
                <a:latin typeface="Times New Roman" panose="02020603050405020304" pitchFamily="18" charset="0"/>
                <a:ea typeface="Times New Roman" panose="02020603050405020304" pitchFamily="18" charset="0"/>
              </a:rPr>
              <a:t>Platelet count 151 x10</a:t>
            </a:r>
            <a:r>
              <a:rPr lang="en-GB" sz="2400" baseline="30000" dirty="0">
                <a:latin typeface="Times New Roman" panose="02020603050405020304" pitchFamily="18" charset="0"/>
                <a:ea typeface="Times New Roman" panose="02020603050405020304" pitchFamily="18" charset="0"/>
              </a:rPr>
              <a:t>9</a:t>
            </a:r>
            <a:r>
              <a:rPr lang="en-GB" sz="2400" dirty="0">
                <a:latin typeface="Times New Roman" panose="02020603050405020304" pitchFamily="18" charset="0"/>
                <a:ea typeface="Times New Roman" panose="02020603050405020304" pitchFamily="18" charset="0"/>
              </a:rPr>
              <a:t>/L with toxic granulations and </a:t>
            </a:r>
            <a:r>
              <a:rPr lang="en-GB" sz="2400" dirty="0" err="1">
                <a:latin typeface="Times New Roman" panose="02020603050405020304" pitchFamily="18" charset="0"/>
                <a:ea typeface="Times New Roman" panose="02020603050405020304" pitchFamily="18" charset="0"/>
              </a:rPr>
              <a:t>hypersegmented</a:t>
            </a:r>
            <a:r>
              <a:rPr lang="en-GB" sz="2400" dirty="0">
                <a:latin typeface="Times New Roman" panose="02020603050405020304" pitchFamily="18" charset="0"/>
                <a:ea typeface="Times New Roman" panose="02020603050405020304" pitchFamily="18" charset="0"/>
              </a:rPr>
              <a:t> neutrophils on the peripheral blood film. </a:t>
            </a:r>
          </a:p>
          <a:p>
            <a:endParaRPr lang="en-GB" sz="3200" dirty="0">
              <a:latin typeface="Times New Roman" panose="02020603050405020304" pitchFamily="18" charset="0"/>
              <a:ea typeface="Times New Roman" panose="02020603050405020304" pitchFamily="18" charset="0"/>
            </a:endParaRPr>
          </a:p>
          <a:p>
            <a:endParaRPr lang="en-GB" sz="2400" dirty="0">
              <a:latin typeface="Times New Roman" panose="02020603050405020304" pitchFamily="18" charset="0"/>
              <a:ea typeface="Times New Roman" panose="02020603050405020304" pitchFamily="18" charset="0"/>
            </a:endParaRPr>
          </a:p>
          <a:p>
            <a:pPr marL="0" indent="0">
              <a:buNone/>
            </a:pPr>
            <a:endParaRPr lang="en-US" sz="2400" dirty="0"/>
          </a:p>
        </p:txBody>
      </p:sp>
    </p:spTree>
    <p:extLst>
      <p:ext uri="{BB962C8B-B14F-4D97-AF65-F5344CB8AC3E}">
        <p14:creationId xmlns:p14="http://schemas.microsoft.com/office/powerpoint/2010/main" val="17450649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6601" y="321735"/>
            <a:ext cx="8178799" cy="1135737"/>
          </a:xfrm>
        </p:spPr>
        <p:txBody>
          <a:bodyPr>
            <a:normAutofit/>
          </a:bodyPr>
          <a:lstStyle/>
          <a:p>
            <a:r>
              <a:rPr lang="en-US" sz="2400" b="1" dirty="0"/>
              <a:t>Investigations</a:t>
            </a:r>
          </a:p>
        </p:txBody>
      </p:sp>
      <p:sp>
        <p:nvSpPr>
          <p:cNvPr id="4" name="Content Placeholder 3">
            <a:extLst>
              <a:ext uri="{FF2B5EF4-FFF2-40B4-BE49-F238E27FC236}">
                <a16:creationId xmlns:a16="http://schemas.microsoft.com/office/drawing/2014/main" id="{D3D73245-51CD-4359-8B93-B2B2725BF61E}"/>
              </a:ext>
            </a:extLst>
          </p:cNvPr>
          <p:cNvSpPr>
            <a:spLocks noGrp="1"/>
          </p:cNvSpPr>
          <p:nvPr>
            <p:ph idx="1"/>
          </p:nvPr>
        </p:nvSpPr>
        <p:spPr>
          <a:xfrm>
            <a:off x="1824057" y="1779206"/>
            <a:ext cx="8543925" cy="4048117"/>
          </a:xfrm>
        </p:spPr>
        <p:txBody>
          <a:bodyPr>
            <a:normAutofit/>
          </a:bodyPr>
          <a:lstStyle/>
          <a:p>
            <a:r>
              <a:rPr lang="en-GB" sz="2400" dirty="0">
                <a:latin typeface="Times New Roman" panose="02020603050405020304" pitchFamily="18" charset="0"/>
                <a:ea typeface="Times New Roman" panose="02020603050405020304" pitchFamily="18" charset="0"/>
              </a:rPr>
              <a:t>Abdominal USS revealed hepatosplenomegaly with ascites and grade 2 renal parenchymal disease </a:t>
            </a:r>
          </a:p>
          <a:p>
            <a:r>
              <a:rPr lang="en-GB" sz="2400" dirty="0">
                <a:latin typeface="Times New Roman" panose="02020603050405020304" pitchFamily="18" charset="0"/>
                <a:ea typeface="Times New Roman" panose="02020603050405020304" pitchFamily="18" charset="0"/>
              </a:rPr>
              <a:t>Ascitic fluid </a:t>
            </a:r>
            <a:r>
              <a:rPr lang="en-GB" sz="2400" dirty="0" err="1">
                <a:latin typeface="Times New Roman" panose="02020603050405020304" pitchFamily="18" charset="0"/>
                <a:ea typeface="Times New Roman" panose="02020603050405020304" pitchFamily="18" charset="0"/>
              </a:rPr>
              <a:t>Xpert</a:t>
            </a:r>
            <a:r>
              <a:rPr lang="en-GB" sz="2400" dirty="0">
                <a:latin typeface="Times New Roman" panose="02020603050405020304" pitchFamily="18" charset="0"/>
                <a:ea typeface="Times New Roman" panose="02020603050405020304" pitchFamily="18" charset="0"/>
              </a:rPr>
              <a:t> MTB/Rif assay for tuberculosis -NEGATIVE</a:t>
            </a:r>
          </a:p>
          <a:p>
            <a:r>
              <a:rPr lang="en-GB" sz="2400" dirty="0">
                <a:latin typeface="Times New Roman" panose="02020603050405020304" pitchFamily="18" charset="0"/>
                <a:ea typeface="Times New Roman" panose="02020603050405020304" pitchFamily="18" charset="0"/>
              </a:rPr>
              <a:t>LFTs</a:t>
            </a:r>
          </a:p>
          <a:p>
            <a:pPr>
              <a:buFont typeface="Wingdings" charset="2"/>
              <a:buChar char="ü"/>
            </a:pPr>
            <a:r>
              <a:rPr lang="en-GB" sz="2400" dirty="0">
                <a:latin typeface="Times New Roman" panose="02020603050405020304" pitchFamily="18" charset="0"/>
                <a:ea typeface="Times New Roman" panose="02020603050405020304" pitchFamily="18" charset="0"/>
              </a:rPr>
              <a:t> total bilirubin of 93.3 (2-17umol/l)</a:t>
            </a:r>
          </a:p>
          <a:p>
            <a:pPr>
              <a:buFont typeface="Wingdings" charset="2"/>
              <a:buChar char="ü"/>
            </a:pPr>
            <a:r>
              <a:rPr lang="en-GB" sz="2400" dirty="0">
                <a:latin typeface="Times New Roman" panose="02020603050405020304" pitchFamily="18" charset="0"/>
                <a:ea typeface="Times New Roman" panose="02020603050405020304" pitchFamily="18" charset="0"/>
              </a:rPr>
              <a:t>conjugated bilirubin, 86.3umol/l</a:t>
            </a:r>
          </a:p>
          <a:p>
            <a:pPr>
              <a:buFont typeface="Wingdings" charset="2"/>
              <a:buChar char="ü"/>
            </a:pPr>
            <a:r>
              <a:rPr lang="en-GB" sz="2400" dirty="0">
                <a:latin typeface="Times New Roman" panose="02020603050405020304" pitchFamily="18" charset="0"/>
                <a:ea typeface="Times New Roman" panose="02020603050405020304" pitchFamily="18" charset="0"/>
              </a:rPr>
              <a:t>AST 4IU/l </a:t>
            </a:r>
          </a:p>
          <a:p>
            <a:pPr>
              <a:buFont typeface="Wingdings" charset="2"/>
              <a:buChar char="ü"/>
            </a:pPr>
            <a:r>
              <a:rPr lang="en-GB" sz="2400" dirty="0">
                <a:latin typeface="Times New Roman" panose="02020603050405020304" pitchFamily="18" charset="0"/>
                <a:ea typeface="Times New Roman" panose="02020603050405020304" pitchFamily="18" charset="0"/>
              </a:rPr>
              <a:t>ALT 3IU/l</a:t>
            </a:r>
          </a:p>
          <a:p>
            <a:pPr>
              <a:buFont typeface="Wingdings" charset="2"/>
              <a:buChar char="ü"/>
            </a:pPr>
            <a:r>
              <a:rPr lang="en-GB" sz="2400" dirty="0">
                <a:latin typeface="Times New Roman" panose="02020603050405020304" pitchFamily="18" charset="0"/>
                <a:ea typeface="Times New Roman" panose="02020603050405020304" pitchFamily="18" charset="0"/>
              </a:rPr>
              <a:t> ALP 88IU/l </a:t>
            </a:r>
          </a:p>
          <a:p>
            <a:endParaRPr lang="en-GB" sz="2400" dirty="0">
              <a:latin typeface="Times New Roman" panose="02020603050405020304" pitchFamily="18" charset="0"/>
              <a:ea typeface="Times New Roman" panose="02020603050405020304" pitchFamily="18" charset="0"/>
            </a:endParaRPr>
          </a:p>
          <a:p>
            <a:pPr marL="0" indent="0">
              <a:buNone/>
            </a:pPr>
            <a:endParaRPr lang="en-US" sz="2400" dirty="0"/>
          </a:p>
        </p:txBody>
      </p:sp>
    </p:spTree>
    <p:extLst>
      <p:ext uri="{BB962C8B-B14F-4D97-AF65-F5344CB8AC3E}">
        <p14:creationId xmlns:p14="http://schemas.microsoft.com/office/powerpoint/2010/main" val="14586937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6601" y="321735"/>
            <a:ext cx="8178799" cy="1135737"/>
          </a:xfrm>
        </p:spPr>
        <p:txBody>
          <a:bodyPr>
            <a:normAutofit/>
          </a:bodyPr>
          <a:lstStyle/>
          <a:p>
            <a:r>
              <a:rPr lang="en-US" sz="2400" b="1" dirty="0"/>
              <a:t>Investigations</a:t>
            </a:r>
          </a:p>
        </p:txBody>
      </p:sp>
      <p:sp>
        <p:nvSpPr>
          <p:cNvPr id="4" name="Content Placeholder 3">
            <a:extLst>
              <a:ext uri="{FF2B5EF4-FFF2-40B4-BE49-F238E27FC236}">
                <a16:creationId xmlns:a16="http://schemas.microsoft.com/office/drawing/2014/main" id="{D3D73245-51CD-4359-8B93-B2B2725BF61E}"/>
              </a:ext>
            </a:extLst>
          </p:cNvPr>
          <p:cNvSpPr>
            <a:spLocks noGrp="1"/>
          </p:cNvSpPr>
          <p:nvPr>
            <p:ph idx="1"/>
          </p:nvPr>
        </p:nvSpPr>
        <p:spPr>
          <a:xfrm>
            <a:off x="1824057" y="1457472"/>
            <a:ext cx="8543925" cy="4814463"/>
          </a:xfrm>
        </p:spPr>
        <p:txBody>
          <a:bodyPr>
            <a:normAutofit fontScale="92500" lnSpcReduction="10000"/>
          </a:bodyPr>
          <a:lstStyle/>
          <a:p>
            <a:r>
              <a:rPr lang="en-GB" sz="2400" dirty="0">
                <a:latin typeface="Times New Roman" panose="02020603050405020304" pitchFamily="18" charset="0"/>
                <a:ea typeface="Times New Roman" panose="02020603050405020304" pitchFamily="18" charset="0"/>
              </a:rPr>
              <a:t>Temperature had remained unstable with alternating febrile episodes and hypothermia.</a:t>
            </a:r>
          </a:p>
          <a:p>
            <a:r>
              <a:rPr lang="en-GB" sz="2400" dirty="0">
                <a:latin typeface="Times New Roman" panose="02020603050405020304" pitchFamily="18" charset="0"/>
                <a:ea typeface="Times New Roman" panose="02020603050405020304" pitchFamily="18" charset="0"/>
              </a:rPr>
              <a:t>E&amp;U + Cr </a:t>
            </a:r>
          </a:p>
          <a:p>
            <a:pPr>
              <a:buFont typeface="Wingdings" charset="2"/>
              <a:buChar char="ü"/>
            </a:pPr>
            <a:r>
              <a:rPr lang="en-GB" sz="2400" dirty="0">
                <a:latin typeface="Times New Roman" panose="02020603050405020304" pitchFamily="18" charset="0"/>
                <a:ea typeface="Times New Roman" panose="02020603050405020304" pitchFamily="18" charset="0"/>
              </a:rPr>
              <a:t>Na134mmol/l</a:t>
            </a:r>
          </a:p>
          <a:p>
            <a:pPr>
              <a:buFont typeface="Wingdings" charset="2"/>
              <a:buChar char="ü"/>
            </a:pPr>
            <a:r>
              <a:rPr lang="en-GB" sz="2400" dirty="0">
                <a:latin typeface="Times New Roman" panose="02020603050405020304" pitchFamily="18" charset="0"/>
                <a:ea typeface="Times New Roman" panose="02020603050405020304" pitchFamily="18" charset="0"/>
              </a:rPr>
              <a:t>K</a:t>
            </a:r>
            <a:r>
              <a:rPr lang="en-GB" sz="2400" baseline="30000" dirty="0">
                <a:latin typeface="Times New Roman" panose="02020603050405020304" pitchFamily="18" charset="0"/>
                <a:ea typeface="Times New Roman" panose="02020603050405020304" pitchFamily="18" charset="0"/>
              </a:rPr>
              <a:t>+</a:t>
            </a:r>
            <a:r>
              <a:rPr lang="en-GB" sz="2400" dirty="0">
                <a:latin typeface="Times New Roman" panose="02020603050405020304" pitchFamily="18" charset="0"/>
                <a:ea typeface="Times New Roman" panose="02020603050405020304" pitchFamily="18" charset="0"/>
              </a:rPr>
              <a:t> 3.0mmol/l</a:t>
            </a:r>
          </a:p>
          <a:p>
            <a:pPr>
              <a:buFont typeface="Wingdings" charset="2"/>
              <a:buChar char="ü"/>
            </a:pPr>
            <a:r>
              <a:rPr lang="en-GB" sz="2400" dirty="0">
                <a:latin typeface="Times New Roman" panose="02020603050405020304" pitchFamily="18" charset="0"/>
                <a:ea typeface="Times New Roman" panose="02020603050405020304" pitchFamily="18" charset="0"/>
              </a:rPr>
              <a:t>chloride 100mmol/l</a:t>
            </a:r>
          </a:p>
          <a:p>
            <a:pPr>
              <a:buFont typeface="Wingdings" charset="2"/>
              <a:buChar char="ü"/>
            </a:pPr>
            <a:r>
              <a:rPr lang="en-GB" sz="2400" dirty="0">
                <a:latin typeface="Times New Roman" panose="02020603050405020304" pitchFamily="18" charset="0"/>
                <a:ea typeface="Times New Roman" panose="02020603050405020304" pitchFamily="18" charset="0"/>
              </a:rPr>
              <a:t>Urea 3.2mmol/l</a:t>
            </a:r>
          </a:p>
          <a:p>
            <a:pPr>
              <a:buFont typeface="Wingdings" charset="2"/>
              <a:buChar char="ü"/>
            </a:pPr>
            <a:r>
              <a:rPr lang="en-GB" sz="2400" dirty="0">
                <a:latin typeface="Times New Roman" panose="02020603050405020304" pitchFamily="18" charset="0"/>
                <a:ea typeface="Times New Roman" panose="02020603050405020304" pitchFamily="18" charset="0"/>
              </a:rPr>
              <a:t>Bicarbonate 18mmol/l</a:t>
            </a:r>
          </a:p>
          <a:p>
            <a:pPr>
              <a:buFont typeface="Wingdings" charset="2"/>
              <a:buChar char="ü"/>
            </a:pPr>
            <a:r>
              <a:rPr lang="en-GB" sz="2400" dirty="0" err="1">
                <a:latin typeface="Times New Roman" panose="02020603050405020304" pitchFamily="18" charset="0"/>
                <a:ea typeface="Times New Roman" panose="02020603050405020304" pitchFamily="18" charset="0"/>
              </a:rPr>
              <a:t>Creatinine</a:t>
            </a:r>
            <a:r>
              <a:rPr lang="en-GB" sz="2400" dirty="0">
                <a:latin typeface="Times New Roman" panose="02020603050405020304" pitchFamily="18" charset="0"/>
                <a:ea typeface="Times New Roman" panose="02020603050405020304" pitchFamily="18" charset="0"/>
              </a:rPr>
              <a:t> 82.5umol/l. </a:t>
            </a:r>
          </a:p>
          <a:p>
            <a:r>
              <a:rPr lang="en-GB" sz="2400" dirty="0">
                <a:latin typeface="Times New Roman" panose="02020603050405020304" pitchFamily="18" charset="0"/>
                <a:ea typeface="Times New Roman" panose="02020603050405020304" pitchFamily="18" charset="0"/>
                <a:cs typeface="Times New Roman" panose="02020603050405020304" pitchFamily="18" charset="0"/>
              </a:rPr>
              <a:t>Antibiotic was switched to Intravenous ciprofloxacin. </a:t>
            </a:r>
          </a:p>
          <a:p>
            <a:r>
              <a:rPr lang="en-GB" sz="2400" dirty="0">
                <a:latin typeface="Times New Roman" panose="02020603050405020304" pitchFamily="18" charset="0"/>
                <a:ea typeface="Times New Roman" panose="02020603050405020304" pitchFamily="18" charset="0"/>
              </a:rPr>
              <a:t>He improved after three days of intravenous ciprofloxacin with reduction in temperature instability and regression of pedal oedema</a:t>
            </a:r>
          </a:p>
          <a:p>
            <a:endParaRPr lang="en-GB" sz="24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endParaRPr lang="en-US" sz="2400" dirty="0"/>
          </a:p>
        </p:txBody>
      </p:sp>
    </p:spTree>
    <p:extLst>
      <p:ext uri="{BB962C8B-B14F-4D97-AF65-F5344CB8AC3E}">
        <p14:creationId xmlns:p14="http://schemas.microsoft.com/office/powerpoint/2010/main" val="11556609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6601" y="321735"/>
            <a:ext cx="8178799" cy="1135737"/>
          </a:xfrm>
        </p:spPr>
        <p:txBody>
          <a:bodyPr>
            <a:normAutofit/>
          </a:bodyPr>
          <a:lstStyle/>
          <a:p>
            <a:r>
              <a:rPr lang="en-US" sz="2400" b="1" dirty="0"/>
              <a:t>Investigations</a:t>
            </a:r>
          </a:p>
        </p:txBody>
      </p:sp>
      <p:sp>
        <p:nvSpPr>
          <p:cNvPr id="4" name="Content Placeholder 3">
            <a:extLst>
              <a:ext uri="{FF2B5EF4-FFF2-40B4-BE49-F238E27FC236}">
                <a16:creationId xmlns:a16="http://schemas.microsoft.com/office/drawing/2014/main" id="{D3D73245-51CD-4359-8B93-B2B2725BF61E}"/>
              </a:ext>
            </a:extLst>
          </p:cNvPr>
          <p:cNvSpPr>
            <a:spLocks noGrp="1"/>
          </p:cNvSpPr>
          <p:nvPr>
            <p:ph idx="1"/>
          </p:nvPr>
        </p:nvSpPr>
        <p:spPr>
          <a:xfrm>
            <a:off x="1824057" y="1457472"/>
            <a:ext cx="7893918" cy="4337687"/>
          </a:xfrm>
        </p:spPr>
        <p:txBody>
          <a:bodyPr>
            <a:normAutofit/>
          </a:bodyPr>
          <a:lstStyle/>
          <a:p>
            <a:r>
              <a:rPr lang="en-GB" sz="2400" dirty="0">
                <a:latin typeface="Times New Roman" panose="02020603050405020304" pitchFamily="18" charset="0"/>
                <a:ea typeface="Times New Roman" panose="02020603050405020304" pitchFamily="18" charset="0"/>
              </a:rPr>
              <a:t>However, PCV dropped to 18% and he received another unit of whole blood</a:t>
            </a:r>
          </a:p>
          <a:p>
            <a:r>
              <a:rPr lang="en-GB" sz="2400" dirty="0">
                <a:latin typeface="Times New Roman" panose="02020603050405020304" pitchFamily="18" charset="0"/>
                <a:ea typeface="Times New Roman" panose="02020603050405020304" pitchFamily="18" charset="0"/>
              </a:rPr>
              <a:t> Chest X ray on day 13 – findings consistent with pleural effusion</a:t>
            </a:r>
          </a:p>
          <a:p>
            <a:r>
              <a:rPr lang="en-GB" sz="2400" dirty="0">
                <a:latin typeface="Times New Roman" panose="02020603050405020304" pitchFamily="18" charset="0"/>
                <a:ea typeface="Times New Roman" panose="02020603050405020304" pitchFamily="18" charset="0"/>
              </a:rPr>
              <a:t>Chest tube was inserted - 750mls of purulent blood-stained</a:t>
            </a:r>
          </a:p>
          <a:p>
            <a:r>
              <a:rPr lang="en-GB" sz="2400" i="1" dirty="0">
                <a:latin typeface="Times New Roman" panose="02020603050405020304" pitchFamily="18" charset="0"/>
                <a:ea typeface="Times New Roman" panose="02020603050405020304" pitchFamily="18" charset="0"/>
              </a:rPr>
              <a:t>Mycobacterium tuberculosis </a:t>
            </a:r>
            <a:r>
              <a:rPr lang="en-GB" sz="2400" dirty="0">
                <a:latin typeface="Times New Roman" panose="02020603050405020304" pitchFamily="18" charset="0"/>
                <a:ea typeface="Times New Roman" panose="02020603050405020304" pitchFamily="18" charset="0"/>
              </a:rPr>
              <a:t>was  not detected</a:t>
            </a:r>
          </a:p>
          <a:p>
            <a:r>
              <a:rPr lang="en-GB" sz="2400" dirty="0">
                <a:latin typeface="Times New Roman" panose="02020603050405020304" pitchFamily="18" charset="0"/>
                <a:ea typeface="Times New Roman" panose="02020603050405020304" pitchFamily="18" charset="0"/>
              </a:rPr>
              <a:t>Blood film; suggestive of septicaemia with marked </a:t>
            </a:r>
            <a:r>
              <a:rPr lang="en-GB" sz="2400" dirty="0" err="1">
                <a:latin typeface="Times New Roman" panose="02020603050405020304" pitchFamily="18" charset="0"/>
                <a:ea typeface="Times New Roman" panose="02020603050405020304" pitchFamily="18" charset="0"/>
              </a:rPr>
              <a:t>neutrophilia</a:t>
            </a:r>
            <a:r>
              <a:rPr lang="en-GB" sz="2400" dirty="0">
                <a:latin typeface="Times New Roman" panose="02020603050405020304" pitchFamily="18" charset="0"/>
                <a:ea typeface="Times New Roman" panose="02020603050405020304" pitchFamily="18" charset="0"/>
              </a:rPr>
              <a:t>, </a:t>
            </a:r>
            <a:r>
              <a:rPr lang="en-GB" sz="2400" dirty="0" err="1">
                <a:latin typeface="Times New Roman" panose="02020603050405020304" pitchFamily="18" charset="0"/>
                <a:ea typeface="Times New Roman" panose="02020603050405020304" pitchFamily="18" charset="0"/>
              </a:rPr>
              <a:t>lymphopenia</a:t>
            </a:r>
            <a:r>
              <a:rPr lang="en-GB" sz="2400" dirty="0">
                <a:latin typeface="Times New Roman" panose="02020603050405020304" pitchFamily="18" charset="0"/>
                <a:ea typeface="Times New Roman" panose="02020603050405020304" pitchFamily="18" charset="0"/>
              </a:rPr>
              <a:t>, toxic granulations also seen with </a:t>
            </a:r>
            <a:r>
              <a:rPr lang="en-GB" sz="2400" dirty="0" err="1">
                <a:latin typeface="Times New Roman" panose="02020603050405020304" pitchFamily="18" charset="0"/>
                <a:ea typeface="Times New Roman" panose="02020603050405020304" pitchFamily="18" charset="0"/>
              </a:rPr>
              <a:t>poikilocytosis</a:t>
            </a:r>
            <a:r>
              <a:rPr lang="en-GB" sz="2400" dirty="0">
                <a:latin typeface="Times New Roman" panose="02020603050405020304" pitchFamily="18" charset="0"/>
                <a:ea typeface="Times New Roman" panose="02020603050405020304" pitchFamily="18" charset="0"/>
              </a:rPr>
              <a:t> and </a:t>
            </a:r>
            <a:r>
              <a:rPr lang="en-GB" sz="2400" dirty="0" err="1">
                <a:latin typeface="Times New Roman" panose="02020603050405020304" pitchFamily="18" charset="0"/>
                <a:ea typeface="Times New Roman" panose="02020603050405020304" pitchFamily="18" charset="0"/>
              </a:rPr>
              <a:t>anisocytosis</a:t>
            </a:r>
            <a:r>
              <a:rPr lang="en-GB" sz="2400" dirty="0">
                <a:latin typeface="Times New Roman" panose="02020603050405020304" pitchFamily="18" charset="0"/>
                <a:ea typeface="Times New Roman" panose="02020603050405020304" pitchFamily="18" charset="0"/>
              </a:rPr>
              <a:t>. </a:t>
            </a:r>
          </a:p>
          <a:p>
            <a:endParaRPr lang="en-GB" sz="2400" dirty="0">
              <a:latin typeface="Times New Roman" panose="02020603050405020304" pitchFamily="18" charset="0"/>
              <a:ea typeface="Times New Roman" panose="02020603050405020304" pitchFamily="18" charset="0"/>
            </a:endParaRPr>
          </a:p>
          <a:p>
            <a:pPr marL="0" indent="0">
              <a:buNone/>
            </a:pPr>
            <a:endParaRPr lang="en-US" sz="2400" dirty="0"/>
          </a:p>
        </p:txBody>
      </p:sp>
    </p:spTree>
    <p:extLst>
      <p:ext uri="{BB962C8B-B14F-4D97-AF65-F5344CB8AC3E}">
        <p14:creationId xmlns:p14="http://schemas.microsoft.com/office/powerpoint/2010/main" val="26852244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6601" y="321735"/>
            <a:ext cx="8178799" cy="1135737"/>
          </a:xfrm>
        </p:spPr>
        <p:txBody>
          <a:bodyPr>
            <a:normAutofit/>
          </a:bodyPr>
          <a:lstStyle/>
          <a:p>
            <a:r>
              <a:rPr lang="en-US" sz="2400" b="1" dirty="0"/>
              <a:t>Investigations</a:t>
            </a:r>
          </a:p>
        </p:txBody>
      </p:sp>
      <p:sp>
        <p:nvSpPr>
          <p:cNvPr id="4" name="Content Placeholder 3">
            <a:extLst>
              <a:ext uri="{FF2B5EF4-FFF2-40B4-BE49-F238E27FC236}">
                <a16:creationId xmlns:a16="http://schemas.microsoft.com/office/drawing/2014/main" id="{D3D73245-51CD-4359-8B93-B2B2725BF61E}"/>
              </a:ext>
            </a:extLst>
          </p:cNvPr>
          <p:cNvSpPr>
            <a:spLocks noGrp="1"/>
          </p:cNvSpPr>
          <p:nvPr>
            <p:ph idx="1"/>
          </p:nvPr>
        </p:nvSpPr>
        <p:spPr>
          <a:xfrm>
            <a:off x="1824057" y="1457472"/>
            <a:ext cx="8543925" cy="4814463"/>
          </a:xfrm>
        </p:spPr>
        <p:txBody>
          <a:bodyPr>
            <a:normAutofit/>
          </a:bodyPr>
          <a:lstStyle/>
          <a:p>
            <a:r>
              <a:rPr lang="en-GB" sz="2400" dirty="0">
                <a:latin typeface="Times New Roman" panose="02020603050405020304" pitchFamily="18" charset="0"/>
                <a:ea typeface="Times New Roman" panose="02020603050405020304" pitchFamily="18" charset="0"/>
              </a:rPr>
              <a:t>Day 28 - Clinical microbiologist consult</a:t>
            </a:r>
          </a:p>
          <a:p>
            <a:r>
              <a:rPr lang="en-GB" sz="2400" dirty="0">
                <a:latin typeface="Times New Roman" panose="02020603050405020304" pitchFamily="18" charset="0"/>
                <a:ea typeface="Times New Roman" panose="02020603050405020304" pitchFamily="18" charset="0"/>
              </a:rPr>
              <a:t>Peripheral blood film showed numerous extracellular and intracellular yeast-like organisms, with eccentric chromatin in monocytes, features diagnostic of </a:t>
            </a:r>
            <a:r>
              <a:rPr lang="en-GB" sz="2400" i="1" dirty="0">
                <a:latin typeface="Times New Roman" panose="02020603050405020304" pitchFamily="18" charset="0"/>
                <a:ea typeface="Times New Roman" panose="02020603050405020304" pitchFamily="18" charset="0"/>
              </a:rPr>
              <a:t>H. </a:t>
            </a:r>
            <a:r>
              <a:rPr lang="en-GB" sz="2400" i="1" dirty="0" err="1">
                <a:latin typeface="Times New Roman" panose="02020603050405020304" pitchFamily="18" charset="0"/>
                <a:ea typeface="Times New Roman" panose="02020603050405020304" pitchFamily="18" charset="0"/>
              </a:rPr>
              <a:t>capsulatum</a:t>
            </a:r>
            <a:endParaRPr lang="en-GB" sz="2400" dirty="0">
              <a:latin typeface="Times New Roman" panose="02020603050405020304" pitchFamily="18" charset="0"/>
              <a:ea typeface="Times New Roman" panose="02020603050405020304" pitchFamily="18" charset="0"/>
            </a:endParaRPr>
          </a:p>
          <a:p>
            <a:r>
              <a:rPr lang="en-GB" sz="2400" dirty="0">
                <a:latin typeface="Times New Roman" panose="02020603050405020304" pitchFamily="18" charset="0"/>
                <a:ea typeface="Times New Roman" panose="02020603050405020304" pitchFamily="18" charset="0"/>
              </a:rPr>
              <a:t>The child continued to show worsening of symptoms with continuous fever over ensuing days up to the 30</a:t>
            </a:r>
            <a:r>
              <a:rPr lang="en-GB" sz="2400" baseline="30000" dirty="0">
                <a:latin typeface="Times New Roman" panose="02020603050405020304" pitchFamily="18" charset="0"/>
                <a:ea typeface="Times New Roman" panose="02020603050405020304" pitchFamily="18" charset="0"/>
              </a:rPr>
              <a:t>th</a:t>
            </a:r>
            <a:r>
              <a:rPr lang="en-GB" sz="2400" dirty="0">
                <a:latin typeface="Times New Roman" panose="02020603050405020304" pitchFamily="18" charset="0"/>
                <a:ea typeface="Times New Roman" panose="02020603050405020304" pitchFamily="18" charset="0"/>
              </a:rPr>
              <a:t> day of admission despite the initial improvement on intravenous ciprofloxacin. </a:t>
            </a:r>
          </a:p>
          <a:p>
            <a:r>
              <a:rPr lang="en-GB" sz="2400" i="1" dirty="0">
                <a:latin typeface="Times New Roman" panose="02020603050405020304" pitchFamily="18" charset="0"/>
                <a:ea typeface="Times New Roman" panose="02020603050405020304" pitchFamily="18" charset="0"/>
              </a:rPr>
              <a:t>C</a:t>
            </a:r>
            <a:r>
              <a:rPr lang="en-GB" sz="2400" dirty="0">
                <a:latin typeface="Times New Roman" panose="02020603050405020304" pitchFamily="18" charset="0"/>
                <a:ea typeface="Times New Roman" panose="02020603050405020304" pitchFamily="18" charset="0"/>
              </a:rPr>
              <a:t>hild died before anti-fungal medication could be commenced. </a:t>
            </a:r>
            <a:endParaRPr lang="en-US" sz="2400" dirty="0"/>
          </a:p>
        </p:txBody>
      </p:sp>
    </p:spTree>
    <p:extLst>
      <p:ext uri="{BB962C8B-B14F-4D97-AF65-F5344CB8AC3E}">
        <p14:creationId xmlns:p14="http://schemas.microsoft.com/office/powerpoint/2010/main" val="12456271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2" name="Freeform: Shape 21">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3" name="Subtitle 2">
            <a:extLst>
              <a:ext uri="{FF2B5EF4-FFF2-40B4-BE49-F238E27FC236}">
                <a16:creationId xmlns:a16="http://schemas.microsoft.com/office/drawing/2014/main" id="{1D13C558-AD1A-FD47-8051-542794FBE26D}"/>
              </a:ext>
            </a:extLst>
          </p:cNvPr>
          <p:cNvSpPr>
            <a:spLocks noGrp="1"/>
          </p:cNvSpPr>
          <p:nvPr>
            <p:ph type="subTitle" idx="1"/>
          </p:nvPr>
        </p:nvSpPr>
        <p:spPr>
          <a:xfrm>
            <a:off x="4439633" y="4518923"/>
            <a:ext cx="3312734" cy="1141851"/>
          </a:xfrm>
          <a:noFill/>
        </p:spPr>
        <p:txBody>
          <a:bodyPr>
            <a:normAutofit/>
          </a:bodyPr>
          <a:lstStyle/>
          <a:p>
            <a:r>
              <a:rPr lang="x-none" sz="2000">
                <a:solidFill>
                  <a:srgbClr val="080808"/>
                </a:solidFill>
              </a:rPr>
              <a:t>MMSN</a:t>
            </a:r>
          </a:p>
        </p:txBody>
      </p:sp>
      <p:sp>
        <p:nvSpPr>
          <p:cNvPr id="2" name="Title 1">
            <a:extLst>
              <a:ext uri="{FF2B5EF4-FFF2-40B4-BE49-F238E27FC236}">
                <a16:creationId xmlns:a16="http://schemas.microsoft.com/office/drawing/2014/main" id="{A2CF60E2-F4D7-5D45-A339-318B71EC37C0}"/>
              </a:ext>
            </a:extLst>
          </p:cNvPr>
          <p:cNvSpPr>
            <a:spLocks noGrp="1"/>
          </p:cNvSpPr>
          <p:nvPr>
            <p:ph type="ctrTitle"/>
          </p:nvPr>
        </p:nvSpPr>
        <p:spPr>
          <a:xfrm>
            <a:off x="3204642" y="2353641"/>
            <a:ext cx="5782716" cy="2150719"/>
          </a:xfrm>
          <a:noFill/>
        </p:spPr>
        <p:txBody>
          <a:bodyPr anchor="ctr">
            <a:normAutofit/>
          </a:bodyPr>
          <a:lstStyle/>
          <a:p>
            <a:r>
              <a:rPr lang="x-none" sz="3600">
                <a:solidFill>
                  <a:srgbClr val="080808"/>
                </a:solidFill>
              </a:rPr>
              <a:t>Histoplasmosis overview</a:t>
            </a:r>
          </a:p>
        </p:txBody>
      </p:sp>
      <p:sp>
        <p:nvSpPr>
          <p:cNvPr id="26" name="Freeform: Shape 25">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Rectangle 27">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8545319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Text Box 2"/>
          <p:cNvSpPr txBox="1">
            <a:spLocks noChangeArrowheads="1"/>
          </p:cNvSpPr>
          <p:nvPr/>
        </p:nvSpPr>
        <p:spPr bwMode="auto">
          <a:xfrm>
            <a:off x="3000376" y="-93663"/>
            <a:ext cx="6264275" cy="641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3600" b="1" u="sng" dirty="0">
                <a:latin typeface="Times New Roman" charset="0"/>
                <a:cs typeface="Times New Roman" charset="0"/>
              </a:rPr>
              <a:t>Histoplasmosis</a:t>
            </a:r>
            <a:r>
              <a:rPr lang="en-US" sz="3600" b="1" u="sng" dirty="0">
                <a:solidFill>
                  <a:srgbClr val="FFFF00"/>
                </a:solidFill>
                <a:latin typeface="Times New Roman" charset="0"/>
                <a:cs typeface="Times New Roman" charset="0"/>
              </a:rPr>
              <a:t> </a:t>
            </a:r>
            <a:r>
              <a:rPr lang="en-US" sz="3600" b="1" dirty="0">
                <a:solidFill>
                  <a:schemeClr val="hlink"/>
                </a:solidFill>
                <a:latin typeface="Times New Roman" charset="0"/>
                <a:cs typeface="Times New Roman" charset="0"/>
              </a:rPr>
              <a:t> </a:t>
            </a:r>
          </a:p>
        </p:txBody>
      </p:sp>
      <p:sp>
        <p:nvSpPr>
          <p:cNvPr id="160770" name="Text Box 3"/>
          <p:cNvSpPr txBox="1">
            <a:spLocks noChangeArrowheads="1"/>
          </p:cNvSpPr>
          <p:nvPr/>
        </p:nvSpPr>
        <p:spPr bwMode="auto">
          <a:xfrm>
            <a:off x="528638" y="814389"/>
            <a:ext cx="11187112" cy="4053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800100" indent="-342900" eaLnBrk="0" hangingPunct="0">
              <a:defRPr sz="2400">
                <a:solidFill>
                  <a:schemeClr val="tx1"/>
                </a:solidFill>
                <a:latin typeface="Arial" charset="0"/>
                <a:ea typeface="ＭＳ Ｐゴシック" charset="0"/>
              </a:defRPr>
            </a:lvl2pPr>
            <a:lvl3pPr marL="1257300" indent="-342900" eaLnBrk="0" hangingPunct="0">
              <a:defRPr sz="2400">
                <a:solidFill>
                  <a:schemeClr val="tx1"/>
                </a:solidFill>
                <a:latin typeface="Arial" charset="0"/>
                <a:ea typeface="ＭＳ Ｐゴシック" charset="0"/>
              </a:defRPr>
            </a:lvl3pPr>
            <a:lvl4pPr marL="1714500" indent="-3429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indent="0" algn="just" eaLnBrk="1" hangingPunct="1">
              <a:spcBef>
                <a:spcPct val="50000"/>
              </a:spcBef>
            </a:pPr>
            <a:endParaRPr lang="en-US" sz="1800" dirty="0">
              <a:latin typeface="Times New Roman" charset="0"/>
              <a:cs typeface="Times New Roman" charset="0"/>
            </a:endParaRPr>
          </a:p>
          <a:p>
            <a:pPr algn="just" eaLnBrk="1" hangingPunct="1">
              <a:lnSpc>
                <a:spcPct val="90000"/>
              </a:lnSpc>
              <a:spcBef>
                <a:spcPct val="50000"/>
              </a:spcBef>
              <a:buFont typeface="Wingdings" charset="0"/>
              <a:buChar char="Ø"/>
            </a:pPr>
            <a:r>
              <a:rPr lang="en-US" sz="1800" b="1" dirty="0">
                <a:latin typeface="Times New Roman" charset="0"/>
                <a:cs typeface="Times New Roman" charset="0"/>
              </a:rPr>
              <a:t>Etiology:</a:t>
            </a:r>
            <a:r>
              <a:rPr lang="en-US" sz="1800" dirty="0">
                <a:latin typeface="Times New Roman" charset="0"/>
                <a:cs typeface="Times New Roman" charset="0"/>
              </a:rPr>
              <a:t>  </a:t>
            </a:r>
            <a:r>
              <a:rPr lang="en-US" sz="1800" i="1" dirty="0">
                <a:latin typeface="Times New Roman" charset="0"/>
                <a:cs typeface="Times New Roman" charset="0"/>
              </a:rPr>
              <a:t>Histoplasma capsulatum</a:t>
            </a:r>
          </a:p>
          <a:p>
            <a:pPr lvl="1" algn="just" eaLnBrk="1" hangingPunct="1">
              <a:lnSpc>
                <a:spcPct val="90000"/>
              </a:lnSpc>
              <a:spcBef>
                <a:spcPct val="50000"/>
              </a:spcBef>
              <a:buFont typeface="Wingdings" charset="0"/>
              <a:buChar char="§"/>
            </a:pPr>
            <a:r>
              <a:rPr lang="en-US" sz="1800" dirty="0">
                <a:latin typeface="Times New Roman" charset="0"/>
                <a:cs typeface="Times New Roman" charset="0"/>
              </a:rPr>
              <a:t>Dimorphic</a:t>
            </a:r>
          </a:p>
          <a:p>
            <a:pPr lvl="2" algn="just" eaLnBrk="1" hangingPunct="1">
              <a:lnSpc>
                <a:spcPct val="80000"/>
              </a:lnSpc>
              <a:spcBef>
                <a:spcPct val="50000"/>
              </a:spcBef>
              <a:buFont typeface="Times New Roman" charset="0"/>
              <a:buChar char="−"/>
            </a:pPr>
            <a:r>
              <a:rPr lang="en-US" sz="1800" dirty="0">
                <a:latin typeface="Times New Roman" charset="0"/>
                <a:cs typeface="Times New Roman" charset="0"/>
              </a:rPr>
              <a:t>Mold in nature and in culture at ≤30</a:t>
            </a:r>
            <a:r>
              <a:rPr lang="en-US" sz="1800" baseline="30000" dirty="0">
                <a:latin typeface="Times New Roman" charset="0"/>
                <a:cs typeface="Times New Roman" charset="0"/>
              </a:rPr>
              <a:t>o</a:t>
            </a:r>
            <a:r>
              <a:rPr lang="en-US" sz="1800" dirty="0">
                <a:latin typeface="Times New Roman" charset="0"/>
                <a:cs typeface="Times New Roman" charset="0"/>
              </a:rPr>
              <a:t>C</a:t>
            </a:r>
          </a:p>
          <a:p>
            <a:pPr lvl="2" algn="just" eaLnBrk="1" hangingPunct="1">
              <a:lnSpc>
                <a:spcPct val="80000"/>
              </a:lnSpc>
              <a:spcBef>
                <a:spcPct val="50000"/>
              </a:spcBef>
              <a:buFont typeface="Times New Roman" charset="0"/>
              <a:buChar char="−"/>
            </a:pPr>
            <a:r>
              <a:rPr lang="en-US" sz="1800" dirty="0">
                <a:latin typeface="Times New Roman" charset="0"/>
                <a:cs typeface="Times New Roman" charset="0"/>
              </a:rPr>
              <a:t>Yeast in human body and in culture at 37</a:t>
            </a:r>
            <a:r>
              <a:rPr lang="en-US" sz="1800" baseline="30000" dirty="0">
                <a:latin typeface="Times New Roman" charset="0"/>
                <a:cs typeface="Times New Roman" charset="0"/>
              </a:rPr>
              <a:t>o</a:t>
            </a:r>
            <a:r>
              <a:rPr lang="en-US" sz="1800" dirty="0">
                <a:latin typeface="Times New Roman" charset="0"/>
                <a:cs typeface="Times New Roman" charset="0"/>
              </a:rPr>
              <a:t>C</a:t>
            </a:r>
          </a:p>
          <a:p>
            <a:pPr lvl="2" algn="just" eaLnBrk="1" hangingPunct="1">
              <a:lnSpc>
                <a:spcPct val="90000"/>
              </a:lnSpc>
              <a:spcBef>
                <a:spcPct val="50000"/>
              </a:spcBef>
              <a:buFont typeface="Times New Roman" charset="0"/>
              <a:buChar char="−"/>
            </a:pPr>
            <a:r>
              <a:rPr lang="en-US" sz="1800" dirty="0">
                <a:latin typeface="Times New Roman" charset="0"/>
                <a:cs typeface="Times New Roman" charset="0"/>
              </a:rPr>
              <a:t>There are two varieties of the species, differing mainly in the yeast phase and having same mold phase.  These varieties are:</a:t>
            </a:r>
          </a:p>
          <a:p>
            <a:pPr lvl="3" algn="just" eaLnBrk="1" hangingPunct="1">
              <a:lnSpc>
                <a:spcPct val="90000"/>
              </a:lnSpc>
              <a:spcBef>
                <a:spcPct val="50000"/>
              </a:spcBef>
              <a:buFont typeface="Times New Roman" charset="0"/>
              <a:buChar char="−"/>
            </a:pPr>
            <a:r>
              <a:rPr lang="en-US" sz="1800" i="1" dirty="0" err="1">
                <a:latin typeface="Times New Roman" charset="0"/>
                <a:cs typeface="Times New Roman" charset="0"/>
              </a:rPr>
              <a:t>H.cap</a:t>
            </a:r>
            <a:r>
              <a:rPr lang="en-US" sz="1800" dirty="0">
                <a:latin typeface="Times New Roman" charset="0"/>
                <a:cs typeface="Times New Roman" charset="0"/>
              </a:rPr>
              <a:t>. var. </a:t>
            </a:r>
            <a:r>
              <a:rPr lang="en-US" sz="1800" i="1" dirty="0">
                <a:latin typeface="Times New Roman" charset="0"/>
                <a:cs typeface="Times New Roman" charset="0"/>
              </a:rPr>
              <a:t>capsulatum</a:t>
            </a:r>
            <a:r>
              <a:rPr lang="en-US" sz="1800" dirty="0">
                <a:latin typeface="Times New Roman" charset="0"/>
                <a:cs typeface="Times New Roman" charset="0"/>
              </a:rPr>
              <a:t>; Has small (2-3 x 3-4 </a:t>
            </a:r>
            <a:r>
              <a:rPr lang="el-GR" sz="1800" dirty="0">
                <a:latin typeface="Times New Roman" charset="0"/>
                <a:cs typeface="Times New Roman" charset="0"/>
              </a:rPr>
              <a:t>μ</a:t>
            </a:r>
            <a:r>
              <a:rPr lang="en-US" sz="1800" dirty="0">
                <a:latin typeface="Times New Roman" charset="0"/>
                <a:cs typeface="Times New Roman" charset="0"/>
              </a:rPr>
              <a:t>m) oval yeast cells.  Causes the usual histoplasmosis.</a:t>
            </a:r>
          </a:p>
          <a:p>
            <a:pPr lvl="3" algn="just" eaLnBrk="1" hangingPunct="1">
              <a:lnSpc>
                <a:spcPct val="90000"/>
              </a:lnSpc>
              <a:spcBef>
                <a:spcPct val="50000"/>
              </a:spcBef>
              <a:buFont typeface="Times New Roman" charset="0"/>
              <a:buChar char="−"/>
            </a:pPr>
            <a:r>
              <a:rPr lang="en-US" sz="1800" i="1" dirty="0" err="1">
                <a:latin typeface="Times New Roman" charset="0"/>
                <a:cs typeface="Times New Roman" charset="0"/>
              </a:rPr>
              <a:t>H.cap</a:t>
            </a:r>
            <a:r>
              <a:rPr lang="en-US" sz="1800" dirty="0">
                <a:latin typeface="Times New Roman" charset="0"/>
                <a:cs typeface="Times New Roman" charset="0"/>
              </a:rPr>
              <a:t>. var. </a:t>
            </a:r>
            <a:r>
              <a:rPr lang="en-US" sz="1800" i="1" dirty="0" err="1">
                <a:latin typeface="Times New Roman" charset="0"/>
                <a:cs typeface="Times New Roman" charset="0"/>
              </a:rPr>
              <a:t>duboisii</a:t>
            </a:r>
            <a:r>
              <a:rPr lang="en-US" sz="1800" dirty="0">
                <a:latin typeface="Times New Roman" charset="0"/>
                <a:cs typeface="Times New Roman" charset="0"/>
              </a:rPr>
              <a:t>; Has large yeast cells (7-15</a:t>
            </a:r>
            <a:r>
              <a:rPr lang="el-GR" sz="1800" dirty="0"/>
              <a:t>μ</a:t>
            </a:r>
            <a:r>
              <a:rPr lang="en-US" sz="1800" dirty="0"/>
              <a:t>m), causes </a:t>
            </a:r>
            <a:r>
              <a:rPr lang="en-US" sz="1800" dirty="0">
                <a:latin typeface="Times New Roman" charset="0"/>
                <a:cs typeface="Times New Roman" charset="0"/>
              </a:rPr>
              <a:t>African histoplasmosis.</a:t>
            </a:r>
          </a:p>
          <a:p>
            <a:pPr lvl="3" algn="just" eaLnBrk="1" hangingPunct="1">
              <a:lnSpc>
                <a:spcPct val="90000"/>
              </a:lnSpc>
              <a:spcBef>
                <a:spcPct val="50000"/>
              </a:spcBef>
              <a:buFont typeface="Times New Roman" charset="0"/>
              <a:buChar char="−"/>
            </a:pPr>
            <a:endParaRPr lang="en-US" sz="1800" dirty="0">
              <a:latin typeface="Times New Roman" charset="0"/>
              <a:cs typeface="Times New Roman" charset="0"/>
            </a:endParaRPr>
          </a:p>
          <a:p>
            <a:pPr marL="1371600" lvl="3" indent="0" algn="just" eaLnBrk="1" hangingPunct="1">
              <a:lnSpc>
                <a:spcPct val="90000"/>
              </a:lnSpc>
              <a:spcBef>
                <a:spcPct val="50000"/>
              </a:spcBef>
            </a:pPr>
            <a:endParaRPr lang="en-US" sz="1800" dirty="0">
              <a:latin typeface="Times New Roman" charset="0"/>
              <a:cs typeface="Times New Roman" charset="0"/>
            </a:endParaRPr>
          </a:p>
        </p:txBody>
      </p:sp>
      <p:sp>
        <p:nvSpPr>
          <p:cNvPr id="160773" name="Text Box 7"/>
          <p:cNvSpPr txBox="1">
            <a:spLocks noChangeArrowheads="1"/>
          </p:cNvSpPr>
          <p:nvPr/>
        </p:nvSpPr>
        <p:spPr bwMode="auto">
          <a:xfrm>
            <a:off x="8759825" y="44450"/>
            <a:ext cx="17287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endParaRPr lang="en-US" sz="1600" b="1" dirty="0">
              <a:solidFill>
                <a:srgbClr val="FFFF66"/>
              </a:solidFill>
              <a:latin typeface="Times New Roman" charset="0"/>
              <a:cs typeface="Times New Roman" charset="0"/>
            </a:endParaRPr>
          </a:p>
        </p:txBody>
      </p:sp>
    </p:spTree>
    <p:extLst>
      <p:ext uri="{BB962C8B-B14F-4D97-AF65-F5344CB8AC3E}">
        <p14:creationId xmlns:p14="http://schemas.microsoft.com/office/powerpoint/2010/main" val="39447358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Text Box 2"/>
          <p:cNvSpPr txBox="1">
            <a:spLocks noChangeArrowheads="1"/>
          </p:cNvSpPr>
          <p:nvPr/>
        </p:nvSpPr>
        <p:spPr bwMode="auto">
          <a:xfrm>
            <a:off x="3000376" y="44450"/>
            <a:ext cx="62642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b="1" u="sng" dirty="0">
                <a:latin typeface="Times New Roman" charset="0"/>
                <a:cs typeface="Times New Roman" charset="0"/>
              </a:rPr>
              <a:t>Histoplasmosis</a:t>
            </a:r>
            <a:endParaRPr lang="en-US" b="1" dirty="0">
              <a:solidFill>
                <a:schemeClr val="hlink"/>
              </a:solidFill>
              <a:latin typeface="Times New Roman" charset="0"/>
              <a:cs typeface="Times New Roman" charset="0"/>
            </a:endParaRPr>
          </a:p>
        </p:txBody>
      </p:sp>
      <p:sp>
        <p:nvSpPr>
          <p:cNvPr id="162818" name="Text Box 3"/>
          <p:cNvSpPr txBox="1">
            <a:spLocks noChangeArrowheads="1"/>
          </p:cNvSpPr>
          <p:nvPr/>
        </p:nvSpPr>
        <p:spPr bwMode="auto">
          <a:xfrm>
            <a:off x="1919289" y="1012826"/>
            <a:ext cx="8497887" cy="140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800100" indent="-34290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lvl="1" algn="just" eaLnBrk="1" hangingPunct="1">
              <a:lnSpc>
                <a:spcPct val="90000"/>
              </a:lnSpc>
              <a:spcBef>
                <a:spcPct val="50000"/>
              </a:spcBef>
              <a:buFont typeface="Wingdings" charset="0"/>
              <a:buChar char="§"/>
            </a:pPr>
            <a:r>
              <a:rPr lang="en-US" sz="2100" dirty="0">
                <a:latin typeface="Times New Roman" charset="0"/>
                <a:cs typeface="Times New Roman" charset="0"/>
              </a:rPr>
              <a:t>The mold phase has white colonies, septate hyphae, produces two types of conidia; Tuberculated macroconidia (8-14</a:t>
            </a:r>
            <a:r>
              <a:rPr lang="el-GR" sz="2100" dirty="0">
                <a:latin typeface="Times New Roman" charset="0"/>
                <a:cs typeface="Times New Roman" charset="0"/>
              </a:rPr>
              <a:t>μ</a:t>
            </a:r>
            <a:r>
              <a:rPr lang="en-US" sz="2100" dirty="0">
                <a:latin typeface="Times New Roman" charset="0"/>
                <a:cs typeface="Times New Roman" charset="0"/>
              </a:rPr>
              <a:t>m), and smooth microconidia (2-5 </a:t>
            </a:r>
            <a:r>
              <a:rPr lang="el-GR" sz="2100" dirty="0"/>
              <a:t>μ</a:t>
            </a:r>
            <a:r>
              <a:rPr lang="en-US" sz="2100" dirty="0"/>
              <a:t>m).</a:t>
            </a:r>
            <a:r>
              <a:rPr lang="en-US" sz="2100" dirty="0">
                <a:latin typeface="Times New Roman" charset="0"/>
                <a:cs typeface="Times New Roman" charset="0"/>
              </a:rPr>
              <a:t> </a:t>
            </a:r>
          </a:p>
          <a:p>
            <a:pPr algn="just" eaLnBrk="1" hangingPunct="1">
              <a:lnSpc>
                <a:spcPct val="90000"/>
              </a:lnSpc>
              <a:spcBef>
                <a:spcPct val="50000"/>
              </a:spcBef>
              <a:buFont typeface="Wingdings" charset="0"/>
              <a:buNone/>
            </a:pPr>
            <a:endParaRPr lang="en-US" sz="2100" dirty="0">
              <a:solidFill>
                <a:srgbClr val="CCFFCC"/>
              </a:solidFill>
              <a:latin typeface="Times New Roman" charset="0"/>
              <a:cs typeface="Times New Roman" charset="0"/>
            </a:endParaRPr>
          </a:p>
        </p:txBody>
      </p:sp>
      <p:sp>
        <p:nvSpPr>
          <p:cNvPr id="162819" name="Text Box 5"/>
          <p:cNvSpPr txBox="1">
            <a:spLocks noChangeArrowheads="1"/>
          </p:cNvSpPr>
          <p:nvPr/>
        </p:nvSpPr>
        <p:spPr bwMode="auto">
          <a:xfrm>
            <a:off x="2351088" y="4916488"/>
            <a:ext cx="6985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buFont typeface="Wingdings" charset="0"/>
              <a:buChar char="§"/>
            </a:pPr>
            <a:endParaRPr lang="ar-SA" sz="1800">
              <a:latin typeface="Times New Roman" charset="0"/>
              <a:cs typeface="Times New Roman" charset="0"/>
            </a:endParaRPr>
          </a:p>
        </p:txBody>
      </p:sp>
      <p:sp>
        <p:nvSpPr>
          <p:cNvPr id="162820" name="Text Box 6"/>
          <p:cNvSpPr txBox="1">
            <a:spLocks noChangeArrowheads="1"/>
          </p:cNvSpPr>
          <p:nvPr/>
        </p:nvSpPr>
        <p:spPr bwMode="auto">
          <a:xfrm>
            <a:off x="1992314" y="4235450"/>
            <a:ext cx="8497887" cy="1131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800100" indent="-34290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lvl="1" algn="just" eaLnBrk="1" hangingPunct="1">
              <a:lnSpc>
                <a:spcPct val="90000"/>
              </a:lnSpc>
              <a:spcBef>
                <a:spcPct val="50000"/>
              </a:spcBef>
              <a:buFont typeface="Wingdings" charset="0"/>
              <a:buChar char="§"/>
            </a:pPr>
            <a:r>
              <a:rPr lang="en-US" sz="2100" dirty="0">
                <a:latin typeface="Times New Roman" charset="0"/>
                <a:cs typeface="Times New Roman" charset="0"/>
              </a:rPr>
              <a:t>The natural habitat of the fungus is specific soils rich bat guano and droppings of certain birds</a:t>
            </a:r>
          </a:p>
          <a:p>
            <a:pPr lvl="1" algn="just" eaLnBrk="1" hangingPunct="1">
              <a:lnSpc>
                <a:spcPct val="90000"/>
              </a:lnSpc>
              <a:spcBef>
                <a:spcPct val="50000"/>
              </a:spcBef>
              <a:buFont typeface="Wingdings" charset="0"/>
              <a:buChar char="§"/>
            </a:pPr>
            <a:r>
              <a:rPr lang="en-US" sz="2100" dirty="0">
                <a:latin typeface="Times New Roman" charset="0"/>
                <a:cs typeface="Times New Roman" charset="0"/>
              </a:rPr>
              <a:t>Because caves harbor bats – Thus called </a:t>
            </a:r>
            <a:r>
              <a:rPr lang="ja-JP" altLang="en-US" sz="2100" dirty="0">
                <a:latin typeface="Times New Roman" charset="0"/>
                <a:cs typeface="Times New Roman" charset="0"/>
              </a:rPr>
              <a:t>“</a:t>
            </a:r>
            <a:r>
              <a:rPr lang="en-US" altLang="ja-JP" sz="2100" dirty="0">
                <a:latin typeface="Times New Roman" charset="0"/>
                <a:cs typeface="Times New Roman" charset="0"/>
              </a:rPr>
              <a:t>Cave Disease</a:t>
            </a:r>
            <a:r>
              <a:rPr lang="ja-JP" altLang="en-US" sz="2100" dirty="0">
                <a:latin typeface="Times New Roman" charset="0"/>
                <a:cs typeface="Times New Roman" charset="0"/>
              </a:rPr>
              <a:t>”</a:t>
            </a:r>
            <a:r>
              <a:rPr lang="en-US" altLang="ja-JP" sz="2100" dirty="0">
                <a:latin typeface="Times New Roman" charset="0"/>
                <a:cs typeface="Times New Roman" charset="0"/>
              </a:rPr>
              <a:t>.</a:t>
            </a:r>
          </a:p>
        </p:txBody>
      </p:sp>
      <p:pic>
        <p:nvPicPr>
          <p:cNvPr id="162821" name="Picture 7" descr="Fig-58 (Coccidioides Immitis)"/>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2243138" y="2112963"/>
            <a:ext cx="7956550" cy="1892300"/>
          </a:xfrm>
          <a:noFill/>
          <a:extLst>
            <a:ext uri="{909E8E84-426E-40DD-AFC4-6F175D3DCCD1}">
              <a14:hiddenFill xmlns:a14="http://schemas.microsoft.com/office/drawing/2010/main">
                <a:solidFill>
                  <a:srgbClr val="FFFFFF"/>
                </a:solidFill>
              </a14:hiddenFill>
            </a:ext>
          </a:extLst>
        </p:spPr>
      </p:pic>
      <p:sp>
        <p:nvSpPr>
          <p:cNvPr id="162822" name="Text Box 8"/>
          <p:cNvSpPr txBox="1">
            <a:spLocks noChangeArrowheads="1"/>
          </p:cNvSpPr>
          <p:nvPr/>
        </p:nvSpPr>
        <p:spPr bwMode="auto">
          <a:xfrm>
            <a:off x="6024563" y="2205038"/>
            <a:ext cx="23034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400">
                <a:solidFill>
                  <a:srgbClr val="000000"/>
                </a:solidFill>
                <a:latin typeface="Times New Roman" charset="0"/>
                <a:cs typeface="Times New Roman" charset="0"/>
              </a:rPr>
              <a:t>Tuberculated macroconidium</a:t>
            </a:r>
          </a:p>
        </p:txBody>
      </p:sp>
      <p:sp>
        <p:nvSpPr>
          <p:cNvPr id="162823" name="Line 9"/>
          <p:cNvSpPr>
            <a:spLocks noChangeShapeType="1"/>
          </p:cNvSpPr>
          <p:nvPr/>
        </p:nvSpPr>
        <p:spPr bwMode="auto">
          <a:xfrm>
            <a:off x="7248525" y="2563813"/>
            <a:ext cx="287338" cy="144462"/>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2824" name="Text Box 10"/>
          <p:cNvSpPr txBox="1">
            <a:spLocks noChangeArrowheads="1"/>
          </p:cNvSpPr>
          <p:nvPr/>
        </p:nvSpPr>
        <p:spPr bwMode="auto">
          <a:xfrm>
            <a:off x="8759825" y="3195638"/>
            <a:ext cx="15128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400">
                <a:solidFill>
                  <a:srgbClr val="000000"/>
                </a:solidFill>
                <a:latin typeface="Times New Roman" charset="0"/>
                <a:cs typeface="Times New Roman" charset="0"/>
              </a:rPr>
              <a:t>Microconidium</a:t>
            </a:r>
          </a:p>
        </p:txBody>
      </p:sp>
      <p:sp>
        <p:nvSpPr>
          <p:cNvPr id="162825" name="Line 11"/>
          <p:cNvSpPr>
            <a:spLocks noChangeShapeType="1"/>
          </p:cNvSpPr>
          <p:nvPr/>
        </p:nvSpPr>
        <p:spPr bwMode="auto">
          <a:xfrm>
            <a:off x="8975726" y="3068638"/>
            <a:ext cx="288925" cy="215900"/>
          </a:xfrm>
          <a:prstGeom prst="line">
            <a:avLst/>
          </a:prstGeom>
          <a:noFill/>
          <a:ln w="9525">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162826" name="Text Box 12"/>
          <p:cNvSpPr txBox="1">
            <a:spLocks noChangeArrowheads="1"/>
          </p:cNvSpPr>
          <p:nvPr/>
        </p:nvSpPr>
        <p:spPr bwMode="auto">
          <a:xfrm>
            <a:off x="4943475" y="3416300"/>
            <a:ext cx="15113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400" i="1">
                <a:solidFill>
                  <a:srgbClr val="000000"/>
                </a:solidFill>
                <a:latin typeface="Times New Roman" charset="0"/>
                <a:cs typeface="Times New Roman" charset="0"/>
              </a:rPr>
              <a:t>H.cap</a:t>
            </a:r>
            <a:r>
              <a:rPr lang="en-US" sz="1400">
                <a:solidFill>
                  <a:srgbClr val="000000"/>
                </a:solidFill>
                <a:latin typeface="Times New Roman" charset="0"/>
                <a:cs typeface="Times New Roman" charset="0"/>
              </a:rPr>
              <a:t>.var.</a:t>
            </a:r>
            <a:r>
              <a:rPr lang="en-US" sz="1400" i="1">
                <a:solidFill>
                  <a:srgbClr val="000000"/>
                </a:solidFill>
                <a:latin typeface="Times New Roman" charset="0"/>
                <a:cs typeface="Times New Roman" charset="0"/>
              </a:rPr>
              <a:t>dub</a:t>
            </a:r>
            <a:r>
              <a:rPr lang="en-US" sz="1400">
                <a:solidFill>
                  <a:srgbClr val="000000"/>
                </a:solidFill>
                <a:latin typeface="Times New Roman" charset="0"/>
                <a:cs typeface="Times New Roman" charset="0"/>
              </a:rPr>
              <a:t>. Yeast phase</a:t>
            </a:r>
          </a:p>
        </p:txBody>
      </p:sp>
      <p:sp>
        <p:nvSpPr>
          <p:cNvPr id="162827" name="Text Box 13"/>
          <p:cNvSpPr txBox="1">
            <a:spLocks noChangeArrowheads="1"/>
          </p:cNvSpPr>
          <p:nvPr/>
        </p:nvSpPr>
        <p:spPr bwMode="auto">
          <a:xfrm>
            <a:off x="2495551" y="3416300"/>
            <a:ext cx="14398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400" i="1">
                <a:solidFill>
                  <a:srgbClr val="000000"/>
                </a:solidFill>
                <a:latin typeface="Times New Roman" charset="0"/>
                <a:cs typeface="Times New Roman" charset="0"/>
              </a:rPr>
              <a:t>H.cap</a:t>
            </a:r>
            <a:r>
              <a:rPr lang="en-US" sz="1400">
                <a:solidFill>
                  <a:srgbClr val="000000"/>
                </a:solidFill>
                <a:latin typeface="Times New Roman" charset="0"/>
                <a:cs typeface="Times New Roman" charset="0"/>
              </a:rPr>
              <a:t>.var</a:t>
            </a:r>
            <a:r>
              <a:rPr lang="en-US" sz="1400" i="1">
                <a:solidFill>
                  <a:srgbClr val="000000"/>
                </a:solidFill>
                <a:latin typeface="Times New Roman" charset="0"/>
                <a:cs typeface="Times New Roman" charset="0"/>
              </a:rPr>
              <a:t>.cap</a:t>
            </a:r>
            <a:r>
              <a:rPr lang="en-US" sz="1400">
                <a:solidFill>
                  <a:srgbClr val="000000"/>
                </a:solidFill>
                <a:latin typeface="Times New Roman" charset="0"/>
                <a:cs typeface="Times New Roman" charset="0"/>
              </a:rPr>
              <a:t>. Yeast phase</a:t>
            </a:r>
          </a:p>
        </p:txBody>
      </p:sp>
      <p:sp>
        <p:nvSpPr>
          <p:cNvPr id="162828" name="Text Box 14"/>
          <p:cNvSpPr txBox="1">
            <a:spLocks noChangeArrowheads="1"/>
          </p:cNvSpPr>
          <p:nvPr/>
        </p:nvSpPr>
        <p:spPr bwMode="auto">
          <a:xfrm>
            <a:off x="7608889" y="3559175"/>
            <a:ext cx="22320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400" i="1">
                <a:solidFill>
                  <a:srgbClr val="000000"/>
                </a:solidFill>
                <a:latin typeface="Times New Roman" charset="0"/>
                <a:cs typeface="Times New Roman" charset="0"/>
              </a:rPr>
              <a:t>Histoplasma capsulatum</a:t>
            </a:r>
            <a:r>
              <a:rPr lang="en-US" sz="1400">
                <a:solidFill>
                  <a:srgbClr val="000000"/>
                </a:solidFill>
                <a:latin typeface="Times New Roman" charset="0"/>
                <a:cs typeface="Times New Roman" charset="0"/>
              </a:rPr>
              <a:t>    Mold phase</a:t>
            </a:r>
          </a:p>
        </p:txBody>
      </p:sp>
    </p:spTree>
    <p:extLst>
      <p:ext uri="{BB962C8B-B14F-4D97-AF65-F5344CB8AC3E}">
        <p14:creationId xmlns:p14="http://schemas.microsoft.com/office/powerpoint/2010/main" val="28066154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Pathogenesis</a:t>
            </a:r>
          </a:p>
        </p:txBody>
      </p:sp>
      <p:pic>
        <p:nvPicPr>
          <p:cNvPr id="4" name="Content Placeholder 3" descr="Screen Shot 2022-02-11 at 10.47.00.png"/>
          <p:cNvPicPr>
            <a:picLocks noGrp="1" noChangeAspect="1"/>
          </p:cNvPicPr>
          <p:nvPr>
            <p:ph idx="1"/>
          </p:nvPr>
        </p:nvPicPr>
        <p:blipFill>
          <a:blip r:embed="rId2">
            <a:extLst>
              <a:ext uri="{28A0092B-C50C-407E-A947-70E740481C1C}">
                <a14:useLocalDpi xmlns:a14="http://schemas.microsoft.com/office/drawing/2010/main" val="0"/>
              </a:ext>
            </a:extLst>
          </a:blip>
          <a:srcRect t="12819" b="12819"/>
          <a:stretch>
            <a:fillRect/>
          </a:stretch>
        </p:blipFill>
        <p:spPr/>
      </p:pic>
    </p:spTree>
    <p:extLst>
      <p:ext uri="{BB962C8B-B14F-4D97-AF65-F5344CB8AC3E}">
        <p14:creationId xmlns:p14="http://schemas.microsoft.com/office/powerpoint/2010/main" val="1832682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A1D48-CBCC-5395-29AB-E4F8932FC2D2}"/>
              </a:ext>
            </a:extLst>
          </p:cNvPr>
          <p:cNvSpPr>
            <a:spLocks noGrp="1"/>
          </p:cNvSpPr>
          <p:nvPr>
            <p:ph type="title"/>
          </p:nvPr>
        </p:nvSpPr>
        <p:spPr/>
        <p:txBody>
          <a:bodyPr/>
          <a:lstStyle/>
          <a:p>
            <a:r>
              <a:rPr lang="en-US" dirty="0"/>
              <a:t>Pathogenesis</a:t>
            </a:r>
            <a:endParaRPr lang="en-NG" dirty="0"/>
          </a:p>
        </p:txBody>
      </p:sp>
      <p:sp>
        <p:nvSpPr>
          <p:cNvPr id="3" name="Content Placeholder 2">
            <a:extLst>
              <a:ext uri="{FF2B5EF4-FFF2-40B4-BE49-F238E27FC236}">
                <a16:creationId xmlns:a16="http://schemas.microsoft.com/office/drawing/2014/main" id="{CCB2267F-3308-818D-5ADA-B3BC7A200E85}"/>
              </a:ext>
            </a:extLst>
          </p:cNvPr>
          <p:cNvSpPr>
            <a:spLocks noGrp="1"/>
          </p:cNvSpPr>
          <p:nvPr>
            <p:ph idx="1"/>
          </p:nvPr>
        </p:nvSpPr>
        <p:spPr/>
        <p:txBody>
          <a:bodyPr/>
          <a:lstStyle/>
          <a:p>
            <a:r>
              <a:rPr lang="en-GB" sz="1800" dirty="0">
                <a:effectLst/>
                <a:latin typeface="Times New Roman" panose="02020603050405020304" pitchFamily="18" charset="0"/>
                <a:ea typeface="Times New Roman" panose="02020603050405020304" pitchFamily="18" charset="0"/>
              </a:rPr>
              <a:t>Inhaled spores produced by the mould form of </a:t>
            </a:r>
            <a:r>
              <a:rPr lang="en-GB" sz="1800" i="1" dirty="0">
                <a:effectLst/>
                <a:latin typeface="Times New Roman" panose="02020603050405020304" pitchFamily="18" charset="0"/>
                <a:ea typeface="Times New Roman" panose="02020603050405020304" pitchFamily="18" charset="0"/>
              </a:rPr>
              <a:t>H. capsulatum</a:t>
            </a:r>
            <a:r>
              <a:rPr lang="en-GB" sz="1800" dirty="0">
                <a:effectLst/>
                <a:latin typeface="Times New Roman" panose="02020603050405020304" pitchFamily="18" charset="0"/>
                <a:ea typeface="Times New Roman" panose="02020603050405020304" pitchFamily="18" charset="0"/>
              </a:rPr>
              <a:t> are deposited in the alveoli. </a:t>
            </a:r>
          </a:p>
          <a:p>
            <a:r>
              <a:rPr lang="en-GB" sz="1800" dirty="0">
                <a:latin typeface="Times New Roman" panose="02020603050405020304" pitchFamily="18" charset="0"/>
                <a:ea typeface="Times New Roman" panose="02020603050405020304" pitchFamily="18" charset="0"/>
              </a:rPr>
              <a:t>M</a:t>
            </a:r>
            <a:r>
              <a:rPr lang="en-GB" sz="1800" dirty="0">
                <a:effectLst/>
                <a:latin typeface="Times New Roman" panose="02020603050405020304" pitchFamily="18" charset="0"/>
                <a:ea typeface="Times New Roman" panose="02020603050405020304" pitchFamily="18" charset="0"/>
              </a:rPr>
              <a:t>orphogenesis at body temperature into the yeast forms and are ingested by pulmonary macrophages and neutrophils</a:t>
            </a:r>
          </a:p>
          <a:p>
            <a:r>
              <a:rPr lang="en-GB" sz="1800" dirty="0">
                <a:effectLst/>
                <a:latin typeface="Times New Roman" panose="02020603050405020304" pitchFamily="18" charset="0"/>
                <a:ea typeface="Times New Roman" panose="02020603050405020304" pitchFamily="18" charset="0"/>
              </a:rPr>
              <a:t>The yeasts multiply within these cells and travel to hilar and mediastinal lymph nodes, where they gain access to the blood circulation through the lymphatics and eventually disseminate to various organs</a:t>
            </a:r>
          </a:p>
          <a:p>
            <a:endParaRPr lang="en-GB" sz="1800" dirty="0">
              <a:effectLst/>
              <a:latin typeface="Times New Roman" panose="02020603050405020304" pitchFamily="18" charset="0"/>
              <a:ea typeface="Times New Roman" panose="02020603050405020304" pitchFamily="18" charset="0"/>
            </a:endParaRPr>
          </a:p>
          <a:p>
            <a:endParaRPr lang="en-NG" dirty="0"/>
          </a:p>
        </p:txBody>
      </p:sp>
    </p:spTree>
    <p:extLst>
      <p:ext uri="{BB962C8B-B14F-4D97-AF65-F5344CB8AC3E}">
        <p14:creationId xmlns:p14="http://schemas.microsoft.com/office/powerpoint/2010/main" val="29429703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Distribution of </a:t>
            </a:r>
            <a:r>
              <a:rPr lang="en-US" dirty="0" err="1"/>
              <a:t>histoplasmosis</a:t>
            </a:r>
            <a:endParaRPr lang="en-US" dirty="0"/>
          </a:p>
        </p:txBody>
      </p:sp>
      <p:pic>
        <p:nvPicPr>
          <p:cNvPr id="4" name="Content Placeholder 3" descr="Screen Shot 2021-10-07 at 15.21.56.png"/>
          <p:cNvPicPr>
            <a:picLocks noGrp="1" noChangeAspect="1"/>
          </p:cNvPicPr>
          <p:nvPr>
            <p:ph idx="1"/>
          </p:nvPr>
        </p:nvPicPr>
        <p:blipFill>
          <a:blip r:embed="rId2">
            <a:extLst>
              <a:ext uri="{28A0092B-C50C-407E-A947-70E740481C1C}">
                <a14:useLocalDpi xmlns:a14="http://schemas.microsoft.com/office/drawing/2010/main" val="0"/>
              </a:ext>
            </a:extLst>
          </a:blip>
          <a:srcRect t="-9808" b="-9808"/>
          <a:stretch>
            <a:fillRect/>
          </a:stretch>
        </p:blipFill>
        <p:spPr/>
      </p:pic>
    </p:spTree>
    <p:extLst>
      <p:ext uri="{BB962C8B-B14F-4D97-AF65-F5344CB8AC3E}">
        <p14:creationId xmlns:p14="http://schemas.microsoft.com/office/powerpoint/2010/main" val="35580095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499896" y="0"/>
            <a:ext cx="7218947" cy="6998166"/>
          </a:xfrm>
          <a:prstGeom prst="rect">
            <a:avLst/>
          </a:prstGeom>
        </p:spPr>
      </p:pic>
      <p:sp>
        <p:nvSpPr>
          <p:cNvPr id="3" name="Title 2"/>
          <p:cNvSpPr>
            <a:spLocks noGrp="1"/>
          </p:cNvSpPr>
          <p:nvPr>
            <p:ph type="title" idx="4294967295"/>
          </p:nvPr>
        </p:nvSpPr>
        <p:spPr>
          <a:xfrm>
            <a:off x="1524000" y="0"/>
            <a:ext cx="9144000" cy="280988"/>
          </a:xfrm>
        </p:spPr>
        <p:txBody>
          <a:bodyPr>
            <a:normAutofit fontScale="90000"/>
          </a:bodyPr>
          <a:lstStyle/>
          <a:p>
            <a:r>
              <a:rPr lang="en-US" sz="2400" dirty="0"/>
              <a:t>Distribution of reported cases of </a:t>
            </a:r>
            <a:r>
              <a:rPr lang="en-US" sz="2400" dirty="0" err="1"/>
              <a:t>Histoplasmosis</a:t>
            </a:r>
            <a:r>
              <a:rPr lang="en-US" sz="2400" dirty="0"/>
              <a:t> in Africa (1952 – 2017)</a:t>
            </a:r>
          </a:p>
        </p:txBody>
      </p:sp>
    </p:spTree>
    <p:extLst>
      <p:ext uri="{BB962C8B-B14F-4D97-AF65-F5344CB8AC3E}">
        <p14:creationId xmlns:p14="http://schemas.microsoft.com/office/powerpoint/2010/main" val="40873006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E0A06-54C7-8332-F05D-A5BF77BF7B46}"/>
              </a:ext>
            </a:extLst>
          </p:cNvPr>
          <p:cNvSpPr>
            <a:spLocks noGrp="1"/>
          </p:cNvSpPr>
          <p:nvPr>
            <p:ph type="title"/>
          </p:nvPr>
        </p:nvSpPr>
        <p:spPr/>
        <p:txBody>
          <a:bodyPr/>
          <a:lstStyle/>
          <a:p>
            <a:endParaRPr lang="en-NG" dirty="0"/>
          </a:p>
        </p:txBody>
      </p:sp>
      <p:pic>
        <p:nvPicPr>
          <p:cNvPr id="5" name="Picture 4">
            <a:extLst>
              <a:ext uri="{FF2B5EF4-FFF2-40B4-BE49-F238E27FC236}">
                <a16:creationId xmlns:a16="http://schemas.microsoft.com/office/drawing/2014/main" id="{93C34495-116B-08A8-4DA6-8F3C81BAF535}"/>
              </a:ext>
            </a:extLst>
          </p:cNvPr>
          <p:cNvPicPr>
            <a:picLocks noChangeAspect="1"/>
          </p:cNvPicPr>
          <p:nvPr/>
        </p:nvPicPr>
        <p:blipFill>
          <a:blip r:embed="rId2"/>
          <a:stretch>
            <a:fillRect/>
          </a:stretch>
        </p:blipFill>
        <p:spPr>
          <a:xfrm>
            <a:off x="770020" y="64280"/>
            <a:ext cx="7632835" cy="2216945"/>
          </a:xfrm>
          <a:prstGeom prst="rect">
            <a:avLst/>
          </a:prstGeom>
        </p:spPr>
      </p:pic>
      <p:pic>
        <p:nvPicPr>
          <p:cNvPr id="11" name="Content Placeholder 10">
            <a:extLst>
              <a:ext uri="{FF2B5EF4-FFF2-40B4-BE49-F238E27FC236}">
                <a16:creationId xmlns:a16="http://schemas.microsoft.com/office/drawing/2014/main" id="{EF2BA540-1F0C-8D9C-45F3-30005A13876A}"/>
              </a:ext>
            </a:extLst>
          </p:cNvPr>
          <p:cNvPicPr>
            <a:picLocks noGrp="1" noChangeAspect="1"/>
          </p:cNvPicPr>
          <p:nvPr>
            <p:ph idx="1"/>
          </p:nvPr>
        </p:nvPicPr>
        <p:blipFill>
          <a:blip r:embed="rId3"/>
          <a:stretch>
            <a:fillRect/>
          </a:stretch>
        </p:blipFill>
        <p:spPr>
          <a:xfrm>
            <a:off x="1778514" y="2165350"/>
            <a:ext cx="7419296" cy="4628370"/>
          </a:xfrm>
        </p:spPr>
      </p:pic>
    </p:spTree>
    <p:extLst>
      <p:ext uri="{BB962C8B-B14F-4D97-AF65-F5344CB8AC3E}">
        <p14:creationId xmlns:p14="http://schemas.microsoft.com/office/powerpoint/2010/main" val="374855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pic>
        <p:nvPicPr>
          <p:cNvPr id="6" name="Content Placeholder 5" descr="Graphical user interface, text, application&#10;&#10;Description automatically generated">
            <a:extLst>
              <a:ext uri="{FF2B5EF4-FFF2-40B4-BE49-F238E27FC236}">
                <a16:creationId xmlns:a16="http://schemas.microsoft.com/office/drawing/2014/main" id="{3DAD0B9B-21D0-1245-8560-0B60A9EAECF0}"/>
              </a:ext>
            </a:extLst>
          </p:cNvPr>
          <p:cNvPicPr>
            <a:picLocks noGrp="1" noChangeAspect="1"/>
          </p:cNvPicPr>
          <p:nvPr>
            <p:ph idx="1"/>
          </p:nvPr>
        </p:nvPicPr>
        <p:blipFill>
          <a:blip r:embed="rId2"/>
          <a:stretch>
            <a:fillRect/>
          </a:stretch>
        </p:blipFill>
        <p:spPr>
          <a:xfrm>
            <a:off x="1507892" y="0"/>
            <a:ext cx="8128000" cy="2286000"/>
          </a:xfrm>
        </p:spPr>
      </p:pic>
      <p:pic>
        <p:nvPicPr>
          <p:cNvPr id="4" name="Picture 3"/>
          <p:cNvPicPr/>
          <p:nvPr/>
        </p:nvPicPr>
        <p:blipFill>
          <a:blip r:embed="rId3" cstate="print"/>
          <a:srcRect/>
          <a:stretch/>
        </p:blipFill>
        <p:spPr>
          <a:xfrm>
            <a:off x="1862253" y="2163337"/>
            <a:ext cx="8954429" cy="4616604"/>
          </a:xfrm>
          <a:prstGeom prst="rect">
            <a:avLst/>
          </a:prstGeom>
        </p:spPr>
      </p:pic>
    </p:spTree>
    <p:extLst>
      <p:ext uri="{BB962C8B-B14F-4D97-AF65-F5344CB8AC3E}">
        <p14:creationId xmlns:p14="http://schemas.microsoft.com/office/powerpoint/2010/main" val="39441520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Histoplasmosis</a:t>
            </a:r>
            <a:r>
              <a:rPr lang="en-US" dirty="0"/>
              <a:t> in Africa</a:t>
            </a:r>
          </a:p>
        </p:txBody>
      </p:sp>
      <p:graphicFrame>
        <p:nvGraphicFramePr>
          <p:cNvPr id="6" name="Content Placeholder 2">
            <a:extLst>
              <a:ext uri="{FF2B5EF4-FFF2-40B4-BE49-F238E27FC236}">
                <a16:creationId xmlns:a16="http://schemas.microsoft.com/office/drawing/2014/main" id="{72307B9D-ACC4-4B3A-9BA7-3407E45BCEFE}"/>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6116305" y="6453720"/>
            <a:ext cx="3292873" cy="369332"/>
          </a:xfrm>
          <a:prstGeom prst="rect">
            <a:avLst/>
          </a:prstGeom>
          <a:noFill/>
        </p:spPr>
        <p:txBody>
          <a:bodyPr wrap="square" rtlCol="0">
            <a:spAutoFit/>
          </a:bodyPr>
          <a:lstStyle/>
          <a:p>
            <a:r>
              <a:rPr lang="en-US" dirty="0">
                <a:solidFill>
                  <a:srgbClr val="FF0000"/>
                </a:solidFill>
              </a:rPr>
              <a:t>Oladele et al 2018, PLOS NTD</a:t>
            </a:r>
          </a:p>
        </p:txBody>
      </p:sp>
    </p:spTree>
    <p:extLst>
      <p:ext uri="{BB962C8B-B14F-4D97-AF65-F5344CB8AC3E}">
        <p14:creationId xmlns:p14="http://schemas.microsoft.com/office/powerpoint/2010/main" val="28254966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26396" y="586855"/>
            <a:ext cx="4230100" cy="3387497"/>
          </a:xfrm>
        </p:spPr>
        <p:txBody>
          <a:bodyPr anchor="b">
            <a:normAutofit/>
          </a:bodyPr>
          <a:lstStyle/>
          <a:p>
            <a:pPr algn="r"/>
            <a:r>
              <a:rPr lang="en-US" sz="4000" dirty="0">
                <a:solidFill>
                  <a:srgbClr val="FFFFFF"/>
                </a:solidFill>
              </a:rPr>
              <a:t>Recently completed survey</a:t>
            </a:r>
          </a:p>
        </p:txBody>
      </p:sp>
      <p:sp>
        <p:nvSpPr>
          <p:cNvPr id="3" name="Content Placeholder 2"/>
          <p:cNvSpPr>
            <a:spLocks noGrp="1"/>
          </p:cNvSpPr>
          <p:nvPr>
            <p:ph idx="1"/>
          </p:nvPr>
        </p:nvSpPr>
        <p:spPr>
          <a:xfrm>
            <a:off x="5757864" y="649480"/>
            <a:ext cx="5607742" cy="5546047"/>
          </a:xfrm>
        </p:spPr>
        <p:txBody>
          <a:bodyPr anchor="ctr">
            <a:normAutofit/>
          </a:bodyPr>
          <a:lstStyle/>
          <a:p>
            <a:r>
              <a:rPr lang="en-US" sz="2000" dirty="0"/>
              <a:t>No report of histoplasmosis amongst PLHIV in Nigeria since advent of HIV epidemic</a:t>
            </a:r>
          </a:p>
          <a:p>
            <a:r>
              <a:rPr lang="en-US" sz="2000" dirty="0"/>
              <a:t>Multicenter study – 10 sites</a:t>
            </a:r>
          </a:p>
          <a:p>
            <a:r>
              <a:rPr lang="en-US" sz="2000" dirty="0"/>
              <a:t>AHD population</a:t>
            </a:r>
          </a:p>
          <a:p>
            <a:r>
              <a:rPr lang="en-US" sz="2000" dirty="0"/>
              <a:t>Urinary antigen test</a:t>
            </a:r>
          </a:p>
          <a:p>
            <a:r>
              <a:rPr lang="en-US" sz="2000" dirty="0"/>
              <a:t>Sample per patient with one week interval</a:t>
            </a:r>
          </a:p>
          <a:p>
            <a:r>
              <a:rPr lang="en-US" sz="2000" dirty="0"/>
              <a:t>7.7%</a:t>
            </a:r>
          </a:p>
          <a:p>
            <a:r>
              <a:rPr lang="en-US" sz="2000" dirty="0"/>
              <a:t>PCR to confirm cases – more or less</a:t>
            </a:r>
          </a:p>
          <a:p>
            <a:endParaRPr lang="en-US" sz="2000" dirty="0"/>
          </a:p>
          <a:p>
            <a:endParaRPr lang="en-US" sz="2000" dirty="0"/>
          </a:p>
          <a:p>
            <a:endParaRPr lang="en-US" sz="2000" dirty="0"/>
          </a:p>
        </p:txBody>
      </p:sp>
    </p:spTree>
    <p:extLst>
      <p:ext uri="{BB962C8B-B14F-4D97-AF65-F5344CB8AC3E}">
        <p14:creationId xmlns:p14="http://schemas.microsoft.com/office/powerpoint/2010/main" val="35564659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Flowchart: Document 23">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171162"/>
            <a:ext cx="2840182" cy="2371148"/>
          </a:xfrm>
        </p:spPr>
        <p:txBody>
          <a:bodyPr vert="horz" lIns="91440" tIns="45720" rIns="91440" bIns="45720" rtlCol="0" anchor="ctr">
            <a:normAutofit/>
          </a:bodyPr>
          <a:lstStyle/>
          <a:p>
            <a:r>
              <a:rPr lang="en-US" sz="3200" kern="1200">
                <a:solidFill>
                  <a:srgbClr val="FFFFFF"/>
                </a:solidFill>
                <a:latin typeface="+mj-lt"/>
                <a:ea typeface="+mj-ea"/>
                <a:cs typeface="+mj-cs"/>
              </a:rPr>
              <a:t>Another just concluded study in Calabar, Nigeria</a:t>
            </a:r>
          </a:p>
        </p:txBody>
      </p:sp>
      <p:graphicFrame>
        <p:nvGraphicFramePr>
          <p:cNvPr id="5" name="Content Placeholder 2">
            <a:extLst>
              <a:ext uri="{FF2B5EF4-FFF2-40B4-BE49-F238E27FC236}">
                <a16:creationId xmlns:a16="http://schemas.microsoft.com/office/drawing/2014/main" id="{C77776D1-8523-4E8C-BB23-0EFBA98AC011}"/>
              </a:ext>
            </a:extLst>
          </p:cNvPr>
          <p:cNvGraphicFramePr>
            <a:graphicFrameLocks noGrp="1"/>
          </p:cNvGraphicFramePr>
          <p:nvPr>
            <p:ph idx="1"/>
            <p:extLst>
              <p:ext uri="{D42A27DB-BD31-4B8C-83A1-F6EECF244321}">
                <p14:modId xmlns:p14="http://schemas.microsoft.com/office/powerpoint/2010/main" val="606741302"/>
              </p:ext>
            </p:extLst>
          </p:nvPr>
        </p:nvGraphicFramePr>
        <p:xfrm>
          <a:off x="3547322" y="549596"/>
          <a:ext cx="8668577" cy="62420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211547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958506" y="800392"/>
            <a:ext cx="10264697" cy="1212102"/>
          </a:xfrm>
        </p:spPr>
        <p:txBody>
          <a:bodyPr>
            <a:normAutofit/>
          </a:bodyPr>
          <a:lstStyle/>
          <a:p>
            <a:r>
              <a:rPr lang="en-US" sz="4000">
                <a:solidFill>
                  <a:srgbClr val="FFFFFF"/>
                </a:solidFill>
              </a:rPr>
              <a:t>Neglected or an emerging disease?</a:t>
            </a:r>
          </a:p>
        </p:txBody>
      </p:sp>
      <p:sp>
        <p:nvSpPr>
          <p:cNvPr id="3" name="Content Placeholder 2"/>
          <p:cNvSpPr>
            <a:spLocks noGrp="1"/>
          </p:cNvSpPr>
          <p:nvPr>
            <p:ph idx="1"/>
          </p:nvPr>
        </p:nvSpPr>
        <p:spPr>
          <a:xfrm>
            <a:off x="1367624" y="2490436"/>
            <a:ext cx="9708995" cy="3567173"/>
          </a:xfrm>
        </p:spPr>
        <p:txBody>
          <a:bodyPr anchor="ctr">
            <a:normAutofit/>
          </a:bodyPr>
          <a:lstStyle/>
          <a:p>
            <a:pPr lvl="0"/>
            <a:r>
              <a:rPr lang="en-US" sz="2000"/>
              <a:t>Histoplasmosis is a neglected disease in Africa. </a:t>
            </a:r>
          </a:p>
          <a:p>
            <a:pPr lvl="1"/>
            <a:r>
              <a:rPr lang="en-US" sz="2000"/>
              <a:t>because histoplasmosis in Africa has increased markedly , but is under-recognised. </a:t>
            </a:r>
            <a:endParaRPr lang="en-GB" sz="2000"/>
          </a:p>
          <a:p>
            <a:pPr lvl="1"/>
            <a:r>
              <a:rPr lang="en-US" sz="2000"/>
              <a:t>Histoplasmosis may be misdiagnosed as tuberculosis.</a:t>
            </a:r>
          </a:p>
          <a:p>
            <a:pPr marL="457200" lvl="1" indent="0">
              <a:buNone/>
            </a:pPr>
            <a:endParaRPr lang="en-GB" sz="2000"/>
          </a:p>
          <a:p>
            <a:pPr lvl="0"/>
            <a:r>
              <a:rPr lang="en-US" sz="2000"/>
              <a:t>Africa has a significant number of people living with HIV/AIDS. </a:t>
            </a:r>
            <a:r>
              <a:rPr lang="mr-IN" sz="2000"/>
              <a:t>–</a:t>
            </a:r>
            <a:r>
              <a:rPr lang="en-US" sz="2000"/>
              <a:t> </a:t>
            </a:r>
            <a:r>
              <a:rPr lang="en-US" sz="2000" b="1"/>
              <a:t>need a high index of suspicion</a:t>
            </a:r>
            <a:endParaRPr lang="en-GB" sz="2000" b="1"/>
          </a:p>
          <a:p>
            <a:pPr lvl="0"/>
            <a:r>
              <a:rPr lang="en-US" sz="2000"/>
              <a:t>The ongoing health agenda for Africa has to acknowledge the lack of skilled personnel and facilities to make the diagnosis of histoplasmosis  in Africa. </a:t>
            </a:r>
            <a:endParaRPr lang="en-GB" sz="2000"/>
          </a:p>
          <a:p>
            <a:pPr lvl="0"/>
            <a:r>
              <a:rPr lang="en-US" sz="2000"/>
              <a:t>There is limited accessibility and availability of antifungal agents on the African continent. </a:t>
            </a:r>
            <a:endParaRPr lang="en-GB" sz="2000"/>
          </a:p>
        </p:txBody>
      </p:sp>
    </p:spTree>
    <p:extLst>
      <p:ext uri="{BB962C8B-B14F-4D97-AF65-F5344CB8AC3E}">
        <p14:creationId xmlns:p14="http://schemas.microsoft.com/office/powerpoint/2010/main" val="2370448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2" name="Title 1"/>
          <p:cNvSpPr>
            <a:spLocks noGrp="1"/>
          </p:cNvSpPr>
          <p:nvPr>
            <p:ph type="title"/>
          </p:nvPr>
        </p:nvSpPr>
        <p:spPr>
          <a:xfrm>
            <a:off x="838200" y="643467"/>
            <a:ext cx="2951205" cy="5571066"/>
          </a:xfrm>
        </p:spPr>
        <p:txBody>
          <a:bodyPr>
            <a:normAutofit/>
          </a:bodyPr>
          <a:lstStyle/>
          <a:p>
            <a:r>
              <a:rPr lang="en-US" dirty="0">
                <a:solidFill>
                  <a:srgbClr val="FFFFFF"/>
                </a:solidFill>
              </a:rPr>
              <a:t>Why </a:t>
            </a:r>
            <a:r>
              <a:rPr lang="en-US"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Surveillance </a:t>
            </a:r>
            <a:endParaRPr lang="en-US" dirty="0">
              <a:solidFill>
                <a:schemeClr val="bg1"/>
              </a:solidFill>
            </a:endParaRPr>
          </a:p>
        </p:txBody>
      </p:sp>
      <p:graphicFrame>
        <p:nvGraphicFramePr>
          <p:cNvPr id="5" name="Content Placeholder 2">
            <a:extLst>
              <a:ext uri="{FF2B5EF4-FFF2-40B4-BE49-F238E27FC236}">
                <a16:creationId xmlns:a16="http://schemas.microsoft.com/office/drawing/2014/main" id="{A8777917-CA89-4B0A-8D4B-3ACE5494EC9D}"/>
              </a:ext>
            </a:extLst>
          </p:cNvPr>
          <p:cNvGraphicFramePr>
            <a:graphicFrameLocks noGrp="1"/>
          </p:cNvGraphicFramePr>
          <p:nvPr>
            <p:ph idx="1"/>
            <p:extLst>
              <p:ext uri="{D42A27DB-BD31-4B8C-83A1-F6EECF244321}">
                <p14:modId xmlns:p14="http://schemas.microsoft.com/office/powerpoint/2010/main" val="1433907945"/>
              </p:ext>
            </p:extLst>
          </p:nvPr>
        </p:nvGraphicFramePr>
        <p:xfrm>
          <a:off x="5207640" y="643466"/>
          <a:ext cx="6291714" cy="55307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211490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6400" y="4495800"/>
            <a:ext cx="8229600" cy="1066800"/>
          </a:xfrm>
        </p:spPr>
        <p:txBody>
          <a:bodyPr>
            <a:normAutofit fontScale="90000"/>
          </a:bodyPr>
          <a:lstStyle/>
          <a:p>
            <a:pPr algn="ctr"/>
            <a:br>
              <a:rPr lang="en-US" dirty="0"/>
            </a:br>
            <a:br>
              <a:rPr lang="en-US" dirty="0"/>
            </a:br>
            <a:br>
              <a:rPr lang="en-US" dirty="0"/>
            </a:br>
            <a:br>
              <a:rPr lang="en-US" dirty="0"/>
            </a:br>
            <a:br>
              <a:rPr lang="en-US" dirty="0"/>
            </a:br>
            <a:r>
              <a:rPr lang="en-US" dirty="0"/>
              <a:t>Recognizing signs and symptoms of histoplasmosis, diagnosis</a:t>
            </a:r>
            <a:r>
              <a:rPr lang="x-none" dirty="0"/>
              <a:t> </a:t>
            </a:r>
            <a:endParaRPr lang="en-US" dirty="0"/>
          </a:p>
        </p:txBody>
      </p:sp>
      <p:sp>
        <p:nvSpPr>
          <p:cNvPr id="3" name="Subtitle 2"/>
          <p:cNvSpPr>
            <a:spLocks noGrp="1"/>
          </p:cNvSpPr>
          <p:nvPr>
            <p:ph type="subTitle" idx="1"/>
          </p:nvPr>
        </p:nvSpPr>
        <p:spPr>
          <a:xfrm>
            <a:off x="6299200" y="5257800"/>
            <a:ext cx="5689600" cy="1371600"/>
          </a:xfrm>
        </p:spPr>
        <p:txBody>
          <a:bodyPr>
            <a:normAutofit/>
          </a:bodyPr>
          <a:lstStyle/>
          <a:p>
            <a:pPr algn="r"/>
            <a:endParaRPr lang="en-US" dirty="0">
              <a:solidFill>
                <a:schemeClr val="tx2">
                  <a:lumMod val="50000"/>
                </a:schemeClr>
              </a:solidFill>
            </a:endParaRPr>
          </a:p>
        </p:txBody>
      </p:sp>
      <p:pic>
        <p:nvPicPr>
          <p:cNvPr id="5" name="Picture 4">
            <a:extLst>
              <a:ext uri="{FF2B5EF4-FFF2-40B4-BE49-F238E27FC236}">
                <a16:creationId xmlns:a16="http://schemas.microsoft.com/office/drawing/2014/main" id="{1DD78F30-D510-5D48-A010-149978FECECC}"/>
              </a:ext>
            </a:extLst>
          </p:cNvPr>
          <p:cNvPicPr>
            <a:picLocks noChangeAspect="1"/>
          </p:cNvPicPr>
          <p:nvPr/>
        </p:nvPicPr>
        <p:blipFill>
          <a:blip r:embed="rId2"/>
          <a:stretch>
            <a:fillRect/>
          </a:stretch>
        </p:blipFill>
        <p:spPr>
          <a:xfrm>
            <a:off x="42224" y="76200"/>
            <a:ext cx="4326576" cy="2111260"/>
          </a:xfrm>
          <a:prstGeom prst="rect">
            <a:avLst/>
          </a:prstGeom>
        </p:spPr>
      </p:pic>
    </p:spTree>
    <p:extLst>
      <p:ext uri="{BB962C8B-B14F-4D97-AF65-F5344CB8AC3E}">
        <p14:creationId xmlns:p14="http://schemas.microsoft.com/office/powerpoint/2010/main" val="24466719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ink desk with doctor items">
            <a:extLst>
              <a:ext uri="{FF2B5EF4-FFF2-40B4-BE49-F238E27FC236}">
                <a16:creationId xmlns:a16="http://schemas.microsoft.com/office/drawing/2014/main" id="{E61E0DD5-D559-44DD-875D-0C25952F70E0}"/>
              </a:ext>
            </a:extLst>
          </p:cNvPr>
          <p:cNvPicPr>
            <a:picLocks noChangeAspect="1"/>
          </p:cNvPicPr>
          <p:nvPr/>
        </p:nvPicPr>
        <p:blipFill rotWithShape="1">
          <a:blip r:embed="rId2"/>
          <a:srcRect l="30171" r="6549" b="-1"/>
          <a:stretch/>
        </p:blipFill>
        <p:spPr>
          <a:xfrm>
            <a:off x="5486400" y="10"/>
            <a:ext cx="6705600" cy="6857990"/>
          </a:xfrm>
          <a:prstGeom prst="rect">
            <a:avLst/>
          </a:prstGeom>
        </p:spPr>
      </p:pic>
      <p:sp>
        <p:nvSpPr>
          <p:cNvPr id="11" name="Rectangle 10">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371093" y="1161288"/>
            <a:ext cx="3438144" cy="1124712"/>
          </a:xfrm>
        </p:spPr>
        <p:txBody>
          <a:bodyPr anchor="b">
            <a:normAutofit/>
          </a:bodyPr>
          <a:lstStyle/>
          <a:p>
            <a:r>
              <a:rPr lang="en-US" sz="2400" dirty="0"/>
              <a:t>Synopsis</a:t>
            </a:r>
          </a:p>
        </p:txBody>
      </p:sp>
      <p:sp>
        <p:nvSpPr>
          <p:cNvPr id="13" name="Rectangle 1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71093" y="2443480"/>
            <a:ext cx="4607307" cy="3881120"/>
          </a:xfrm>
        </p:spPr>
        <p:txBody>
          <a:bodyPr anchor="t">
            <a:normAutofit/>
          </a:bodyPr>
          <a:lstStyle/>
          <a:p>
            <a:r>
              <a:rPr lang="en-US" sz="1800" dirty="0"/>
              <a:t>Introduction</a:t>
            </a:r>
          </a:p>
          <a:p>
            <a:r>
              <a:rPr lang="en-US" sz="1800" dirty="0"/>
              <a:t>Pulmonary disease</a:t>
            </a:r>
          </a:p>
          <a:p>
            <a:r>
              <a:rPr lang="en-US" sz="1800" dirty="0"/>
              <a:t>Disseminated Disease</a:t>
            </a:r>
          </a:p>
          <a:p>
            <a:r>
              <a:rPr lang="en-US" sz="1800" dirty="0"/>
              <a:t>Cutaneous Disease</a:t>
            </a:r>
          </a:p>
          <a:p>
            <a:r>
              <a:rPr lang="en-US" sz="1800" dirty="0"/>
              <a:t>At risk population</a:t>
            </a:r>
          </a:p>
          <a:p>
            <a:r>
              <a:rPr lang="en-US" sz="1800" dirty="0"/>
              <a:t>Histoplasmosis and TB</a:t>
            </a:r>
          </a:p>
          <a:p>
            <a:r>
              <a:rPr lang="en-US" sz="1800" dirty="0"/>
              <a:t>Diagnosis</a:t>
            </a:r>
          </a:p>
        </p:txBody>
      </p:sp>
    </p:spTree>
    <p:extLst>
      <p:ext uri="{BB962C8B-B14F-4D97-AF65-F5344CB8AC3E}">
        <p14:creationId xmlns:p14="http://schemas.microsoft.com/office/powerpoint/2010/main" val="17991818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50B4308-35FE-354D-9059-4F41A67B0AB4}"/>
              </a:ext>
            </a:extLst>
          </p:cNvPr>
          <p:cNvSpPr>
            <a:spLocks noGrp="1"/>
          </p:cNvSpPr>
          <p:nvPr>
            <p:ph type="title"/>
          </p:nvPr>
        </p:nvSpPr>
        <p:spPr/>
        <p:txBody>
          <a:bodyPr/>
          <a:lstStyle/>
          <a:p>
            <a:r>
              <a:rPr lang="x-none" dirty="0"/>
              <a:t>Clinical presentation</a:t>
            </a:r>
          </a:p>
        </p:txBody>
      </p:sp>
      <p:graphicFrame>
        <p:nvGraphicFramePr>
          <p:cNvPr id="5" name="Content Placeholder 1">
            <a:extLst>
              <a:ext uri="{FF2B5EF4-FFF2-40B4-BE49-F238E27FC236}">
                <a16:creationId xmlns:a16="http://schemas.microsoft.com/office/drawing/2014/main" id="{1A28FB93-3A81-43D5-BE3B-54D219BAA6A9}"/>
              </a:ext>
            </a:extLst>
          </p:cNvPr>
          <p:cNvGraphicFramePr>
            <a:graphicFrameLocks noGrp="1"/>
          </p:cNvGraphicFramePr>
          <p:nvPr>
            <p:ph idx="4294967295"/>
            <p:extLst>
              <p:ext uri="{D42A27DB-BD31-4B8C-83A1-F6EECF244321}">
                <p14:modId xmlns:p14="http://schemas.microsoft.com/office/powerpoint/2010/main" val="1720044794"/>
              </p:ext>
            </p:extLst>
          </p:nvPr>
        </p:nvGraphicFramePr>
        <p:xfrm>
          <a:off x="508000" y="1447799"/>
          <a:ext cx="10464800" cy="46783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025720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50B4308-35FE-354D-9059-4F41A67B0AB4}"/>
              </a:ext>
            </a:extLst>
          </p:cNvPr>
          <p:cNvSpPr>
            <a:spLocks noGrp="1"/>
          </p:cNvSpPr>
          <p:nvPr>
            <p:ph type="title"/>
          </p:nvPr>
        </p:nvSpPr>
        <p:spPr/>
        <p:txBody>
          <a:bodyPr/>
          <a:lstStyle/>
          <a:p>
            <a:r>
              <a:rPr lang="x-none" dirty="0"/>
              <a:t>Clinical presentation</a:t>
            </a:r>
          </a:p>
        </p:txBody>
      </p:sp>
      <p:graphicFrame>
        <p:nvGraphicFramePr>
          <p:cNvPr id="5" name="Content Placeholder 1">
            <a:extLst>
              <a:ext uri="{FF2B5EF4-FFF2-40B4-BE49-F238E27FC236}">
                <a16:creationId xmlns:a16="http://schemas.microsoft.com/office/drawing/2014/main" id="{1A28FB93-3A81-43D5-BE3B-54D219BAA6A9}"/>
              </a:ext>
            </a:extLst>
          </p:cNvPr>
          <p:cNvGraphicFramePr>
            <a:graphicFrameLocks noGrp="1"/>
          </p:cNvGraphicFramePr>
          <p:nvPr>
            <p:ph idx="4294967295"/>
            <p:extLst>
              <p:ext uri="{D42A27DB-BD31-4B8C-83A1-F6EECF244321}">
                <p14:modId xmlns:p14="http://schemas.microsoft.com/office/powerpoint/2010/main" val="3108587900"/>
              </p:ext>
            </p:extLst>
          </p:nvPr>
        </p:nvGraphicFramePr>
        <p:xfrm>
          <a:off x="508000" y="1447799"/>
          <a:ext cx="10464800" cy="46783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206537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1"/>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5"/>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5"/>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Rectangle 20">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6"/>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5" name="Title 4"/>
          <p:cNvSpPr>
            <a:spLocks noGrp="1"/>
          </p:cNvSpPr>
          <p:nvPr>
            <p:ph type="title"/>
          </p:nvPr>
        </p:nvSpPr>
        <p:spPr>
          <a:xfrm>
            <a:off x="958506" y="800392"/>
            <a:ext cx="10264697" cy="1212102"/>
          </a:xfrm>
        </p:spPr>
        <p:txBody>
          <a:bodyPr>
            <a:normAutofit/>
          </a:bodyPr>
          <a:lstStyle/>
          <a:p>
            <a:r>
              <a:rPr lang="en-US" sz="3500">
                <a:solidFill>
                  <a:srgbClr val="FFFFFF"/>
                </a:solidFill>
              </a:rPr>
              <a:t>HIV and Africa</a:t>
            </a:r>
          </a:p>
        </p:txBody>
      </p:sp>
      <p:sp>
        <p:nvSpPr>
          <p:cNvPr id="6" name="Content Placeholder 5"/>
          <p:cNvSpPr>
            <a:spLocks noGrp="1"/>
          </p:cNvSpPr>
          <p:nvPr>
            <p:ph idx="1"/>
          </p:nvPr>
        </p:nvSpPr>
        <p:spPr>
          <a:xfrm>
            <a:off x="1367624" y="2490437"/>
            <a:ext cx="9708995" cy="3567173"/>
          </a:xfrm>
        </p:spPr>
        <p:txBody>
          <a:bodyPr anchor="ctr">
            <a:normAutofit/>
          </a:bodyPr>
          <a:lstStyle/>
          <a:p>
            <a:r>
              <a:rPr lang="en-US" sz="1800" dirty="0"/>
              <a:t>In 2016, 36.7 million  people were estimated to be living with HIV.</a:t>
            </a:r>
          </a:p>
          <a:p>
            <a:r>
              <a:rPr lang="en-US" sz="1800" dirty="0"/>
              <a:t>An estimated 25.5 million people in sub-Saharan Africa are living with HIV.</a:t>
            </a:r>
          </a:p>
          <a:p>
            <a:r>
              <a:rPr lang="en-US" sz="1800" dirty="0"/>
              <a:t>35 million people have been estimated to have died of AIDS related illnesses.</a:t>
            </a:r>
          </a:p>
          <a:p>
            <a:r>
              <a:rPr lang="en-US" sz="1800">
                <a:solidFill>
                  <a:srgbClr val="FF0000"/>
                </a:solidFill>
              </a:rPr>
              <a:t>1.9 </a:t>
            </a:r>
            <a:r>
              <a:rPr lang="en-US" sz="1800" dirty="0">
                <a:solidFill>
                  <a:srgbClr val="FF0000"/>
                </a:solidFill>
              </a:rPr>
              <a:t>million Nigerians including adults and children are estimated to be living with HIV.</a:t>
            </a:r>
          </a:p>
          <a:p>
            <a:r>
              <a:rPr lang="en-US" sz="1800" dirty="0"/>
              <a:t>In 1987, Histoplasmosis was classified as an AIDS defining disease.</a:t>
            </a:r>
          </a:p>
          <a:p>
            <a:endParaRPr lang="en-US" sz="1800" dirty="0"/>
          </a:p>
          <a:p>
            <a:pPr marL="0" indent="0">
              <a:buNone/>
            </a:pPr>
            <a:endParaRPr lang="en-US" sz="1800" dirty="0"/>
          </a:p>
          <a:p>
            <a:pPr marL="0" indent="0">
              <a:buNone/>
            </a:pPr>
            <a:r>
              <a:rPr lang="en-US" sz="1800" dirty="0"/>
              <a:t>UNAIDS Data 2017</a:t>
            </a:r>
          </a:p>
          <a:p>
            <a:endParaRPr lang="en-US" sz="1800" dirty="0"/>
          </a:p>
        </p:txBody>
      </p:sp>
    </p:spTree>
    <p:extLst>
      <p:ext uri="{BB962C8B-B14F-4D97-AF65-F5344CB8AC3E}">
        <p14:creationId xmlns:p14="http://schemas.microsoft.com/office/powerpoint/2010/main" val="4968581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at risk Population </a:t>
            </a:r>
          </a:p>
        </p:txBody>
      </p:sp>
      <p:graphicFrame>
        <p:nvGraphicFramePr>
          <p:cNvPr id="7" name="Content Placeholder 4">
            <a:extLst>
              <a:ext uri="{FF2B5EF4-FFF2-40B4-BE49-F238E27FC236}">
                <a16:creationId xmlns:a16="http://schemas.microsoft.com/office/drawing/2014/main" id="{9B5AB056-1E1B-4D98-8F45-015D2096A96F}"/>
              </a:ext>
            </a:extLst>
          </p:cNvPr>
          <p:cNvGraphicFramePr>
            <a:graphicFrameLocks noGrp="1"/>
          </p:cNvGraphicFramePr>
          <p:nvPr>
            <p:ph idx="1"/>
            <p:extLst>
              <p:ext uri="{D42A27DB-BD31-4B8C-83A1-F6EECF244321}">
                <p14:modId xmlns:p14="http://schemas.microsoft.com/office/powerpoint/2010/main" val="296927483"/>
              </p:ext>
            </p:extLst>
          </p:nvPr>
        </p:nvGraphicFramePr>
        <p:xfrm>
          <a:off x="400075" y="1337871"/>
          <a:ext cx="11391900" cy="44894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618694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at risk Population </a:t>
            </a:r>
          </a:p>
        </p:txBody>
      </p:sp>
      <p:graphicFrame>
        <p:nvGraphicFramePr>
          <p:cNvPr id="7" name="Content Placeholder 4">
            <a:extLst>
              <a:ext uri="{FF2B5EF4-FFF2-40B4-BE49-F238E27FC236}">
                <a16:creationId xmlns:a16="http://schemas.microsoft.com/office/drawing/2014/main" id="{9B5AB056-1E1B-4D98-8F45-015D2096A96F}"/>
              </a:ext>
            </a:extLst>
          </p:cNvPr>
          <p:cNvGraphicFramePr>
            <a:graphicFrameLocks noGrp="1"/>
          </p:cNvGraphicFramePr>
          <p:nvPr>
            <p:ph idx="1"/>
            <p:extLst>
              <p:ext uri="{D42A27DB-BD31-4B8C-83A1-F6EECF244321}">
                <p14:modId xmlns:p14="http://schemas.microsoft.com/office/powerpoint/2010/main" val="432203720"/>
              </p:ext>
            </p:extLst>
          </p:nvPr>
        </p:nvGraphicFramePr>
        <p:xfrm>
          <a:off x="400075" y="1337871"/>
          <a:ext cx="11391900" cy="44894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395185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B415B-FCED-3C4A-BDC4-EA7A214FACFA}"/>
              </a:ext>
            </a:extLst>
          </p:cNvPr>
          <p:cNvSpPr>
            <a:spLocks noGrp="1"/>
          </p:cNvSpPr>
          <p:nvPr>
            <p:ph type="title"/>
          </p:nvPr>
        </p:nvSpPr>
        <p:spPr/>
        <p:txBody>
          <a:bodyPr/>
          <a:lstStyle/>
          <a:p>
            <a:r>
              <a:rPr lang="x-none" dirty="0"/>
              <a:t>TB and Histoplasmosis</a:t>
            </a:r>
          </a:p>
        </p:txBody>
      </p:sp>
      <p:sp>
        <p:nvSpPr>
          <p:cNvPr id="3" name="Content Placeholder 2">
            <a:extLst>
              <a:ext uri="{FF2B5EF4-FFF2-40B4-BE49-F238E27FC236}">
                <a16:creationId xmlns:a16="http://schemas.microsoft.com/office/drawing/2014/main" id="{2CE18E80-002C-0C4B-AE36-ADC9BF1EFA3E}"/>
              </a:ext>
            </a:extLst>
          </p:cNvPr>
          <p:cNvSpPr>
            <a:spLocks noGrp="1"/>
          </p:cNvSpPr>
          <p:nvPr>
            <p:ph idx="1"/>
          </p:nvPr>
        </p:nvSpPr>
        <p:spPr/>
        <p:txBody>
          <a:bodyPr>
            <a:normAutofit fontScale="92500" lnSpcReduction="10000"/>
          </a:bodyPr>
          <a:lstStyle/>
          <a:p>
            <a:r>
              <a:rPr lang="en-GB" dirty="0"/>
              <a:t>TB is the closest mimic of histoplasmosis, and limited access to diagnostic facilities may be responsible for some misdiagnoses</a:t>
            </a:r>
          </a:p>
          <a:p>
            <a:r>
              <a:rPr lang="en-GB" dirty="0"/>
              <a:t>Similar to pulmonary TB, chronic pulmonary histoplasmosis starts with</a:t>
            </a:r>
          </a:p>
          <a:p>
            <a:pPr>
              <a:buFont typeface="Wingdings" pitchFamily="2" charset="2"/>
              <a:buChar char="ü"/>
            </a:pPr>
            <a:r>
              <a:rPr lang="en-GB" dirty="0"/>
              <a:t> malaise</a:t>
            </a:r>
          </a:p>
          <a:p>
            <a:pPr>
              <a:buFont typeface="Wingdings" pitchFamily="2" charset="2"/>
              <a:buChar char="ü"/>
            </a:pPr>
            <a:r>
              <a:rPr lang="en-GB" dirty="0"/>
              <a:t>Fever</a:t>
            </a:r>
          </a:p>
          <a:p>
            <a:pPr>
              <a:buFont typeface="Wingdings" pitchFamily="2" charset="2"/>
              <a:buChar char="ü"/>
            </a:pPr>
            <a:r>
              <a:rPr lang="en-GB" dirty="0"/>
              <a:t>Fatigue</a:t>
            </a:r>
          </a:p>
          <a:p>
            <a:pPr>
              <a:buFont typeface="Wingdings" pitchFamily="2" charset="2"/>
              <a:buChar char="ü"/>
            </a:pPr>
            <a:r>
              <a:rPr lang="en-GB" dirty="0"/>
              <a:t>Cough</a:t>
            </a:r>
          </a:p>
          <a:p>
            <a:pPr>
              <a:buFont typeface="Wingdings" pitchFamily="2" charset="2"/>
              <a:buChar char="ü"/>
            </a:pPr>
            <a:r>
              <a:rPr lang="en-GB" dirty="0"/>
              <a:t>Sputum</a:t>
            </a:r>
          </a:p>
          <a:p>
            <a:r>
              <a:rPr lang="en-GB" dirty="0"/>
              <a:t>However, sputum production, weight loss, and night sweat are less prominent than TB </a:t>
            </a:r>
          </a:p>
          <a:p>
            <a:endParaRPr lang="x-none" dirty="0"/>
          </a:p>
        </p:txBody>
      </p:sp>
    </p:spTree>
    <p:extLst>
      <p:ext uri="{BB962C8B-B14F-4D97-AF65-F5344CB8AC3E}">
        <p14:creationId xmlns:p14="http://schemas.microsoft.com/office/powerpoint/2010/main" val="2460062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9B934-B829-4550-9CAB-3EFEB2CE4E0A}"/>
              </a:ext>
            </a:extLst>
          </p:cNvPr>
          <p:cNvSpPr>
            <a:spLocks noGrp="1"/>
          </p:cNvSpPr>
          <p:nvPr>
            <p:ph type="title"/>
          </p:nvPr>
        </p:nvSpPr>
        <p:spPr/>
        <p:txBody>
          <a:bodyPr/>
          <a:lstStyle/>
          <a:p>
            <a:r>
              <a:rPr lang="en-US" dirty="0"/>
              <a:t>Histoplasmosis and TB</a:t>
            </a:r>
          </a:p>
        </p:txBody>
      </p:sp>
      <p:sp>
        <p:nvSpPr>
          <p:cNvPr id="3" name="Content Placeholder 2">
            <a:extLst>
              <a:ext uri="{FF2B5EF4-FFF2-40B4-BE49-F238E27FC236}">
                <a16:creationId xmlns:a16="http://schemas.microsoft.com/office/drawing/2014/main" id="{5840A66B-408A-4F7E-85DA-E12934499AE0}"/>
              </a:ext>
            </a:extLst>
          </p:cNvPr>
          <p:cNvSpPr>
            <a:spLocks noGrp="1"/>
          </p:cNvSpPr>
          <p:nvPr>
            <p:ph sz="half" idx="1"/>
          </p:nvPr>
        </p:nvSpPr>
        <p:spPr/>
        <p:txBody>
          <a:bodyPr/>
          <a:lstStyle/>
          <a:p>
            <a:r>
              <a:rPr lang="en-GB" sz="1800" dirty="0">
                <a:solidFill>
                  <a:srgbClr val="FF0000"/>
                </a:solidFill>
                <a:latin typeface="Times New Roman" panose="02020603050405020304" pitchFamily="18" charset="0"/>
                <a:ea typeface="Times New Roman" panose="02020603050405020304" pitchFamily="18" charset="0"/>
              </a:rPr>
              <a:t>N</a:t>
            </a:r>
            <a:r>
              <a:rPr lang="en-US" sz="1800" dirty="0">
                <a:solidFill>
                  <a:srgbClr val="FF0000"/>
                </a:solidFill>
                <a:effectLst/>
                <a:latin typeface="Times New Roman" panose="02020603050405020304" pitchFamily="18" charset="0"/>
                <a:ea typeface="Times New Roman" panose="02020603050405020304" pitchFamily="18" charset="0"/>
              </a:rPr>
              <a:t>ine case patients</a:t>
            </a:r>
            <a:r>
              <a:rPr lang="en-US" sz="1800" dirty="0">
                <a:effectLst/>
                <a:latin typeface="Times New Roman" panose="02020603050405020304" pitchFamily="18" charset="0"/>
                <a:ea typeface="Times New Roman" panose="02020603050405020304" pitchFamily="18" charset="0"/>
              </a:rPr>
              <a:t>, initially diagnosed and unsuccessfully treated for TB, with disseminated histoplasmosis detected at a late stage</a:t>
            </a:r>
            <a:r>
              <a:rPr lang="en-GB" sz="1800" dirty="0">
                <a:effectLst/>
                <a:latin typeface="Times New Roman" panose="02020603050405020304" pitchFamily="18" charset="0"/>
                <a:ea typeface="SimSun" panose="02010600030101010101" pitchFamily="2" charset="-122"/>
              </a:rPr>
              <a:t>.</a:t>
            </a:r>
            <a:r>
              <a:rPr lang="en-US" sz="1800" dirty="0">
                <a:effectLst/>
                <a:latin typeface="Times New Roman" panose="02020603050405020304" pitchFamily="18" charset="0"/>
                <a:ea typeface="Times New Roman" panose="02020603050405020304" pitchFamily="18" charset="0"/>
              </a:rPr>
              <a:t> </a:t>
            </a:r>
          </a:p>
          <a:p>
            <a:r>
              <a:rPr lang="en-US" sz="1800" dirty="0">
                <a:effectLst/>
                <a:latin typeface="Times New Roman" panose="02020603050405020304" pitchFamily="18" charset="0"/>
                <a:ea typeface="Times New Roman" panose="02020603050405020304" pitchFamily="18" charset="0"/>
              </a:rPr>
              <a:t>Of the nine patients four died, two were diagnosed at postmortem, two recovered, the outcome was unknown in one of the case patients</a:t>
            </a:r>
          </a:p>
          <a:p>
            <a:pPr marL="0" indent="0">
              <a:buNone/>
            </a:pPr>
            <a:endParaRPr lang="en-US" dirty="0"/>
          </a:p>
        </p:txBody>
      </p:sp>
      <p:pic>
        <p:nvPicPr>
          <p:cNvPr id="6" name="Content Placeholder 5">
            <a:extLst>
              <a:ext uri="{FF2B5EF4-FFF2-40B4-BE49-F238E27FC236}">
                <a16:creationId xmlns:a16="http://schemas.microsoft.com/office/drawing/2014/main" id="{31149D5C-5F51-4361-9801-44FFCEFD2EC7}"/>
              </a:ext>
            </a:extLst>
          </p:cNvPr>
          <p:cNvPicPr>
            <a:picLocks noGrp="1" noChangeAspect="1"/>
          </p:cNvPicPr>
          <p:nvPr>
            <p:ph sz="half" idx="2"/>
          </p:nvPr>
        </p:nvPicPr>
        <p:blipFill>
          <a:blip r:embed="rId2"/>
          <a:stretch>
            <a:fillRect/>
          </a:stretch>
        </p:blipFill>
        <p:spPr>
          <a:xfrm>
            <a:off x="6172202" y="914400"/>
            <a:ext cx="5582827" cy="5128591"/>
          </a:xfrm>
        </p:spPr>
      </p:pic>
    </p:spTree>
    <p:extLst>
      <p:ext uri="{BB962C8B-B14F-4D97-AF65-F5344CB8AC3E}">
        <p14:creationId xmlns:p14="http://schemas.microsoft.com/office/powerpoint/2010/main" val="23045122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9B934-B829-4550-9CAB-3EFEB2CE4E0A}"/>
              </a:ext>
            </a:extLst>
          </p:cNvPr>
          <p:cNvSpPr>
            <a:spLocks noGrp="1"/>
          </p:cNvSpPr>
          <p:nvPr>
            <p:ph type="title"/>
          </p:nvPr>
        </p:nvSpPr>
        <p:spPr/>
        <p:txBody>
          <a:bodyPr/>
          <a:lstStyle/>
          <a:p>
            <a:r>
              <a:rPr lang="en-US" dirty="0"/>
              <a:t>Histoplasmosis and TB</a:t>
            </a:r>
          </a:p>
        </p:txBody>
      </p:sp>
      <p:sp>
        <p:nvSpPr>
          <p:cNvPr id="3" name="Content Placeholder 2">
            <a:extLst>
              <a:ext uri="{FF2B5EF4-FFF2-40B4-BE49-F238E27FC236}">
                <a16:creationId xmlns:a16="http://schemas.microsoft.com/office/drawing/2014/main" id="{5840A66B-408A-4F7E-85DA-E12934499AE0}"/>
              </a:ext>
            </a:extLst>
          </p:cNvPr>
          <p:cNvSpPr>
            <a:spLocks noGrp="1"/>
          </p:cNvSpPr>
          <p:nvPr>
            <p:ph sz="half" idx="1"/>
          </p:nvPr>
        </p:nvSpPr>
        <p:spPr/>
        <p:txBody>
          <a:bodyPr/>
          <a:lstStyle/>
          <a:p>
            <a:r>
              <a:rPr lang="en-GB" sz="1800" dirty="0">
                <a:latin typeface="Times New Roman" panose="02020603050405020304" pitchFamily="18" charset="0"/>
                <a:cs typeface="Times New Roman" panose="02020603050405020304" pitchFamily="18" charset="0"/>
              </a:rPr>
              <a:t>Histoplasmosis misdiagnosed as other conditions including </a:t>
            </a:r>
            <a:r>
              <a:rPr lang="en-GB" sz="1800" dirty="0">
                <a:solidFill>
                  <a:srgbClr val="FF0000"/>
                </a:solidFill>
                <a:latin typeface="Times New Roman" panose="02020603050405020304" pitchFamily="18" charset="0"/>
                <a:cs typeface="Times New Roman" panose="02020603050405020304" pitchFamily="18" charset="0"/>
              </a:rPr>
              <a:t>tuberculosis (n=3, 6.8%), </a:t>
            </a:r>
            <a:r>
              <a:rPr lang="en-GB" sz="1800" dirty="0">
                <a:latin typeface="Times New Roman" panose="02020603050405020304" pitchFamily="18" charset="0"/>
                <a:cs typeface="Times New Roman" panose="02020603050405020304" pitchFamily="18" charset="0"/>
              </a:rPr>
              <a:t>pneumonia (n=1, 2.3%), cancers (n=4, 9.1%), nephritic syndrome (n=1, 2.3%), leishmaniasis (n=1, 2.3%), and hyperreactive malarial splenomegaly syndrome (n=1, 2.3%).</a:t>
            </a:r>
          </a:p>
          <a:p>
            <a:r>
              <a:rPr lang="en-US" sz="1800" dirty="0">
                <a:latin typeface="Times New Roman" panose="02020603050405020304" pitchFamily="18" charset="0"/>
                <a:cs typeface="Times New Roman" panose="02020603050405020304" pitchFamily="18" charset="0"/>
              </a:rPr>
              <a:t>In </a:t>
            </a:r>
            <a:r>
              <a:rPr lang="en-US" sz="1800" dirty="0">
                <a:solidFill>
                  <a:srgbClr val="FF0000"/>
                </a:solidFill>
                <a:latin typeface="Times New Roman" panose="02020603050405020304" pitchFamily="18" charset="0"/>
                <a:cs typeface="Times New Roman" panose="02020603050405020304" pitchFamily="18" charset="0"/>
              </a:rPr>
              <a:t>6.8%(n=3) </a:t>
            </a:r>
            <a:r>
              <a:rPr lang="en-US" sz="1800" dirty="0">
                <a:latin typeface="Times New Roman" panose="02020603050405020304" pitchFamily="18" charset="0"/>
                <a:cs typeface="Times New Roman" panose="02020603050405020304" pitchFamily="18" charset="0"/>
              </a:rPr>
              <a:t>of the cases diagnosis of histoplasmosis was made at autopsy</a:t>
            </a:r>
            <a:endParaRPr lang="en-US" dirty="0"/>
          </a:p>
        </p:txBody>
      </p:sp>
      <p:pic>
        <p:nvPicPr>
          <p:cNvPr id="11" name="Content Placeholder 10">
            <a:extLst>
              <a:ext uri="{FF2B5EF4-FFF2-40B4-BE49-F238E27FC236}">
                <a16:creationId xmlns:a16="http://schemas.microsoft.com/office/drawing/2014/main" id="{B7313D68-861E-9754-D1F0-3565C21CF7D9}"/>
              </a:ext>
            </a:extLst>
          </p:cNvPr>
          <p:cNvPicPr>
            <a:picLocks noGrp="1" noChangeAspect="1"/>
          </p:cNvPicPr>
          <p:nvPr>
            <p:ph sz="half" idx="2"/>
          </p:nvPr>
        </p:nvPicPr>
        <p:blipFill>
          <a:blip r:embed="rId2"/>
          <a:stretch>
            <a:fillRect/>
          </a:stretch>
        </p:blipFill>
        <p:spPr>
          <a:xfrm>
            <a:off x="6400801" y="954157"/>
            <a:ext cx="5677081" cy="5222805"/>
          </a:xfrm>
        </p:spPr>
      </p:pic>
    </p:spTree>
    <p:extLst>
      <p:ext uri="{BB962C8B-B14F-4D97-AF65-F5344CB8AC3E}">
        <p14:creationId xmlns:p14="http://schemas.microsoft.com/office/powerpoint/2010/main" val="14147599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9B934-B829-4550-9CAB-3EFEB2CE4E0A}"/>
              </a:ext>
            </a:extLst>
          </p:cNvPr>
          <p:cNvSpPr>
            <a:spLocks noGrp="1"/>
          </p:cNvSpPr>
          <p:nvPr>
            <p:ph type="title"/>
          </p:nvPr>
        </p:nvSpPr>
        <p:spPr/>
        <p:txBody>
          <a:bodyPr/>
          <a:lstStyle/>
          <a:p>
            <a:r>
              <a:rPr lang="en-US" dirty="0"/>
              <a:t>Histoplasmosis and TB</a:t>
            </a:r>
          </a:p>
        </p:txBody>
      </p:sp>
      <p:sp>
        <p:nvSpPr>
          <p:cNvPr id="3" name="Content Placeholder 2">
            <a:extLst>
              <a:ext uri="{FF2B5EF4-FFF2-40B4-BE49-F238E27FC236}">
                <a16:creationId xmlns:a16="http://schemas.microsoft.com/office/drawing/2014/main" id="{5840A66B-408A-4F7E-85DA-E12934499AE0}"/>
              </a:ext>
            </a:extLst>
          </p:cNvPr>
          <p:cNvSpPr>
            <a:spLocks noGrp="1"/>
          </p:cNvSpPr>
          <p:nvPr>
            <p:ph sz="half" idx="1"/>
          </p:nvPr>
        </p:nvSpPr>
        <p:spPr>
          <a:xfrm>
            <a:off x="838217" y="1676401"/>
            <a:ext cx="6160209" cy="4800600"/>
          </a:xfrm>
        </p:spPr>
        <p:txBody>
          <a:bodyPr>
            <a:normAutofit/>
          </a:bodyPr>
          <a:lstStyle/>
          <a:p>
            <a:r>
              <a:rPr lang="en-GB" sz="1800" dirty="0"/>
              <a:t>A total of 80 individual cases misdiagnosed as TB are highlighted: </a:t>
            </a:r>
          </a:p>
          <a:p>
            <a:r>
              <a:rPr lang="en-GB" sz="1800" dirty="0"/>
              <a:t>Aspergillosis (n = 18, 22.5%)</a:t>
            </a:r>
          </a:p>
          <a:p>
            <a:r>
              <a:rPr lang="en-GB" sz="1800" dirty="0">
                <a:solidFill>
                  <a:srgbClr val="FF0000"/>
                </a:solidFill>
              </a:rPr>
              <a:t>Histoplasmosis (n = 16, 20%)</a:t>
            </a:r>
          </a:p>
          <a:p>
            <a:r>
              <a:rPr lang="en-GB" sz="1800" dirty="0"/>
              <a:t>Blastomycosis (n = 14, 17.5%), </a:t>
            </a:r>
          </a:p>
          <a:p>
            <a:r>
              <a:rPr lang="en-GB" sz="1800" dirty="0"/>
              <a:t>Cryptococcosis (n = 11, 13.8%)</a:t>
            </a:r>
          </a:p>
          <a:p>
            <a:r>
              <a:rPr lang="en-GB" sz="1800" dirty="0" err="1"/>
              <a:t>Talaromycosis</a:t>
            </a:r>
            <a:r>
              <a:rPr lang="en-GB" sz="1800" dirty="0"/>
              <a:t> (n = 7, 8.8%)</a:t>
            </a:r>
          </a:p>
          <a:p>
            <a:r>
              <a:rPr lang="en-GB" sz="1800" dirty="0"/>
              <a:t>Coccidioidomycosis (n = 5, 6.3%)</a:t>
            </a:r>
          </a:p>
          <a:p>
            <a:r>
              <a:rPr lang="en-GB" sz="1800" dirty="0" err="1"/>
              <a:t>Mucormycosis</a:t>
            </a:r>
            <a:r>
              <a:rPr lang="en-GB" sz="1800" dirty="0"/>
              <a:t> (n = 4, 5%</a:t>
            </a:r>
          </a:p>
          <a:p>
            <a:r>
              <a:rPr lang="en-GB" sz="1800" dirty="0"/>
              <a:t>Sporotrichosis (n = 3, 3.8%)</a:t>
            </a:r>
          </a:p>
          <a:p>
            <a:r>
              <a:rPr lang="en-GB" sz="1800" dirty="0" err="1"/>
              <a:t>Phaeohyphomycosis</a:t>
            </a:r>
            <a:r>
              <a:rPr lang="en-GB" sz="1800" dirty="0"/>
              <a:t> (n = 1, 1.3%)</a:t>
            </a:r>
          </a:p>
          <a:p>
            <a:r>
              <a:rPr lang="en-GB" sz="1800" dirty="0"/>
              <a:t>Chromoblastomycosis (n = 1, 1.3%).</a:t>
            </a:r>
            <a:endParaRPr lang="en-NG" sz="1800" dirty="0"/>
          </a:p>
          <a:p>
            <a:endParaRPr lang="en-US" sz="1800" dirty="0">
              <a:effectLst/>
              <a:latin typeface="Times New Roman" panose="02020603050405020304" pitchFamily="18" charset="0"/>
              <a:ea typeface="Times New Roman" panose="02020603050405020304" pitchFamily="18" charset="0"/>
            </a:endParaRPr>
          </a:p>
        </p:txBody>
      </p:sp>
      <p:pic>
        <p:nvPicPr>
          <p:cNvPr id="10" name="Content Placeholder 5">
            <a:extLst>
              <a:ext uri="{FF2B5EF4-FFF2-40B4-BE49-F238E27FC236}">
                <a16:creationId xmlns:a16="http://schemas.microsoft.com/office/drawing/2014/main" id="{2FD82F12-13B6-3CCF-F6AF-CA6840834D56}"/>
              </a:ext>
            </a:extLst>
          </p:cNvPr>
          <p:cNvPicPr>
            <a:picLocks noGrp="1" noChangeAspect="1"/>
          </p:cNvPicPr>
          <p:nvPr>
            <p:ph sz="half" idx="2"/>
          </p:nvPr>
        </p:nvPicPr>
        <p:blipFill>
          <a:blip r:embed="rId2"/>
          <a:stretch>
            <a:fillRect/>
          </a:stretch>
        </p:blipFill>
        <p:spPr>
          <a:xfrm>
            <a:off x="6268278" y="781878"/>
            <a:ext cx="5486752" cy="5168348"/>
          </a:xfrm>
        </p:spPr>
      </p:pic>
    </p:spTree>
    <p:extLst>
      <p:ext uri="{BB962C8B-B14F-4D97-AF65-F5344CB8AC3E}">
        <p14:creationId xmlns:p14="http://schemas.microsoft.com/office/powerpoint/2010/main" val="7816076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9B934-B829-4550-9CAB-3EFEB2CE4E0A}"/>
              </a:ext>
            </a:extLst>
          </p:cNvPr>
          <p:cNvSpPr>
            <a:spLocks noGrp="1"/>
          </p:cNvSpPr>
          <p:nvPr>
            <p:ph type="title"/>
          </p:nvPr>
        </p:nvSpPr>
        <p:spPr/>
        <p:txBody>
          <a:bodyPr/>
          <a:lstStyle/>
          <a:p>
            <a:r>
              <a:rPr lang="en-US" sz="1800" b="1" dirty="0"/>
              <a:t>Summary of major features associated with tuberculosis and disseminated histoplasmosis in context of HIV infection </a:t>
            </a:r>
            <a:endParaRPr lang="en-US" sz="1800" dirty="0"/>
          </a:p>
        </p:txBody>
      </p:sp>
      <p:sp>
        <p:nvSpPr>
          <p:cNvPr id="3" name="Content Placeholder 2">
            <a:extLst>
              <a:ext uri="{FF2B5EF4-FFF2-40B4-BE49-F238E27FC236}">
                <a16:creationId xmlns:a16="http://schemas.microsoft.com/office/drawing/2014/main" id="{5840A66B-408A-4F7E-85DA-E12934499AE0}"/>
              </a:ext>
            </a:extLst>
          </p:cNvPr>
          <p:cNvSpPr>
            <a:spLocks noGrp="1"/>
          </p:cNvSpPr>
          <p:nvPr>
            <p:ph sz="half" idx="1"/>
          </p:nvPr>
        </p:nvSpPr>
        <p:spPr>
          <a:xfrm>
            <a:off x="838217" y="1676401"/>
            <a:ext cx="6160209" cy="4800600"/>
          </a:xfrm>
        </p:spPr>
        <p:txBody>
          <a:bodyPr>
            <a:normAutofit/>
          </a:bodyPr>
          <a:lstStyle/>
          <a:p>
            <a:endParaRPr lang="en-NG" sz="1800" dirty="0"/>
          </a:p>
          <a:p>
            <a:endParaRPr lang="en-US" sz="1800" dirty="0">
              <a:effectLst/>
              <a:latin typeface="Times New Roman" panose="02020603050405020304" pitchFamily="18" charset="0"/>
              <a:ea typeface="Times New Roman" panose="02020603050405020304" pitchFamily="18" charset="0"/>
            </a:endParaRPr>
          </a:p>
        </p:txBody>
      </p:sp>
      <p:pic>
        <p:nvPicPr>
          <p:cNvPr id="9" name="Content Placeholder 6">
            <a:extLst>
              <a:ext uri="{FF2B5EF4-FFF2-40B4-BE49-F238E27FC236}">
                <a16:creationId xmlns:a16="http://schemas.microsoft.com/office/drawing/2014/main" id="{F5E6E81D-FCDE-919D-566C-A0D7461AB579}"/>
              </a:ext>
            </a:extLst>
          </p:cNvPr>
          <p:cNvPicPr>
            <a:picLocks noChangeAspect="1"/>
          </p:cNvPicPr>
          <p:nvPr/>
        </p:nvPicPr>
        <p:blipFill>
          <a:blip r:embed="rId2"/>
          <a:stretch>
            <a:fillRect/>
          </a:stretch>
        </p:blipFill>
        <p:spPr>
          <a:xfrm>
            <a:off x="57808" y="1371599"/>
            <a:ext cx="7509184" cy="5105401"/>
          </a:xfrm>
          <a:prstGeom prst="rect">
            <a:avLst/>
          </a:prstGeom>
        </p:spPr>
      </p:pic>
      <p:pic>
        <p:nvPicPr>
          <p:cNvPr id="12" name="Content Placeholder 11">
            <a:extLst>
              <a:ext uri="{FF2B5EF4-FFF2-40B4-BE49-F238E27FC236}">
                <a16:creationId xmlns:a16="http://schemas.microsoft.com/office/drawing/2014/main" id="{6BBBD3BE-1641-D3A5-8BD7-98D619198A89}"/>
              </a:ext>
            </a:extLst>
          </p:cNvPr>
          <p:cNvPicPr>
            <a:picLocks noGrp="1" noChangeAspect="1"/>
          </p:cNvPicPr>
          <p:nvPr>
            <p:ph sz="half" idx="2"/>
          </p:nvPr>
        </p:nvPicPr>
        <p:blipFill>
          <a:blip r:embed="rId3"/>
          <a:stretch>
            <a:fillRect/>
          </a:stretch>
        </p:blipFill>
        <p:spPr>
          <a:xfrm>
            <a:off x="7659757" y="1129967"/>
            <a:ext cx="4373217" cy="5105401"/>
          </a:xfrm>
        </p:spPr>
      </p:pic>
    </p:spTree>
    <p:extLst>
      <p:ext uri="{BB962C8B-B14F-4D97-AF65-F5344CB8AC3E}">
        <p14:creationId xmlns:p14="http://schemas.microsoft.com/office/powerpoint/2010/main" val="17382942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2A0D070-7264-3340-B068-8878251BC37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3468" y="709550"/>
            <a:ext cx="10905065" cy="5438900"/>
          </a:xfrm>
          <a:prstGeom prst="rect">
            <a:avLst/>
          </a:prstGeom>
        </p:spPr>
      </p:pic>
    </p:spTree>
    <p:extLst>
      <p:ext uri="{BB962C8B-B14F-4D97-AF65-F5344CB8AC3E}">
        <p14:creationId xmlns:p14="http://schemas.microsoft.com/office/powerpoint/2010/main" val="16451801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Table&#10;&#10;Description automatically generated">
            <a:extLst>
              <a:ext uri="{FF2B5EF4-FFF2-40B4-BE49-F238E27FC236}">
                <a16:creationId xmlns:a16="http://schemas.microsoft.com/office/drawing/2014/main" id="{EEC47874-C4EC-8543-9DB0-DEEE917B8F7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3468" y="954914"/>
            <a:ext cx="10905065" cy="4948172"/>
          </a:xfrm>
          <a:prstGeom prst="rect">
            <a:avLst/>
          </a:prstGeom>
        </p:spPr>
      </p:pic>
    </p:spTree>
    <p:extLst>
      <p:ext uri="{BB962C8B-B14F-4D97-AF65-F5344CB8AC3E}">
        <p14:creationId xmlns:p14="http://schemas.microsoft.com/office/powerpoint/2010/main" val="18027911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Graphical user interface, text&#10;&#10;Description automatically generated">
            <a:extLst>
              <a:ext uri="{FF2B5EF4-FFF2-40B4-BE49-F238E27FC236}">
                <a16:creationId xmlns:a16="http://schemas.microsoft.com/office/drawing/2014/main" id="{B6ED609C-7528-4341-BCF0-33AC574ED50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3468" y="2529332"/>
            <a:ext cx="10905065" cy="1799336"/>
          </a:xfrm>
          <a:prstGeom prst="rect">
            <a:avLst/>
          </a:prstGeom>
        </p:spPr>
      </p:pic>
    </p:spTree>
    <p:extLst>
      <p:ext uri="{BB962C8B-B14F-4D97-AF65-F5344CB8AC3E}">
        <p14:creationId xmlns:p14="http://schemas.microsoft.com/office/powerpoint/2010/main" val="34820282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0932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24741" y="620392"/>
            <a:ext cx="3808268" cy="5504688"/>
          </a:xfrm>
        </p:spPr>
        <p:txBody>
          <a:bodyPr>
            <a:normAutofit/>
          </a:bodyPr>
          <a:lstStyle/>
          <a:p>
            <a:r>
              <a:rPr lang="en-US" sz="4800">
                <a:solidFill>
                  <a:schemeClr val="bg1"/>
                </a:solidFill>
              </a:rPr>
              <a:t>Diagnosis</a:t>
            </a:r>
          </a:p>
        </p:txBody>
      </p:sp>
      <p:graphicFrame>
        <p:nvGraphicFramePr>
          <p:cNvPr id="5" name="Content Placeholder 2">
            <a:extLst>
              <a:ext uri="{FF2B5EF4-FFF2-40B4-BE49-F238E27FC236}">
                <a16:creationId xmlns:a16="http://schemas.microsoft.com/office/drawing/2014/main" id="{9E4A542A-0C85-437A-9BF8-83F59FB75E17}"/>
              </a:ext>
            </a:extLst>
          </p:cNvPr>
          <p:cNvGraphicFramePr>
            <a:graphicFrameLocks noGrp="1"/>
          </p:cNvGraphicFramePr>
          <p:nvPr>
            <p:ph idx="1"/>
            <p:extLst>
              <p:ext uri="{D42A27DB-BD31-4B8C-83A1-F6EECF244321}">
                <p14:modId xmlns:p14="http://schemas.microsoft.com/office/powerpoint/2010/main" val="2851581149"/>
              </p:ext>
            </p:extLst>
          </p:nvPr>
        </p:nvGraphicFramePr>
        <p:xfrm>
          <a:off x="5468388"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495158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C1335-007F-D74E-B5BD-BB19AB254AD8}"/>
              </a:ext>
            </a:extLst>
          </p:cNvPr>
          <p:cNvSpPr>
            <a:spLocks noGrp="1"/>
          </p:cNvSpPr>
          <p:nvPr>
            <p:ph type="title"/>
          </p:nvPr>
        </p:nvSpPr>
        <p:spPr/>
        <p:txBody>
          <a:bodyPr/>
          <a:lstStyle/>
          <a:p>
            <a:r>
              <a:rPr lang="x-none" dirty="0"/>
              <a:t>Diagnosis discussion</a:t>
            </a:r>
          </a:p>
        </p:txBody>
      </p:sp>
      <p:sp>
        <p:nvSpPr>
          <p:cNvPr id="3" name="Content Placeholder 2">
            <a:extLst>
              <a:ext uri="{FF2B5EF4-FFF2-40B4-BE49-F238E27FC236}">
                <a16:creationId xmlns:a16="http://schemas.microsoft.com/office/drawing/2014/main" id="{853EB426-5B98-A440-A0BA-96B56889A356}"/>
              </a:ext>
            </a:extLst>
          </p:cNvPr>
          <p:cNvSpPr>
            <a:spLocks noGrp="1"/>
          </p:cNvSpPr>
          <p:nvPr>
            <p:ph idx="1"/>
          </p:nvPr>
        </p:nvSpPr>
        <p:spPr/>
        <p:txBody>
          <a:bodyPr>
            <a:normAutofit fontScale="85000" lnSpcReduction="20000"/>
          </a:bodyPr>
          <a:lstStyle/>
          <a:p>
            <a:r>
              <a:rPr lang="en-GB" dirty="0"/>
              <a:t>Meta-analysis - antigen detection tests have the highest analytical performance for diagnosing disseminated histoplasmosis among people living with HIV (overall sensitivity 95% and specificity 97%)</a:t>
            </a:r>
            <a:endParaRPr lang="x-none" dirty="0"/>
          </a:p>
          <a:p>
            <a:r>
              <a:rPr lang="en-GB" dirty="0"/>
              <a:t>Culture-based assays presented variable analytical performance in diagnosing disseminated histoplasmosis (overall sensitivity of 77% and unknown specificity)</a:t>
            </a:r>
            <a:endParaRPr lang="x-none" dirty="0"/>
          </a:p>
          <a:p>
            <a:r>
              <a:rPr lang="en-GB" dirty="0"/>
              <a:t>Antibody testing had high specificity but low sensitivity, probably because these people are highly immunosuppressed</a:t>
            </a:r>
            <a:r>
              <a:rPr lang="x-none" dirty="0"/>
              <a:t> </a:t>
            </a:r>
          </a:p>
          <a:p>
            <a:r>
              <a:rPr lang="en-GB" dirty="0"/>
              <a:t>Molecular testing through DNA detection - high diagnostic accuracy (sensitivity 95% and specificity 99%)</a:t>
            </a:r>
            <a:endParaRPr lang="x-none" dirty="0"/>
          </a:p>
          <a:p>
            <a:pPr>
              <a:buFont typeface="Wingdings" pitchFamily="2" charset="2"/>
              <a:buChar char="ü"/>
            </a:pPr>
            <a:r>
              <a:rPr lang="en-GB" dirty="0"/>
              <a:t>but the lack of consensus on techniques or procedures and the lack of availability of commercial kits makes implementing these types of assays difficult </a:t>
            </a:r>
          </a:p>
          <a:p>
            <a:pPr marL="0" indent="0">
              <a:buNone/>
            </a:pPr>
            <a:endParaRPr lang="en-GB" sz="1400"/>
          </a:p>
          <a:p>
            <a:pPr marL="0" indent="0">
              <a:buNone/>
            </a:pPr>
            <a:r>
              <a:rPr lang="en-GB" sz="1400"/>
              <a:t>WHO </a:t>
            </a:r>
            <a:r>
              <a:rPr lang="en-GB" sz="1400" dirty="0"/>
              <a:t>guidelines 2020</a:t>
            </a:r>
            <a:endParaRPr lang="x-none" sz="1400" dirty="0"/>
          </a:p>
          <a:p>
            <a:endParaRPr lang="x-none" dirty="0"/>
          </a:p>
        </p:txBody>
      </p:sp>
    </p:spTree>
    <p:extLst>
      <p:ext uri="{BB962C8B-B14F-4D97-AF65-F5344CB8AC3E}">
        <p14:creationId xmlns:p14="http://schemas.microsoft.com/office/powerpoint/2010/main" val="42462511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21-10-07 at 15.19.44.png"/>
          <p:cNvPicPr>
            <a:picLocks noGrp="1" noChangeAspect="1"/>
          </p:cNvPicPr>
          <p:nvPr>
            <p:ph idx="1"/>
          </p:nvPr>
        </p:nvPicPr>
        <p:blipFill>
          <a:blip r:embed="rId2">
            <a:extLst>
              <a:ext uri="{28A0092B-C50C-407E-A947-70E740481C1C}">
                <a14:useLocalDpi xmlns:a14="http://schemas.microsoft.com/office/drawing/2010/main" val="0"/>
              </a:ext>
            </a:extLst>
          </a:blip>
          <a:srcRect t="2137" b="2137"/>
          <a:stretch>
            <a:fillRect/>
          </a:stretch>
        </p:blipFill>
        <p:spPr/>
      </p:pic>
      <p:pic>
        <p:nvPicPr>
          <p:cNvPr id="5" name="Picture 4" descr="Graphical user interface, text, application, email&#10;&#10;Description automatically generated">
            <a:extLst>
              <a:ext uri="{FF2B5EF4-FFF2-40B4-BE49-F238E27FC236}">
                <a16:creationId xmlns:a16="http://schemas.microsoft.com/office/drawing/2014/main" id="{52902840-EC00-C94B-A71C-DEA8C2B84079}"/>
              </a:ext>
            </a:extLst>
          </p:cNvPr>
          <p:cNvPicPr>
            <a:picLocks noChangeAspect="1"/>
          </p:cNvPicPr>
          <p:nvPr/>
        </p:nvPicPr>
        <p:blipFill>
          <a:blip r:embed="rId3"/>
          <a:stretch>
            <a:fillRect/>
          </a:stretch>
        </p:blipFill>
        <p:spPr>
          <a:xfrm>
            <a:off x="609601" y="-10619"/>
            <a:ext cx="11376561" cy="1768168"/>
          </a:xfrm>
          <a:prstGeom prst="rect">
            <a:avLst/>
          </a:prstGeom>
        </p:spPr>
      </p:pic>
    </p:spTree>
    <p:extLst>
      <p:ext uri="{BB962C8B-B14F-4D97-AF65-F5344CB8AC3E}">
        <p14:creationId xmlns:p14="http://schemas.microsoft.com/office/powerpoint/2010/main" val="11390437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7" name="Arc 16">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 name="Title 3"/>
          <p:cNvSpPr>
            <a:spLocks noGrp="1"/>
          </p:cNvSpPr>
          <p:nvPr>
            <p:ph type="ctrTitle"/>
          </p:nvPr>
        </p:nvSpPr>
        <p:spPr>
          <a:xfrm>
            <a:off x="4038600" y="1939159"/>
            <a:ext cx="7644627" cy="2751086"/>
          </a:xfrm>
        </p:spPr>
        <p:txBody>
          <a:bodyPr>
            <a:normAutofit/>
          </a:bodyPr>
          <a:lstStyle/>
          <a:p>
            <a:pPr algn="r"/>
            <a:r>
              <a:rPr lang="en-US" dirty="0"/>
              <a:t>Treatment of histoplasmosis</a:t>
            </a:r>
            <a:br>
              <a:rPr lang="en-US" dirty="0"/>
            </a:br>
            <a:endParaRPr lang="en-US" dirty="0"/>
          </a:p>
        </p:txBody>
      </p:sp>
    </p:spTree>
    <p:extLst>
      <p:ext uri="{BB962C8B-B14F-4D97-AF65-F5344CB8AC3E}">
        <p14:creationId xmlns:p14="http://schemas.microsoft.com/office/powerpoint/2010/main" val="1088435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86478" y="1683756"/>
            <a:ext cx="3115265" cy="2396359"/>
          </a:xfrm>
        </p:spPr>
        <p:txBody>
          <a:bodyPr anchor="b">
            <a:normAutofit/>
          </a:bodyPr>
          <a:lstStyle/>
          <a:p>
            <a:pPr algn="r"/>
            <a:r>
              <a:rPr lang="en-GB" sz="4000">
                <a:solidFill>
                  <a:srgbClr val="FFFFFF"/>
                </a:solidFill>
              </a:rPr>
              <a:t>Overview</a:t>
            </a:r>
          </a:p>
        </p:txBody>
      </p:sp>
      <p:graphicFrame>
        <p:nvGraphicFramePr>
          <p:cNvPr id="5" name="Content Placeholder 2">
            <a:extLst>
              <a:ext uri="{FF2B5EF4-FFF2-40B4-BE49-F238E27FC236}">
                <a16:creationId xmlns:a16="http://schemas.microsoft.com/office/drawing/2014/main" id="{1FC5768F-F2E0-4EA4-958A-F1C14DE0D46F}"/>
              </a:ext>
            </a:extLst>
          </p:cNvPr>
          <p:cNvGraphicFramePr>
            <a:graphicFrameLocks noGrp="1"/>
          </p:cNvGraphicFramePr>
          <p:nvPr>
            <p:ph idx="1"/>
            <p:extLst>
              <p:ext uri="{D42A27DB-BD31-4B8C-83A1-F6EECF244321}">
                <p14:modId xmlns:p14="http://schemas.microsoft.com/office/powerpoint/2010/main" val="1265365328"/>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565784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a:t>Which manifestations to treat</a:t>
            </a:r>
          </a:p>
        </p:txBody>
      </p:sp>
      <p:sp>
        <p:nvSpPr>
          <p:cNvPr id="14" name="Content Placeholder 4"/>
          <p:cNvSpPr>
            <a:spLocks noGrp="1"/>
          </p:cNvSpPr>
          <p:nvPr>
            <p:ph idx="1"/>
          </p:nvPr>
        </p:nvSpPr>
        <p:spPr>
          <a:xfrm>
            <a:off x="1719348" y="2743200"/>
            <a:ext cx="4191000" cy="3124200"/>
          </a:xfrm>
          <a:prstGeom prst="rect">
            <a:avLst/>
          </a:prstGeom>
          <a:solidFill>
            <a:srgbClr val="49AC9A"/>
          </a:solidFill>
        </p:spPr>
        <p:txBody>
          <a:bodyPr>
            <a:normAutofit/>
          </a:bodyPr>
          <a:lstStyle/>
          <a:p>
            <a:pPr>
              <a:spcAft>
                <a:spcPts val="1200"/>
              </a:spcAft>
            </a:pPr>
            <a:r>
              <a:rPr lang="en-GB" sz="1800" dirty="0">
                <a:solidFill>
                  <a:schemeClr val="bg1"/>
                </a:solidFill>
              </a:rPr>
              <a:t>Acute pulmonary histoplasmosis (sometimes)</a:t>
            </a:r>
          </a:p>
          <a:p>
            <a:pPr>
              <a:spcAft>
                <a:spcPts val="1200"/>
              </a:spcAft>
            </a:pPr>
            <a:r>
              <a:rPr lang="en-GB" sz="1800" dirty="0">
                <a:solidFill>
                  <a:schemeClr val="bg1"/>
                </a:solidFill>
              </a:rPr>
              <a:t>Chronic pulmonary histoplasmosis (always)</a:t>
            </a:r>
          </a:p>
          <a:p>
            <a:pPr>
              <a:spcAft>
                <a:spcPts val="1200"/>
              </a:spcAft>
            </a:pPr>
            <a:r>
              <a:rPr lang="en-GB" sz="1800" dirty="0">
                <a:solidFill>
                  <a:schemeClr val="bg1"/>
                </a:solidFill>
              </a:rPr>
              <a:t>Progressive (Acute) disseminated histoplasmosis (always)</a:t>
            </a:r>
          </a:p>
          <a:p>
            <a:pPr>
              <a:spcAft>
                <a:spcPts val="1200"/>
              </a:spcAft>
            </a:pPr>
            <a:r>
              <a:rPr lang="en-GB" sz="1800" dirty="0">
                <a:solidFill>
                  <a:schemeClr val="bg1"/>
                </a:solidFill>
              </a:rPr>
              <a:t>Chronic disseminated (adrenal, colonic, oropharyngeal </a:t>
            </a:r>
            <a:r>
              <a:rPr lang="en-GB" sz="1800" dirty="0" err="1">
                <a:solidFill>
                  <a:schemeClr val="bg1"/>
                </a:solidFill>
              </a:rPr>
              <a:t>etc</a:t>
            </a:r>
            <a:r>
              <a:rPr lang="en-GB" sz="1800" dirty="0">
                <a:solidFill>
                  <a:schemeClr val="bg1"/>
                </a:solidFill>
              </a:rPr>
              <a:t>) (always)</a:t>
            </a:r>
          </a:p>
        </p:txBody>
      </p:sp>
      <p:sp>
        <p:nvSpPr>
          <p:cNvPr id="16" name="Content Placeholder 6"/>
          <p:cNvSpPr>
            <a:spLocks noGrp="1"/>
          </p:cNvSpPr>
          <p:nvPr>
            <p:ph sz="quarter" idx="4294967295"/>
          </p:nvPr>
        </p:nvSpPr>
        <p:spPr>
          <a:xfrm>
            <a:off x="6520939" y="2743200"/>
            <a:ext cx="4038600" cy="3124200"/>
          </a:xfrm>
          <a:prstGeom prst="rect">
            <a:avLst/>
          </a:prstGeom>
          <a:solidFill>
            <a:srgbClr val="7F7F7F"/>
          </a:solidFill>
        </p:spPr>
        <p:txBody>
          <a:bodyPr>
            <a:normAutofit lnSpcReduction="10000"/>
          </a:bodyPr>
          <a:lstStyle/>
          <a:p>
            <a:pPr>
              <a:spcAft>
                <a:spcPts val="1200"/>
              </a:spcAft>
            </a:pPr>
            <a:r>
              <a:rPr lang="en-GB" sz="1800" dirty="0">
                <a:solidFill>
                  <a:schemeClr val="bg1"/>
                </a:solidFill>
              </a:rPr>
              <a:t>Acute pulmonary histoplasmosis (usually)</a:t>
            </a:r>
          </a:p>
          <a:p>
            <a:pPr>
              <a:spcAft>
                <a:spcPts val="1200"/>
              </a:spcAft>
            </a:pPr>
            <a:r>
              <a:rPr lang="en-GB" sz="1800" dirty="0">
                <a:solidFill>
                  <a:schemeClr val="bg1"/>
                </a:solidFill>
              </a:rPr>
              <a:t>Pulmonary nodules</a:t>
            </a:r>
          </a:p>
          <a:p>
            <a:pPr>
              <a:spcAft>
                <a:spcPts val="1200"/>
              </a:spcAft>
            </a:pPr>
            <a:r>
              <a:rPr lang="en-GB" sz="1800" dirty="0">
                <a:solidFill>
                  <a:schemeClr val="bg1"/>
                </a:solidFill>
              </a:rPr>
              <a:t>Mediastinal histoplasmosis</a:t>
            </a:r>
          </a:p>
          <a:p>
            <a:pPr lvl="1"/>
            <a:r>
              <a:rPr lang="en-GB" sz="1600" dirty="0">
                <a:solidFill>
                  <a:schemeClr val="bg1"/>
                </a:solidFill>
              </a:rPr>
              <a:t>Lymphadenopathy</a:t>
            </a:r>
          </a:p>
          <a:p>
            <a:pPr lvl="1"/>
            <a:r>
              <a:rPr lang="en-GB" sz="1600" dirty="0">
                <a:solidFill>
                  <a:schemeClr val="bg1"/>
                </a:solidFill>
              </a:rPr>
              <a:t>Adenitis</a:t>
            </a:r>
          </a:p>
          <a:p>
            <a:pPr lvl="1"/>
            <a:r>
              <a:rPr lang="en-GB" sz="1600" dirty="0">
                <a:solidFill>
                  <a:schemeClr val="bg1"/>
                </a:solidFill>
              </a:rPr>
              <a:t>Fibrosis</a:t>
            </a:r>
          </a:p>
          <a:p>
            <a:pPr>
              <a:spcAft>
                <a:spcPts val="1200"/>
              </a:spcAft>
            </a:pPr>
            <a:r>
              <a:rPr lang="en-GB" sz="1800" dirty="0">
                <a:solidFill>
                  <a:schemeClr val="bg1"/>
                </a:solidFill>
              </a:rPr>
              <a:t>Presumed ocular histoplasmosis</a:t>
            </a:r>
          </a:p>
          <a:p>
            <a:pPr marL="342900" lvl="1" indent="0">
              <a:buNone/>
            </a:pPr>
            <a:endParaRPr lang="en-GB" sz="1600" dirty="0">
              <a:solidFill>
                <a:schemeClr val="bg1"/>
              </a:solidFill>
            </a:endParaRPr>
          </a:p>
        </p:txBody>
      </p:sp>
      <p:sp>
        <p:nvSpPr>
          <p:cNvPr id="4" name="TextBox 3"/>
          <p:cNvSpPr txBox="1"/>
          <p:nvPr/>
        </p:nvSpPr>
        <p:spPr>
          <a:xfrm>
            <a:off x="400050" y="6019868"/>
            <a:ext cx="5319105" cy="369332"/>
          </a:xfrm>
          <a:prstGeom prst="rect">
            <a:avLst/>
          </a:prstGeom>
          <a:noFill/>
        </p:spPr>
        <p:txBody>
          <a:bodyPr wrap="square" rtlCol="0" anchor="ctr" anchorCtr="0">
            <a:spAutoFit/>
          </a:bodyPr>
          <a:lstStyle/>
          <a:p>
            <a:r>
              <a:rPr lang="en-GB" dirty="0">
                <a:solidFill>
                  <a:schemeClr val="bg1">
                    <a:lumMod val="50000"/>
                  </a:schemeClr>
                </a:solidFill>
              </a:rPr>
              <a:t>Wheat </a:t>
            </a:r>
            <a:r>
              <a:rPr lang="en-GB" i="1" dirty="0">
                <a:solidFill>
                  <a:schemeClr val="bg1">
                    <a:lumMod val="50000"/>
                  </a:schemeClr>
                </a:solidFill>
              </a:rPr>
              <a:t>et al. Infect Dis </a:t>
            </a:r>
            <a:r>
              <a:rPr lang="en-GB" i="1" dirty="0" err="1">
                <a:solidFill>
                  <a:schemeClr val="bg1">
                    <a:lumMod val="50000"/>
                  </a:schemeClr>
                </a:solidFill>
              </a:rPr>
              <a:t>Clin</a:t>
            </a:r>
            <a:r>
              <a:rPr lang="en-GB" i="1" dirty="0">
                <a:solidFill>
                  <a:schemeClr val="bg1">
                    <a:lumMod val="50000"/>
                  </a:schemeClr>
                </a:solidFill>
              </a:rPr>
              <a:t> N Am</a:t>
            </a:r>
            <a:r>
              <a:rPr lang="en-GB" dirty="0">
                <a:solidFill>
                  <a:schemeClr val="bg1">
                    <a:lumMod val="50000"/>
                  </a:schemeClr>
                </a:solidFill>
              </a:rPr>
              <a:t>. 2016;30:207-227</a:t>
            </a:r>
          </a:p>
        </p:txBody>
      </p:sp>
      <p:sp>
        <p:nvSpPr>
          <p:cNvPr id="13" name="Text Placeholder 1"/>
          <p:cNvSpPr txBox="1">
            <a:spLocks/>
          </p:cNvSpPr>
          <p:nvPr/>
        </p:nvSpPr>
        <p:spPr>
          <a:xfrm>
            <a:off x="1719348" y="1447800"/>
            <a:ext cx="4191000" cy="1219200"/>
          </a:xfrm>
          <a:prstGeom prst="rect">
            <a:avLst/>
          </a:prstGeom>
          <a:solidFill>
            <a:srgbClr val="49AC9A"/>
          </a:solidFill>
        </p:spPr>
        <p:txBody>
          <a:bodyPr vert="horz" lIns="216000" tIns="14400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3200" dirty="0">
                <a:solidFill>
                  <a:schemeClr val="bg1"/>
                </a:solidFill>
              </a:rPr>
              <a:t>USUALLY or ALWAYS treated </a:t>
            </a:r>
          </a:p>
        </p:txBody>
      </p:sp>
      <p:sp>
        <p:nvSpPr>
          <p:cNvPr id="15" name="Text Placeholder 5"/>
          <p:cNvSpPr txBox="1">
            <a:spLocks/>
          </p:cNvSpPr>
          <p:nvPr/>
        </p:nvSpPr>
        <p:spPr>
          <a:xfrm>
            <a:off x="6513022" y="1447800"/>
            <a:ext cx="4038600" cy="1219200"/>
          </a:xfrm>
          <a:prstGeom prst="rect">
            <a:avLst/>
          </a:prstGeom>
          <a:solidFill>
            <a:srgbClr val="7F7F7F"/>
          </a:solidFill>
        </p:spPr>
        <p:txBody>
          <a:bodyPr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3200" dirty="0">
                <a:solidFill>
                  <a:schemeClr val="bg1"/>
                </a:solidFill>
              </a:rPr>
              <a:t>Usually NOT treated </a:t>
            </a:r>
          </a:p>
        </p:txBody>
      </p:sp>
    </p:spTree>
    <p:extLst>
      <p:ext uri="{BB962C8B-B14F-4D97-AF65-F5344CB8AC3E}">
        <p14:creationId xmlns:p14="http://schemas.microsoft.com/office/powerpoint/2010/main" val="17671986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a:t>Acute pulmonary histoplasmosis</a:t>
            </a:r>
          </a:p>
        </p:txBody>
      </p:sp>
      <p:sp>
        <p:nvSpPr>
          <p:cNvPr id="4" name="Text Placeholder 1"/>
          <p:cNvSpPr txBox="1">
            <a:spLocks/>
          </p:cNvSpPr>
          <p:nvPr/>
        </p:nvSpPr>
        <p:spPr>
          <a:xfrm>
            <a:off x="6452061" y="1396539"/>
            <a:ext cx="3810000" cy="761997"/>
          </a:xfrm>
          <a:prstGeom prst="rect">
            <a:avLst/>
          </a:prstGeom>
          <a:solidFill>
            <a:srgbClr val="7F7F7F"/>
          </a:solidFill>
        </p:spPr>
        <p:txBody>
          <a:bodyPr vert="horz" lIns="216000" tIns="144000" rIns="91440" bIns="45720" rtlCol="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3200" dirty="0">
                <a:solidFill>
                  <a:schemeClr val="bg1"/>
                </a:solidFill>
              </a:rPr>
              <a:t>Don’t treat </a:t>
            </a:r>
          </a:p>
        </p:txBody>
      </p:sp>
      <p:sp>
        <p:nvSpPr>
          <p:cNvPr id="5" name="Content Placeholder 4"/>
          <p:cNvSpPr txBox="1">
            <a:spLocks/>
          </p:cNvSpPr>
          <p:nvPr/>
        </p:nvSpPr>
        <p:spPr>
          <a:xfrm>
            <a:off x="6452061" y="2310940"/>
            <a:ext cx="3810000" cy="3581399"/>
          </a:xfrm>
          <a:prstGeom prst="rect">
            <a:avLst/>
          </a:prstGeom>
          <a:solidFill>
            <a:srgbClr val="7F7F7F"/>
          </a:solid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dirty="0">
                <a:solidFill>
                  <a:schemeClr val="bg1"/>
                </a:solidFill>
              </a:rPr>
              <a:t>Asymptomatic patient </a:t>
            </a:r>
          </a:p>
          <a:p>
            <a:r>
              <a:rPr lang="en-GB" sz="1800" dirty="0">
                <a:solidFill>
                  <a:schemeClr val="bg1"/>
                </a:solidFill>
              </a:rPr>
              <a:t>Mild disease</a:t>
            </a:r>
          </a:p>
          <a:p>
            <a:r>
              <a:rPr lang="en-GB" sz="1800" dirty="0">
                <a:solidFill>
                  <a:schemeClr val="bg1"/>
                </a:solidFill>
              </a:rPr>
              <a:t>Focal infiltrates on chest imaging </a:t>
            </a:r>
          </a:p>
          <a:p>
            <a:endParaRPr lang="en-GB" sz="1800" dirty="0">
              <a:solidFill>
                <a:schemeClr val="bg1"/>
              </a:solidFill>
            </a:endParaRPr>
          </a:p>
          <a:p>
            <a:r>
              <a:rPr lang="en-GB" sz="1800" dirty="0">
                <a:solidFill>
                  <a:schemeClr val="bg1"/>
                </a:solidFill>
              </a:rPr>
              <a:t>Rationale:</a:t>
            </a:r>
          </a:p>
          <a:p>
            <a:pPr lvl="1"/>
            <a:r>
              <a:rPr lang="en-GB" sz="1650" dirty="0">
                <a:solidFill>
                  <a:schemeClr val="bg1"/>
                </a:solidFill>
              </a:rPr>
              <a:t>Mild acute pulmonary histoplasmosis is self-limiting </a:t>
            </a:r>
          </a:p>
          <a:p>
            <a:endParaRPr lang="en-GB" sz="1800" dirty="0">
              <a:solidFill>
                <a:schemeClr val="bg1"/>
              </a:solidFill>
            </a:endParaRPr>
          </a:p>
        </p:txBody>
      </p:sp>
      <p:sp>
        <p:nvSpPr>
          <p:cNvPr id="6" name="Text Placeholder 5"/>
          <p:cNvSpPr txBox="1">
            <a:spLocks/>
          </p:cNvSpPr>
          <p:nvPr/>
        </p:nvSpPr>
        <p:spPr>
          <a:xfrm>
            <a:off x="2071254" y="1396540"/>
            <a:ext cx="3716547" cy="761999"/>
          </a:xfrm>
          <a:prstGeom prst="rect">
            <a:avLst/>
          </a:prstGeom>
          <a:solidFill>
            <a:srgbClr val="49AC9A"/>
          </a:solidFill>
        </p:spPr>
        <p:txBody>
          <a:bodyPr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3200" dirty="0">
                <a:solidFill>
                  <a:schemeClr val="bg1"/>
                </a:solidFill>
              </a:rPr>
              <a:t>Treat </a:t>
            </a:r>
          </a:p>
        </p:txBody>
      </p:sp>
      <p:sp>
        <p:nvSpPr>
          <p:cNvPr id="7" name="Content Placeholder 6"/>
          <p:cNvSpPr txBox="1">
            <a:spLocks/>
          </p:cNvSpPr>
          <p:nvPr/>
        </p:nvSpPr>
        <p:spPr>
          <a:xfrm>
            <a:off x="2071254" y="2310937"/>
            <a:ext cx="3716547" cy="3581400"/>
          </a:xfrm>
          <a:prstGeom prst="rect">
            <a:avLst/>
          </a:prstGeom>
          <a:solidFill>
            <a:srgbClr val="49AC9A"/>
          </a:solid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dirty="0">
                <a:solidFill>
                  <a:schemeClr val="bg1"/>
                </a:solidFill>
              </a:rPr>
              <a:t>Moderate-severe disease</a:t>
            </a:r>
          </a:p>
          <a:p>
            <a:r>
              <a:rPr lang="en-GB" sz="1800" dirty="0">
                <a:solidFill>
                  <a:schemeClr val="bg1"/>
                </a:solidFill>
              </a:rPr>
              <a:t>Diffuse bilateral infiltrates on chest imaging </a:t>
            </a:r>
          </a:p>
          <a:p>
            <a:r>
              <a:rPr lang="en-GB" sz="1800" dirty="0">
                <a:solidFill>
                  <a:schemeClr val="bg1"/>
                </a:solidFill>
              </a:rPr>
              <a:t>Immunosuppression  </a:t>
            </a:r>
          </a:p>
          <a:p>
            <a:endParaRPr lang="en-GB" sz="1800" dirty="0">
              <a:solidFill>
                <a:schemeClr val="bg1"/>
              </a:solidFill>
            </a:endParaRPr>
          </a:p>
          <a:p>
            <a:r>
              <a:rPr lang="en-GB" sz="1800" b="1" dirty="0">
                <a:solidFill>
                  <a:schemeClr val="bg1"/>
                </a:solidFill>
              </a:rPr>
              <a:t>Treatment options:</a:t>
            </a:r>
          </a:p>
          <a:p>
            <a:r>
              <a:rPr lang="en-GB" sz="1800" dirty="0">
                <a:solidFill>
                  <a:schemeClr val="bg1"/>
                </a:solidFill>
              </a:rPr>
              <a:t>Amphotericin B for 1-2 weeks followed by itraconazole for 12 weeks</a:t>
            </a:r>
          </a:p>
          <a:p>
            <a:r>
              <a:rPr lang="en-GB" sz="1800" dirty="0">
                <a:solidFill>
                  <a:schemeClr val="bg1"/>
                </a:solidFill>
              </a:rPr>
              <a:t>Itraconazole alone for 12 weeks in mild to moderate disease</a:t>
            </a:r>
          </a:p>
        </p:txBody>
      </p:sp>
    </p:spTree>
    <p:extLst>
      <p:ext uri="{BB962C8B-B14F-4D97-AF65-F5344CB8AC3E}">
        <p14:creationId xmlns:p14="http://schemas.microsoft.com/office/powerpoint/2010/main" val="145704886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BA8D1DD-CCB7-8150-0259-C8CDDCA6EE8A}"/>
              </a:ext>
            </a:extLst>
          </p:cNvPr>
          <p:cNvSpPr>
            <a:spLocks noGrp="1"/>
          </p:cNvSpPr>
          <p:nvPr>
            <p:ph type="body" idx="1"/>
          </p:nvPr>
        </p:nvSpPr>
        <p:spPr>
          <a:xfrm>
            <a:off x="938213" y="1587036"/>
            <a:ext cx="5157787" cy="623887"/>
          </a:xfrm>
        </p:spPr>
        <p:txBody>
          <a:bodyPr/>
          <a:lstStyle/>
          <a:p>
            <a:r>
              <a:rPr lang="en-US" dirty="0"/>
              <a:t>Pericarditis, R</a:t>
            </a:r>
            <a:r>
              <a:rPr lang="en-GB" dirty="0" err="1"/>
              <a:t>heumatologic</a:t>
            </a:r>
            <a:r>
              <a:rPr lang="en-GB" dirty="0"/>
              <a:t> Syndromes</a:t>
            </a:r>
            <a:endParaRPr lang="en-NG" dirty="0"/>
          </a:p>
        </p:txBody>
      </p:sp>
      <p:sp>
        <p:nvSpPr>
          <p:cNvPr id="4" name="Content Placeholder 3">
            <a:extLst>
              <a:ext uri="{FF2B5EF4-FFF2-40B4-BE49-F238E27FC236}">
                <a16:creationId xmlns:a16="http://schemas.microsoft.com/office/drawing/2014/main" id="{96B9CBA9-DB11-865E-CF3B-45EBAFA6D7B9}"/>
              </a:ext>
            </a:extLst>
          </p:cNvPr>
          <p:cNvSpPr>
            <a:spLocks noGrp="1"/>
          </p:cNvSpPr>
          <p:nvPr>
            <p:ph sz="half" idx="2"/>
          </p:nvPr>
        </p:nvSpPr>
        <p:spPr>
          <a:xfrm>
            <a:off x="862014" y="2505075"/>
            <a:ext cx="5157787" cy="3684588"/>
          </a:xfrm>
        </p:spPr>
        <p:txBody>
          <a:bodyPr>
            <a:normAutofit/>
          </a:bodyPr>
          <a:lstStyle/>
          <a:p>
            <a:r>
              <a:rPr lang="en-US" sz="2400" dirty="0">
                <a:latin typeface="Times New Roman" panose="02020603050405020304" pitchFamily="18" charset="0"/>
                <a:cs typeface="Times New Roman" panose="02020603050405020304" pitchFamily="18" charset="0"/>
              </a:rPr>
              <a:t>Nonsteroidal anti-inflammatory therapy is recommended in mild cases </a:t>
            </a:r>
          </a:p>
          <a:p>
            <a:r>
              <a:rPr lang="en-US" sz="2400" dirty="0">
                <a:latin typeface="Times New Roman" panose="02020603050405020304" pitchFamily="18" charset="0"/>
                <a:cs typeface="Times New Roman" panose="02020603050405020304" pitchFamily="18" charset="0"/>
              </a:rPr>
              <a:t>Prednisone (0.5–1.0 mg/kg daily) in tapering doses over 1–2 weeks</a:t>
            </a:r>
          </a:p>
          <a:p>
            <a:r>
              <a:rPr lang="en-US" sz="2400" dirty="0">
                <a:latin typeface="Times New Roman" panose="02020603050405020304" pitchFamily="18" charset="0"/>
                <a:cs typeface="Times New Roman" panose="02020603050405020304" pitchFamily="18" charset="0"/>
              </a:rPr>
              <a:t>Itraconazole (200 mg 3 times daily for 3 days and then once or twice daily for 6–12 weeks) is recommended if corticosteroids are administered </a:t>
            </a:r>
          </a:p>
          <a:p>
            <a:endParaRPr lang="en-NG" dirty="0"/>
          </a:p>
        </p:txBody>
      </p:sp>
      <p:sp>
        <p:nvSpPr>
          <p:cNvPr id="5" name="Text Placeholder 4">
            <a:extLst>
              <a:ext uri="{FF2B5EF4-FFF2-40B4-BE49-F238E27FC236}">
                <a16:creationId xmlns:a16="http://schemas.microsoft.com/office/drawing/2014/main" id="{61929603-D7A2-6261-64BD-BBD4BF42DEC3}"/>
              </a:ext>
            </a:extLst>
          </p:cNvPr>
          <p:cNvSpPr>
            <a:spLocks noGrp="1"/>
          </p:cNvSpPr>
          <p:nvPr>
            <p:ph type="body" sz="quarter" idx="3"/>
          </p:nvPr>
        </p:nvSpPr>
        <p:spPr>
          <a:xfrm>
            <a:off x="6708774" y="1681163"/>
            <a:ext cx="4545013" cy="823912"/>
          </a:xfrm>
        </p:spPr>
        <p:txBody>
          <a:bodyPr/>
          <a:lstStyle/>
          <a:p>
            <a:r>
              <a:rPr lang="en-GB" dirty="0"/>
              <a:t>Chronic Cavitary Pulmonary Histoplasmosis</a:t>
            </a:r>
            <a:endParaRPr lang="en-NG" dirty="0"/>
          </a:p>
        </p:txBody>
      </p:sp>
      <p:sp>
        <p:nvSpPr>
          <p:cNvPr id="6" name="Content Placeholder 5">
            <a:extLst>
              <a:ext uri="{FF2B5EF4-FFF2-40B4-BE49-F238E27FC236}">
                <a16:creationId xmlns:a16="http://schemas.microsoft.com/office/drawing/2014/main" id="{683DCE1F-D9E3-5862-68AD-19EB8B64A46C}"/>
              </a:ext>
            </a:extLst>
          </p:cNvPr>
          <p:cNvSpPr>
            <a:spLocks noGrp="1"/>
          </p:cNvSpPr>
          <p:nvPr>
            <p:ph sz="quarter" idx="4"/>
          </p:nvPr>
        </p:nvSpPr>
        <p:spPr/>
        <p:txBody>
          <a:bodyPr>
            <a:normAutofit/>
          </a:bodyPr>
          <a:lstStyle/>
          <a:p>
            <a:r>
              <a:rPr lang="en-US" sz="2400" dirty="0">
                <a:latin typeface="Times New Roman" panose="02020603050405020304" pitchFamily="18" charset="0"/>
                <a:cs typeface="Times New Roman" panose="02020603050405020304" pitchFamily="18" charset="0"/>
              </a:rPr>
              <a:t>Itraconazole, 200 mg 3 times daily for 3 days and then once or twice daily for at least 1 year</a:t>
            </a:r>
            <a:endParaRPr lang="en-NG" sz="2400" dirty="0">
              <a:latin typeface="Times New Roman" panose="02020603050405020304" pitchFamily="18" charset="0"/>
              <a:cs typeface="Times New Roman" panose="02020603050405020304" pitchFamily="18" charset="0"/>
            </a:endParaRPr>
          </a:p>
          <a:p>
            <a:endParaRPr lang="en-NG" dirty="0"/>
          </a:p>
        </p:txBody>
      </p:sp>
    </p:spTree>
    <p:extLst>
      <p:ext uri="{BB962C8B-B14F-4D97-AF65-F5344CB8AC3E}">
        <p14:creationId xmlns:p14="http://schemas.microsoft.com/office/powerpoint/2010/main" val="23823133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DE54924-F55C-1682-95E4-FACD28F1F231}"/>
              </a:ext>
            </a:extLst>
          </p:cNvPr>
          <p:cNvSpPr>
            <a:spLocks noGrp="1"/>
          </p:cNvSpPr>
          <p:nvPr>
            <p:ph type="body" idx="1"/>
          </p:nvPr>
        </p:nvSpPr>
        <p:spPr/>
        <p:txBody>
          <a:bodyPr/>
          <a:lstStyle/>
          <a:p>
            <a:r>
              <a:rPr lang="en-GB" dirty="0"/>
              <a:t>Mediastinal Lymphadenitis, </a:t>
            </a:r>
            <a:br>
              <a:rPr lang="en-GB" dirty="0"/>
            </a:br>
            <a:r>
              <a:rPr lang="en-GB" dirty="0"/>
              <a:t>Mediastinal granuloma</a:t>
            </a:r>
            <a:endParaRPr lang="en-NG" dirty="0"/>
          </a:p>
        </p:txBody>
      </p:sp>
      <p:sp>
        <p:nvSpPr>
          <p:cNvPr id="4" name="Content Placeholder 3">
            <a:extLst>
              <a:ext uri="{FF2B5EF4-FFF2-40B4-BE49-F238E27FC236}">
                <a16:creationId xmlns:a16="http://schemas.microsoft.com/office/drawing/2014/main" id="{3FCFC8DC-817B-70D7-A57C-511C2F761890}"/>
              </a:ext>
            </a:extLst>
          </p:cNvPr>
          <p:cNvSpPr>
            <a:spLocks noGrp="1"/>
          </p:cNvSpPr>
          <p:nvPr>
            <p:ph sz="half" idx="2"/>
          </p:nvPr>
        </p:nvSpPr>
        <p:spPr/>
        <p:txBody>
          <a:bodyPr>
            <a:normAutofit/>
          </a:bodyPr>
          <a:lstStyle/>
          <a:p>
            <a:r>
              <a:rPr lang="en-GB" sz="2600" dirty="0">
                <a:latin typeface="Times New Roman" panose="02020603050405020304" pitchFamily="18" charset="0"/>
                <a:cs typeface="Times New Roman" panose="02020603050405020304" pitchFamily="18" charset="0"/>
              </a:rPr>
              <a:t>Treatment is usually unnecessary</a:t>
            </a:r>
          </a:p>
          <a:p>
            <a:r>
              <a:rPr lang="en-US" sz="2600" dirty="0">
                <a:latin typeface="Times New Roman" panose="02020603050405020304" pitchFamily="18" charset="0"/>
                <a:cs typeface="Times New Roman" panose="02020603050405020304" pitchFamily="18" charset="0"/>
              </a:rPr>
              <a:t>Prednisone (0.5–1.0 mg/kg daily) in tapering doses over 1–2 weeks</a:t>
            </a:r>
          </a:p>
          <a:p>
            <a:r>
              <a:rPr lang="en-US" sz="2600" dirty="0">
                <a:latin typeface="Times New Roman" panose="02020603050405020304" pitchFamily="18" charset="0"/>
                <a:cs typeface="Times New Roman" panose="02020603050405020304" pitchFamily="18" charset="0"/>
              </a:rPr>
              <a:t>Itraconazole (200 mg 3 times daily for 3 days and then once or twice daily for 6–12 weeks) is recommended if corticosteroids are administered </a:t>
            </a:r>
            <a:endParaRPr lang="en-NG" sz="2600" dirty="0">
              <a:latin typeface="Times New Roman" panose="02020603050405020304" pitchFamily="18" charset="0"/>
              <a:cs typeface="Times New Roman" panose="02020603050405020304" pitchFamily="18" charset="0"/>
            </a:endParaRPr>
          </a:p>
          <a:p>
            <a:endParaRPr lang="en-NG" dirty="0"/>
          </a:p>
        </p:txBody>
      </p:sp>
      <p:sp>
        <p:nvSpPr>
          <p:cNvPr id="5" name="Text Placeholder 4">
            <a:extLst>
              <a:ext uri="{FF2B5EF4-FFF2-40B4-BE49-F238E27FC236}">
                <a16:creationId xmlns:a16="http://schemas.microsoft.com/office/drawing/2014/main" id="{1C9FBA68-EC4E-A09D-A784-549482E8E924}"/>
              </a:ext>
            </a:extLst>
          </p:cNvPr>
          <p:cNvSpPr>
            <a:spLocks noGrp="1"/>
          </p:cNvSpPr>
          <p:nvPr>
            <p:ph type="body" sz="quarter" idx="3"/>
          </p:nvPr>
        </p:nvSpPr>
        <p:spPr>
          <a:xfrm>
            <a:off x="6318252" y="1006328"/>
            <a:ext cx="5183188" cy="823912"/>
          </a:xfrm>
        </p:spPr>
        <p:txBody>
          <a:bodyPr/>
          <a:lstStyle/>
          <a:p>
            <a:r>
              <a:rPr lang="en-GB" dirty="0"/>
              <a:t>Mediastinal Fibrosis</a:t>
            </a:r>
            <a:endParaRPr lang="en-NG" dirty="0"/>
          </a:p>
        </p:txBody>
      </p:sp>
      <p:sp>
        <p:nvSpPr>
          <p:cNvPr id="6" name="Content Placeholder 5">
            <a:extLst>
              <a:ext uri="{FF2B5EF4-FFF2-40B4-BE49-F238E27FC236}">
                <a16:creationId xmlns:a16="http://schemas.microsoft.com/office/drawing/2014/main" id="{633A1F4A-86BA-66BD-EC75-1D8277E4FE3E}"/>
              </a:ext>
            </a:extLst>
          </p:cNvPr>
          <p:cNvSpPr>
            <a:spLocks noGrp="1"/>
          </p:cNvSpPr>
          <p:nvPr>
            <p:ph sz="quarter" idx="4"/>
          </p:nvPr>
        </p:nvSpPr>
        <p:spPr>
          <a:xfrm>
            <a:off x="6318252" y="1899331"/>
            <a:ext cx="5183188" cy="3684588"/>
          </a:xfrm>
        </p:spPr>
        <p:txBody>
          <a:bodyPr>
            <a:normAutofit fontScale="92500" lnSpcReduction="20000"/>
          </a:bodyPr>
          <a:lstStyle/>
          <a:p>
            <a:r>
              <a:rPr lang="en-US" sz="2600" dirty="0">
                <a:latin typeface="Times New Roman" panose="02020603050405020304" pitchFamily="18" charset="0"/>
                <a:cs typeface="Times New Roman" panose="02020603050405020304" pitchFamily="18" charset="0"/>
              </a:rPr>
              <a:t>Antifungal treatment is not recommended</a:t>
            </a:r>
          </a:p>
          <a:p>
            <a:r>
              <a:rPr lang="en-US" sz="2600" dirty="0">
                <a:latin typeface="Times New Roman" panose="02020603050405020304" pitchFamily="18" charset="0"/>
                <a:cs typeface="Times New Roman" panose="02020603050405020304" pitchFamily="18" charset="0"/>
              </a:rPr>
              <a:t>The placement of intravascular stents is recommended for selected patients with pulmonary vessel obstruction</a:t>
            </a:r>
          </a:p>
          <a:p>
            <a:pPr marL="0" indent="0">
              <a:buNone/>
            </a:pPr>
            <a:endParaRPr lang="en-US" sz="2400" dirty="0">
              <a:latin typeface="Times New Roman" panose="02020603050405020304" pitchFamily="18" charset="0"/>
              <a:cs typeface="Times New Roman" panose="02020603050405020304" pitchFamily="18" charset="0"/>
            </a:endParaRPr>
          </a:p>
          <a:p>
            <a:pPr marL="0" indent="0">
              <a:buNone/>
            </a:pPr>
            <a:r>
              <a:rPr lang="en-US" dirty="0"/>
              <a:t>   </a:t>
            </a:r>
            <a:r>
              <a:rPr lang="en-US" b="1" dirty="0"/>
              <a:t>Broncholithiasis</a:t>
            </a:r>
          </a:p>
          <a:p>
            <a:r>
              <a:rPr lang="en-US" sz="2600" dirty="0">
                <a:latin typeface="Times New Roman" panose="02020603050405020304" pitchFamily="18" charset="0"/>
                <a:cs typeface="Times New Roman" panose="02020603050405020304" pitchFamily="18" charset="0"/>
              </a:rPr>
              <a:t>Antifungal treatment is not recommended</a:t>
            </a:r>
          </a:p>
          <a:p>
            <a:r>
              <a:rPr lang="en-US" sz="2600" dirty="0">
                <a:latin typeface="Times New Roman" panose="02020603050405020304" pitchFamily="18" charset="0"/>
                <a:cs typeface="Times New Roman" panose="02020603050405020304" pitchFamily="18" charset="0"/>
              </a:rPr>
              <a:t>Bronchoscopic or surgical removal of the broncholith</a:t>
            </a:r>
            <a:endParaRPr lang="en-NG" sz="2600" dirty="0">
              <a:latin typeface="Times New Roman" panose="02020603050405020304" pitchFamily="18" charset="0"/>
              <a:cs typeface="Times New Roman" panose="02020603050405020304" pitchFamily="18" charset="0"/>
            </a:endParaRPr>
          </a:p>
          <a:p>
            <a:endParaRPr lang="en-NG" dirty="0"/>
          </a:p>
        </p:txBody>
      </p:sp>
    </p:spTree>
    <p:extLst>
      <p:ext uri="{BB962C8B-B14F-4D97-AF65-F5344CB8AC3E}">
        <p14:creationId xmlns:p14="http://schemas.microsoft.com/office/powerpoint/2010/main" val="31427828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5D6B2-6A1F-87BB-C750-829FBCF5A91C}"/>
              </a:ext>
            </a:extLst>
          </p:cNvPr>
          <p:cNvSpPr>
            <a:spLocks noGrp="1"/>
          </p:cNvSpPr>
          <p:nvPr>
            <p:ph type="title"/>
          </p:nvPr>
        </p:nvSpPr>
        <p:spPr/>
        <p:txBody>
          <a:bodyPr/>
          <a:lstStyle/>
          <a:p>
            <a:r>
              <a:rPr lang="en-GB" dirty="0"/>
              <a:t>Disseminated Histoplasmosis</a:t>
            </a:r>
            <a:endParaRPr lang="en-NG" dirty="0"/>
          </a:p>
        </p:txBody>
      </p:sp>
      <p:sp>
        <p:nvSpPr>
          <p:cNvPr id="3" name="Text Placeholder 2">
            <a:extLst>
              <a:ext uri="{FF2B5EF4-FFF2-40B4-BE49-F238E27FC236}">
                <a16:creationId xmlns:a16="http://schemas.microsoft.com/office/drawing/2014/main" id="{160C9D45-EFA3-7F73-93F4-0F72DF47EE49}"/>
              </a:ext>
            </a:extLst>
          </p:cNvPr>
          <p:cNvSpPr>
            <a:spLocks noGrp="1"/>
          </p:cNvSpPr>
          <p:nvPr>
            <p:ph type="body" idx="1"/>
          </p:nvPr>
        </p:nvSpPr>
        <p:spPr/>
        <p:txBody>
          <a:bodyPr/>
          <a:lstStyle/>
          <a:p>
            <a:r>
              <a:rPr lang="en-US" sz="2400" dirty="0">
                <a:latin typeface="Times New Roman" panose="02020603050405020304" pitchFamily="18" charset="0"/>
                <a:cs typeface="Times New Roman" panose="02020603050405020304" pitchFamily="18" charset="0"/>
              </a:rPr>
              <a:t>For moderately severe to severe disease</a:t>
            </a:r>
          </a:p>
        </p:txBody>
      </p:sp>
      <p:sp>
        <p:nvSpPr>
          <p:cNvPr id="4" name="Content Placeholder 3">
            <a:extLst>
              <a:ext uri="{FF2B5EF4-FFF2-40B4-BE49-F238E27FC236}">
                <a16:creationId xmlns:a16="http://schemas.microsoft.com/office/drawing/2014/main" id="{5689FA29-9F00-AFB4-10D0-2763464B5C9C}"/>
              </a:ext>
            </a:extLst>
          </p:cNvPr>
          <p:cNvSpPr>
            <a:spLocks noGrp="1"/>
          </p:cNvSpPr>
          <p:nvPr>
            <p:ph sz="half" idx="2"/>
          </p:nvPr>
        </p:nvSpPr>
        <p:spPr/>
        <p:txBody>
          <a:bodyPr>
            <a:normAutofit/>
          </a:bodyPr>
          <a:lstStyle/>
          <a:p>
            <a:r>
              <a:rPr lang="en-US" sz="2400" dirty="0" err="1">
                <a:latin typeface="Times New Roman" panose="02020603050405020304" pitchFamily="18" charset="0"/>
                <a:cs typeface="Times New Roman" panose="02020603050405020304" pitchFamily="18" charset="0"/>
              </a:rPr>
              <a:t>LAmB</a:t>
            </a:r>
            <a:r>
              <a:rPr lang="en-US" sz="2400" dirty="0">
                <a:latin typeface="Times New Roman" panose="02020603050405020304" pitchFamily="18" charset="0"/>
                <a:cs typeface="Times New Roman" panose="02020603050405020304" pitchFamily="18" charset="0"/>
              </a:rPr>
              <a:t> (3.0 mg/kg daily) for 1–2 weeks</a:t>
            </a:r>
          </a:p>
          <a:p>
            <a:r>
              <a:rPr lang="en-US" sz="2400" dirty="0">
                <a:latin typeface="Times New Roman" panose="02020603050405020304" pitchFamily="18" charset="0"/>
                <a:cs typeface="Times New Roman" panose="02020603050405020304" pitchFamily="18" charset="0"/>
              </a:rPr>
              <a:t>Oral itraconazole (200 mg 3 times daily for 3 days and then 200 mg twice daily for a total of at least 12 months)</a:t>
            </a:r>
          </a:p>
          <a:p>
            <a:r>
              <a:rPr lang="en-US" sz="2400" dirty="0">
                <a:latin typeface="Times New Roman" panose="02020603050405020304" pitchFamily="18" charset="0"/>
                <a:cs typeface="Times New Roman" panose="02020603050405020304" pitchFamily="18" charset="0"/>
              </a:rPr>
              <a:t>An alternative to </a:t>
            </a:r>
            <a:r>
              <a:rPr lang="en-US" sz="2400" dirty="0" err="1">
                <a:latin typeface="Times New Roman" panose="02020603050405020304" pitchFamily="18" charset="0"/>
                <a:cs typeface="Times New Roman" panose="02020603050405020304" pitchFamily="18" charset="0"/>
              </a:rPr>
              <a:t>LAmB</a:t>
            </a:r>
            <a:r>
              <a:rPr lang="en-US" sz="2400" dirty="0">
                <a:latin typeface="Times New Roman" panose="02020603050405020304" pitchFamily="18" charset="0"/>
                <a:cs typeface="Times New Roman" panose="02020603050405020304" pitchFamily="18" charset="0"/>
              </a:rPr>
              <a:t> is the deoxycholate formulation of amphotericin B (</a:t>
            </a:r>
            <a:r>
              <a:rPr lang="en-GB" sz="2400" dirty="0">
                <a:latin typeface="Times New Roman" panose="02020603050405020304" pitchFamily="18" charset="0"/>
                <a:cs typeface="Times New Roman" panose="02020603050405020304" pitchFamily="18" charset="0"/>
              </a:rPr>
              <a:t>0.7–1.0 mg/kg daily) </a:t>
            </a:r>
            <a:endParaRPr lang="en-NG" sz="2400" dirty="0">
              <a:latin typeface="Times New Roman" panose="02020603050405020304" pitchFamily="18" charset="0"/>
              <a:cs typeface="Times New Roman" panose="02020603050405020304" pitchFamily="18" charset="0"/>
            </a:endParaRPr>
          </a:p>
          <a:p>
            <a:endParaRPr lang="en-NG" dirty="0"/>
          </a:p>
        </p:txBody>
      </p:sp>
      <p:sp>
        <p:nvSpPr>
          <p:cNvPr id="5" name="Text Placeholder 4">
            <a:extLst>
              <a:ext uri="{FF2B5EF4-FFF2-40B4-BE49-F238E27FC236}">
                <a16:creationId xmlns:a16="http://schemas.microsoft.com/office/drawing/2014/main" id="{99FCC734-47AB-9C4B-D14D-F35E8E0583D5}"/>
              </a:ext>
            </a:extLst>
          </p:cNvPr>
          <p:cNvSpPr>
            <a:spLocks noGrp="1"/>
          </p:cNvSpPr>
          <p:nvPr>
            <p:ph type="body" sz="quarter" idx="3"/>
          </p:nvPr>
        </p:nvSpPr>
        <p:spPr>
          <a:xfrm>
            <a:off x="6172200" y="1414463"/>
            <a:ext cx="5183188" cy="823912"/>
          </a:xfrm>
        </p:spPr>
        <p:txBody>
          <a:bodyPr/>
          <a:lstStyle/>
          <a:p>
            <a:r>
              <a:rPr lang="en-US" sz="2400" dirty="0">
                <a:latin typeface="Times New Roman" panose="02020603050405020304" pitchFamily="18" charset="0"/>
                <a:cs typeface="Times New Roman" panose="02020603050405020304" pitchFamily="18" charset="0"/>
              </a:rPr>
              <a:t>Mild-to-moderate disease</a:t>
            </a:r>
            <a:endParaRPr lang="en-NG" dirty="0"/>
          </a:p>
        </p:txBody>
      </p:sp>
      <p:sp>
        <p:nvSpPr>
          <p:cNvPr id="6" name="Content Placeholder 5">
            <a:extLst>
              <a:ext uri="{FF2B5EF4-FFF2-40B4-BE49-F238E27FC236}">
                <a16:creationId xmlns:a16="http://schemas.microsoft.com/office/drawing/2014/main" id="{51DA1D12-EFA6-F4D6-A3A2-BC25C5A51F10}"/>
              </a:ext>
            </a:extLst>
          </p:cNvPr>
          <p:cNvSpPr>
            <a:spLocks noGrp="1"/>
          </p:cNvSpPr>
          <p:nvPr>
            <p:ph sz="quarter" idx="4"/>
          </p:nvPr>
        </p:nvSpPr>
        <p:spPr/>
        <p:txBody>
          <a:bodyPr>
            <a:normAutofit/>
          </a:bodyPr>
          <a:lstStyle/>
          <a:p>
            <a:r>
              <a:rPr lang="en-US" sz="2400" dirty="0">
                <a:latin typeface="Times New Roman" panose="02020603050405020304" pitchFamily="18" charset="0"/>
                <a:cs typeface="Times New Roman" panose="02020603050405020304" pitchFamily="18" charset="0"/>
              </a:rPr>
              <a:t>Itraconazole (200 mg 3 times daily for 3 days and then twice daily for at least 12 months)</a:t>
            </a:r>
          </a:p>
          <a:p>
            <a:r>
              <a:rPr lang="en-US" sz="2400" dirty="0">
                <a:latin typeface="Times New Roman" panose="02020603050405020304" pitchFamily="18" charset="0"/>
                <a:cs typeface="Times New Roman" panose="02020603050405020304" pitchFamily="18" charset="0"/>
              </a:rPr>
              <a:t>Lifelong suppressive therapy with itraconazole (200 mg daily) is required in patients who relapse despite receipt of appropriate therapy and </a:t>
            </a:r>
            <a:r>
              <a:rPr lang="en-GB" sz="2400" dirty="0">
                <a:latin typeface="Times New Roman" panose="02020603050405020304" pitchFamily="18" charset="0"/>
                <a:cs typeface="Times New Roman" panose="02020603050405020304" pitchFamily="18" charset="0"/>
              </a:rPr>
              <a:t>immunosuppressed patients</a:t>
            </a:r>
            <a:endParaRPr lang="en-NG" sz="2400" dirty="0">
              <a:latin typeface="Times New Roman" panose="02020603050405020304" pitchFamily="18" charset="0"/>
              <a:cs typeface="Times New Roman" panose="02020603050405020304" pitchFamily="18" charset="0"/>
            </a:endParaRPr>
          </a:p>
          <a:p>
            <a:endParaRPr lang="en-NG" dirty="0"/>
          </a:p>
        </p:txBody>
      </p:sp>
    </p:spTree>
    <p:extLst>
      <p:ext uri="{BB962C8B-B14F-4D97-AF65-F5344CB8AC3E}">
        <p14:creationId xmlns:p14="http://schemas.microsoft.com/office/powerpoint/2010/main" val="214867572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496D2-2C42-F175-B2B7-421F2771EB6A}"/>
              </a:ext>
            </a:extLst>
          </p:cNvPr>
          <p:cNvSpPr>
            <a:spLocks noGrp="1"/>
          </p:cNvSpPr>
          <p:nvPr>
            <p:ph type="title"/>
          </p:nvPr>
        </p:nvSpPr>
        <p:spPr>
          <a:xfrm>
            <a:off x="839788" y="365125"/>
            <a:ext cx="8609012" cy="1325563"/>
          </a:xfrm>
        </p:spPr>
        <p:txBody>
          <a:bodyPr/>
          <a:lstStyle/>
          <a:p>
            <a:r>
              <a:rPr lang="en-GB" dirty="0"/>
              <a:t>Disseminated histoplasmosis classification definitions</a:t>
            </a:r>
            <a:endParaRPr lang="en-NG" dirty="0"/>
          </a:p>
        </p:txBody>
      </p:sp>
      <p:sp>
        <p:nvSpPr>
          <p:cNvPr id="3" name="Text Placeholder 2">
            <a:extLst>
              <a:ext uri="{FF2B5EF4-FFF2-40B4-BE49-F238E27FC236}">
                <a16:creationId xmlns:a16="http://schemas.microsoft.com/office/drawing/2014/main" id="{CC92D00B-A351-5A5F-32E8-27B2145A8CF6}"/>
              </a:ext>
            </a:extLst>
          </p:cNvPr>
          <p:cNvSpPr>
            <a:spLocks noGrp="1"/>
          </p:cNvSpPr>
          <p:nvPr>
            <p:ph type="body" idx="1"/>
          </p:nvPr>
        </p:nvSpPr>
        <p:spPr>
          <a:xfrm>
            <a:off x="938213" y="2052638"/>
            <a:ext cx="5157787" cy="823912"/>
          </a:xfrm>
        </p:spPr>
        <p:txBody>
          <a:bodyPr/>
          <a:lstStyle/>
          <a:p>
            <a:r>
              <a:rPr lang="en-US" dirty="0"/>
              <a:t>Severe or moderately severe histoplasmosis</a:t>
            </a:r>
            <a:endParaRPr lang="en-NG" dirty="0"/>
          </a:p>
        </p:txBody>
      </p:sp>
      <p:sp>
        <p:nvSpPr>
          <p:cNvPr id="4" name="Content Placeholder 3">
            <a:extLst>
              <a:ext uri="{FF2B5EF4-FFF2-40B4-BE49-F238E27FC236}">
                <a16:creationId xmlns:a16="http://schemas.microsoft.com/office/drawing/2014/main" id="{3E4A88F3-2945-75D8-5134-7CC4023A61EA}"/>
              </a:ext>
            </a:extLst>
          </p:cNvPr>
          <p:cNvSpPr>
            <a:spLocks noGrp="1"/>
          </p:cNvSpPr>
          <p:nvPr>
            <p:ph sz="half" idx="2"/>
          </p:nvPr>
        </p:nvSpPr>
        <p:spPr>
          <a:xfrm>
            <a:off x="839788" y="3006726"/>
            <a:ext cx="5157787" cy="3684588"/>
          </a:xfrm>
        </p:spPr>
        <p:txBody>
          <a:bodyPr>
            <a:normAutofit/>
          </a:bodyPr>
          <a:lstStyle/>
          <a:p>
            <a:r>
              <a:rPr lang="en-US" sz="2400" dirty="0">
                <a:latin typeface="Times New Roman" panose="02020603050405020304" pitchFamily="18" charset="0"/>
                <a:cs typeface="Times New Roman" panose="02020603050405020304" pitchFamily="18" charset="0"/>
              </a:rPr>
              <a:t>Presence of at least one sign or symptom involving vital organs: respiratory or circulatory failure, neurological signs, renal failure, coagulation anomalies </a:t>
            </a:r>
            <a:endParaRPr lang="en-NG" sz="2400" dirty="0">
              <a:latin typeface="Times New Roman" panose="02020603050405020304" pitchFamily="18" charset="0"/>
              <a:cs typeface="Times New Roman" panose="02020603050405020304" pitchFamily="18" charset="0"/>
            </a:endParaRPr>
          </a:p>
        </p:txBody>
      </p:sp>
      <p:sp>
        <p:nvSpPr>
          <p:cNvPr id="5" name="Text Placeholder 4">
            <a:extLst>
              <a:ext uri="{FF2B5EF4-FFF2-40B4-BE49-F238E27FC236}">
                <a16:creationId xmlns:a16="http://schemas.microsoft.com/office/drawing/2014/main" id="{493BB6E2-59DB-056E-9CED-A22CED7B5CF5}"/>
              </a:ext>
            </a:extLst>
          </p:cNvPr>
          <p:cNvSpPr>
            <a:spLocks noGrp="1"/>
          </p:cNvSpPr>
          <p:nvPr>
            <p:ph type="body" sz="quarter" idx="3"/>
          </p:nvPr>
        </p:nvSpPr>
        <p:spPr>
          <a:xfrm>
            <a:off x="6194427" y="1745786"/>
            <a:ext cx="5183188" cy="823912"/>
          </a:xfrm>
        </p:spPr>
        <p:txBody>
          <a:bodyPr/>
          <a:lstStyle/>
          <a:p>
            <a:r>
              <a:rPr lang="en-US" dirty="0"/>
              <a:t>Mild to moderate histoplasmosis </a:t>
            </a:r>
            <a:endParaRPr lang="en-NG" dirty="0"/>
          </a:p>
        </p:txBody>
      </p:sp>
      <p:sp>
        <p:nvSpPr>
          <p:cNvPr id="6" name="Content Placeholder 5">
            <a:extLst>
              <a:ext uri="{FF2B5EF4-FFF2-40B4-BE49-F238E27FC236}">
                <a16:creationId xmlns:a16="http://schemas.microsoft.com/office/drawing/2014/main" id="{B76D262A-ED89-02C2-D8DB-A141EDBB0D2F}"/>
              </a:ext>
            </a:extLst>
          </p:cNvPr>
          <p:cNvSpPr>
            <a:spLocks noGrp="1"/>
          </p:cNvSpPr>
          <p:nvPr>
            <p:ph sz="quarter" idx="4"/>
          </p:nvPr>
        </p:nvSpPr>
        <p:spPr>
          <a:xfrm>
            <a:off x="6096000" y="3016251"/>
            <a:ext cx="5183188" cy="3684588"/>
          </a:xfrm>
        </p:spPr>
        <p:txBody>
          <a:bodyPr>
            <a:normAutofit/>
          </a:bodyPr>
          <a:lstStyle/>
          <a:p>
            <a:r>
              <a:rPr lang="en-US" sz="2400" dirty="0"/>
              <a:t>Signs and symptoms that do not include the above features defining severe or moderately severe histoplasmosis</a:t>
            </a:r>
            <a:endParaRPr lang="en-NG" sz="2400" dirty="0"/>
          </a:p>
        </p:txBody>
      </p:sp>
    </p:spTree>
    <p:extLst>
      <p:ext uri="{BB962C8B-B14F-4D97-AF65-F5344CB8AC3E}">
        <p14:creationId xmlns:p14="http://schemas.microsoft.com/office/powerpoint/2010/main" val="250021403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16F9129-81B8-8E81-E12B-9F2D5031A70F}"/>
              </a:ext>
            </a:extLst>
          </p:cNvPr>
          <p:cNvSpPr>
            <a:spLocks noGrp="1"/>
          </p:cNvSpPr>
          <p:nvPr>
            <p:ph type="body" idx="1"/>
          </p:nvPr>
        </p:nvSpPr>
        <p:spPr>
          <a:xfrm>
            <a:off x="839788" y="1269207"/>
            <a:ext cx="5157787" cy="823912"/>
          </a:xfrm>
        </p:spPr>
        <p:txBody>
          <a:bodyPr/>
          <a:lstStyle/>
          <a:p>
            <a:r>
              <a:rPr lang="en-GB" dirty="0"/>
              <a:t>CNS Histoplasmosis</a:t>
            </a:r>
            <a:endParaRPr lang="en-NG" dirty="0"/>
          </a:p>
        </p:txBody>
      </p:sp>
      <p:sp>
        <p:nvSpPr>
          <p:cNvPr id="4" name="Content Placeholder 3">
            <a:extLst>
              <a:ext uri="{FF2B5EF4-FFF2-40B4-BE49-F238E27FC236}">
                <a16:creationId xmlns:a16="http://schemas.microsoft.com/office/drawing/2014/main" id="{E02E3E62-B112-1499-8B64-B7878EC6A430}"/>
              </a:ext>
            </a:extLst>
          </p:cNvPr>
          <p:cNvSpPr>
            <a:spLocks noGrp="1"/>
          </p:cNvSpPr>
          <p:nvPr>
            <p:ph sz="half" idx="2"/>
          </p:nvPr>
        </p:nvSpPr>
        <p:spPr/>
        <p:txBody>
          <a:bodyPr>
            <a:normAutofit/>
          </a:bodyPr>
          <a:lstStyle/>
          <a:p>
            <a:r>
              <a:rPr lang="en-US" sz="2600" dirty="0" err="1">
                <a:latin typeface="Times New Roman" panose="02020603050405020304" pitchFamily="18" charset="0"/>
                <a:cs typeface="Times New Roman" panose="02020603050405020304" pitchFamily="18" charset="0"/>
              </a:rPr>
              <a:t>LAmB</a:t>
            </a:r>
            <a:r>
              <a:rPr lang="en-US" sz="2600" dirty="0">
                <a:latin typeface="Times New Roman" panose="02020603050405020304" pitchFamily="18" charset="0"/>
                <a:cs typeface="Times New Roman" panose="02020603050405020304" pitchFamily="18" charset="0"/>
              </a:rPr>
              <a:t>, 5.0 mg/kg daily, given over 4–6 weeks</a:t>
            </a:r>
          </a:p>
          <a:p>
            <a:r>
              <a:rPr lang="en-US" sz="2600" dirty="0">
                <a:latin typeface="Times New Roman" panose="02020603050405020304" pitchFamily="18" charset="0"/>
                <a:cs typeface="Times New Roman" panose="02020603050405020304" pitchFamily="18" charset="0"/>
              </a:rPr>
              <a:t>Itraconazole (200 mg 2 or 3 times daily) for at least 1 year and until resolution of CSF abnormalities, including Histoplasma antigen levels</a:t>
            </a:r>
            <a:endParaRPr lang="en-NG" sz="2600" dirty="0">
              <a:latin typeface="Times New Roman" panose="02020603050405020304" pitchFamily="18" charset="0"/>
              <a:cs typeface="Times New Roman" panose="02020603050405020304" pitchFamily="18" charset="0"/>
            </a:endParaRPr>
          </a:p>
          <a:p>
            <a:endParaRPr lang="en-NG" dirty="0"/>
          </a:p>
        </p:txBody>
      </p:sp>
      <p:sp>
        <p:nvSpPr>
          <p:cNvPr id="5" name="Text Placeholder 4">
            <a:extLst>
              <a:ext uri="{FF2B5EF4-FFF2-40B4-BE49-F238E27FC236}">
                <a16:creationId xmlns:a16="http://schemas.microsoft.com/office/drawing/2014/main" id="{13C5120D-DE4C-4075-7CC9-79D289133084}"/>
              </a:ext>
            </a:extLst>
          </p:cNvPr>
          <p:cNvSpPr>
            <a:spLocks noGrp="1"/>
          </p:cNvSpPr>
          <p:nvPr>
            <p:ph type="body" sz="quarter" idx="3"/>
          </p:nvPr>
        </p:nvSpPr>
        <p:spPr>
          <a:xfrm>
            <a:off x="6172200" y="964407"/>
            <a:ext cx="5183188" cy="823912"/>
          </a:xfrm>
        </p:spPr>
        <p:txBody>
          <a:bodyPr/>
          <a:lstStyle/>
          <a:p>
            <a:r>
              <a:rPr lang="en-US" dirty="0"/>
              <a:t>Histoplasmosis in pregnancy</a:t>
            </a:r>
            <a:endParaRPr lang="en-NG" dirty="0"/>
          </a:p>
        </p:txBody>
      </p:sp>
      <p:sp>
        <p:nvSpPr>
          <p:cNvPr id="6" name="Content Placeholder 5">
            <a:extLst>
              <a:ext uri="{FF2B5EF4-FFF2-40B4-BE49-F238E27FC236}">
                <a16:creationId xmlns:a16="http://schemas.microsoft.com/office/drawing/2014/main" id="{5CF18E07-D589-BE35-5CE1-AB89A78251B6}"/>
              </a:ext>
            </a:extLst>
          </p:cNvPr>
          <p:cNvSpPr>
            <a:spLocks noGrp="1"/>
          </p:cNvSpPr>
          <p:nvPr>
            <p:ph sz="quarter" idx="4"/>
          </p:nvPr>
        </p:nvSpPr>
        <p:spPr>
          <a:xfrm>
            <a:off x="6096000" y="2093119"/>
            <a:ext cx="5183188" cy="3684588"/>
          </a:xfrm>
        </p:spPr>
        <p:txBody>
          <a:bodyPr>
            <a:normAutofit fontScale="92500"/>
          </a:bodyPr>
          <a:lstStyle/>
          <a:p>
            <a:r>
              <a:rPr lang="en-US" sz="2600" dirty="0" err="1">
                <a:latin typeface="Times New Roman" panose="02020603050405020304" pitchFamily="18" charset="0"/>
                <a:cs typeface="Times New Roman" panose="02020603050405020304" pitchFamily="18" charset="0"/>
              </a:rPr>
              <a:t>LAmB</a:t>
            </a:r>
            <a:r>
              <a:rPr lang="en-US" sz="2600" dirty="0">
                <a:latin typeface="Times New Roman" panose="02020603050405020304" pitchFamily="18" charset="0"/>
                <a:cs typeface="Times New Roman" panose="02020603050405020304" pitchFamily="18" charset="0"/>
              </a:rPr>
              <a:t> (3.0–5.0 mg/kg daily for 4–6 weeks)</a:t>
            </a:r>
          </a:p>
          <a:p>
            <a:r>
              <a:rPr lang="en-US" sz="2600" dirty="0">
                <a:latin typeface="Times New Roman" panose="02020603050405020304" pitchFamily="18" charset="0"/>
                <a:cs typeface="Times New Roman" panose="02020603050405020304" pitchFamily="18" charset="0"/>
              </a:rPr>
              <a:t>The deoxycholate formulation (0.7–1.0 mg/kg daily) is an alternative in patients who are at a low risk for nephrotoxicity</a:t>
            </a:r>
          </a:p>
          <a:p>
            <a:r>
              <a:rPr lang="en-US" sz="2600" dirty="0">
                <a:latin typeface="Times New Roman" panose="02020603050405020304" pitchFamily="18" charset="0"/>
                <a:cs typeface="Times New Roman" panose="02020603050405020304" pitchFamily="18" charset="0"/>
              </a:rPr>
              <a:t>If the newborn shows evidence for infection, treatment is recommended with AmB deoxycholate (1.0 mg/kg daily for 4 weeks)</a:t>
            </a:r>
            <a:endParaRPr lang="en-NG" sz="2600" dirty="0">
              <a:latin typeface="Times New Roman" panose="02020603050405020304" pitchFamily="18" charset="0"/>
              <a:cs typeface="Times New Roman" panose="02020603050405020304" pitchFamily="18" charset="0"/>
            </a:endParaRPr>
          </a:p>
          <a:p>
            <a:endParaRPr lang="en-NG" dirty="0"/>
          </a:p>
        </p:txBody>
      </p:sp>
    </p:spTree>
    <p:extLst>
      <p:ext uri="{BB962C8B-B14F-4D97-AF65-F5344CB8AC3E}">
        <p14:creationId xmlns:p14="http://schemas.microsoft.com/office/powerpoint/2010/main" val="297152919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4F07C-FF52-418C-A5CC-BDDC797C0904}"/>
              </a:ext>
            </a:extLst>
          </p:cNvPr>
          <p:cNvSpPr>
            <a:spLocks noGrp="1"/>
          </p:cNvSpPr>
          <p:nvPr>
            <p:ph type="title"/>
          </p:nvPr>
        </p:nvSpPr>
        <p:spPr>
          <a:xfrm>
            <a:off x="838200" y="365126"/>
            <a:ext cx="8664344" cy="879010"/>
          </a:xfrm>
        </p:spPr>
        <p:txBody>
          <a:bodyPr>
            <a:normAutofit fontScale="90000"/>
          </a:bodyPr>
          <a:lstStyle/>
          <a:p>
            <a:r>
              <a:rPr lang="en-GB" dirty="0"/>
              <a:t>Prophylaxis for Immunosuppressed Patients</a:t>
            </a:r>
            <a:endParaRPr lang="en-NG" dirty="0"/>
          </a:p>
        </p:txBody>
      </p:sp>
      <p:sp>
        <p:nvSpPr>
          <p:cNvPr id="3" name="Content Placeholder 2">
            <a:extLst>
              <a:ext uri="{FF2B5EF4-FFF2-40B4-BE49-F238E27FC236}">
                <a16:creationId xmlns:a16="http://schemas.microsoft.com/office/drawing/2014/main" id="{B5AEA3E2-3898-83AA-6EEB-9ACEBD393AF0}"/>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Prophylaxis with itraconazole (200 mg daily) is recommended in patients with HIV infection with CD4 cell counts &lt; 150 cells/mm3 </a:t>
            </a:r>
          </a:p>
          <a:p>
            <a:r>
              <a:rPr lang="en-US" sz="2400" dirty="0">
                <a:latin typeface="Times New Roman" panose="02020603050405020304" pitchFamily="18" charset="0"/>
                <a:cs typeface="Times New Roman" panose="02020603050405020304" pitchFamily="18" charset="0"/>
              </a:rPr>
              <a:t>Prophylaxis with itraconazole (200 mg daily) may be appropriate in specific circumstances in other immunosuppressed patients</a:t>
            </a:r>
            <a:endParaRPr lang="en-NG"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8797716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01DF9-6547-9F5D-A42F-21F8BDF66FDB}"/>
              </a:ext>
            </a:extLst>
          </p:cNvPr>
          <p:cNvSpPr>
            <a:spLocks noGrp="1"/>
          </p:cNvSpPr>
          <p:nvPr>
            <p:ph type="title"/>
          </p:nvPr>
        </p:nvSpPr>
        <p:spPr/>
        <p:txBody>
          <a:bodyPr/>
          <a:lstStyle/>
          <a:p>
            <a:r>
              <a:rPr lang="en-US" dirty="0"/>
              <a:t>Histoplasmosis in children; </a:t>
            </a:r>
            <a:br>
              <a:rPr lang="en-US" dirty="0"/>
            </a:br>
            <a:r>
              <a:rPr lang="en-US" dirty="0"/>
              <a:t>A</a:t>
            </a:r>
            <a:r>
              <a:rPr lang="en-GB" dirty="0"/>
              <a:t>cute Pulmonary Histoplasmosis</a:t>
            </a:r>
            <a:endParaRPr lang="en-NG" dirty="0"/>
          </a:p>
        </p:txBody>
      </p:sp>
      <p:sp>
        <p:nvSpPr>
          <p:cNvPr id="3" name="Content Placeholder 2">
            <a:extLst>
              <a:ext uri="{FF2B5EF4-FFF2-40B4-BE49-F238E27FC236}">
                <a16:creationId xmlns:a16="http://schemas.microsoft.com/office/drawing/2014/main" id="{E968DBB9-4451-4BB9-024B-040ADFDDD2EF}"/>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Treatment indications and regimens are similar to those for adults</a:t>
            </a:r>
          </a:p>
          <a:p>
            <a:r>
              <a:rPr lang="en-US" sz="2400" dirty="0">
                <a:latin typeface="Times New Roman" panose="02020603050405020304" pitchFamily="18" charset="0"/>
                <a:cs typeface="Times New Roman" panose="02020603050405020304" pitchFamily="18" charset="0"/>
              </a:rPr>
              <a:t>AmB deoxycholate 1 mg/kg daily is usually well tolerated, and the lipid preparations are not preferred</a:t>
            </a:r>
          </a:p>
          <a:p>
            <a:r>
              <a:rPr lang="en-US" sz="2400" dirty="0">
                <a:latin typeface="Times New Roman" panose="02020603050405020304" pitchFamily="18" charset="0"/>
                <a:cs typeface="Times New Roman" panose="02020603050405020304" pitchFamily="18" charset="0"/>
              </a:rPr>
              <a:t>Itraconazole dosage in children is 5.0–10.0 mg/kg daily in 2 divided doses (not to exceed 400 mg daily)</a:t>
            </a:r>
            <a:endParaRPr lang="en-NG"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618379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CBBED-2074-F59F-F957-DB884EA9D29C}"/>
              </a:ext>
            </a:extLst>
          </p:cNvPr>
          <p:cNvSpPr>
            <a:spLocks noGrp="1"/>
          </p:cNvSpPr>
          <p:nvPr>
            <p:ph type="title"/>
          </p:nvPr>
        </p:nvSpPr>
        <p:spPr/>
        <p:txBody>
          <a:bodyPr/>
          <a:lstStyle/>
          <a:p>
            <a:r>
              <a:rPr lang="en-US" dirty="0"/>
              <a:t>Histoplasmosis in children; </a:t>
            </a:r>
            <a:br>
              <a:rPr lang="en-US" dirty="0"/>
            </a:br>
            <a:r>
              <a:rPr lang="en-GB" dirty="0"/>
              <a:t>Disseminated Histoplasmosis</a:t>
            </a:r>
            <a:endParaRPr lang="en-NG" dirty="0"/>
          </a:p>
        </p:txBody>
      </p:sp>
      <p:sp>
        <p:nvSpPr>
          <p:cNvPr id="3" name="Content Placeholder 2">
            <a:extLst>
              <a:ext uri="{FF2B5EF4-FFF2-40B4-BE49-F238E27FC236}">
                <a16:creationId xmlns:a16="http://schemas.microsoft.com/office/drawing/2014/main" id="{D4F1E290-D000-E52D-E793-E1D359454A5D}"/>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Amphotericin B deoxycholate (1.0 mg/kg daily for 4– 6 weeks)</a:t>
            </a:r>
          </a:p>
          <a:p>
            <a:r>
              <a:rPr lang="en-US" sz="2400" dirty="0">
                <a:latin typeface="Times New Roman" panose="02020603050405020304" pitchFamily="18" charset="0"/>
                <a:cs typeface="Times New Roman" panose="02020603050405020304" pitchFamily="18" charset="0"/>
              </a:rPr>
              <a:t>Alternatively, AmB deoxycholate (1.0 mg/kg daily for 2– 4 weeks) followed by itraconazole (5.0–10.0 mg/kg daily in 2 divided doses) to complete 3 months of therapy can be given</a:t>
            </a:r>
          </a:p>
        </p:txBody>
      </p:sp>
    </p:spTree>
    <p:extLst>
      <p:ext uri="{BB962C8B-B14F-4D97-AF65-F5344CB8AC3E}">
        <p14:creationId xmlns:p14="http://schemas.microsoft.com/office/powerpoint/2010/main" val="3136428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83F14-5AAB-774D-99EA-3D1C3B47C936}"/>
              </a:ext>
            </a:extLst>
          </p:cNvPr>
          <p:cNvSpPr>
            <a:spLocks noGrp="1"/>
          </p:cNvSpPr>
          <p:nvPr>
            <p:ph type="title"/>
          </p:nvPr>
        </p:nvSpPr>
        <p:spPr/>
        <p:txBody>
          <a:bodyPr/>
          <a:lstStyle/>
          <a:p>
            <a:r>
              <a:rPr lang="en-US" dirty="0"/>
              <a:t>Histoplasmosis in children; </a:t>
            </a:r>
            <a:br>
              <a:rPr lang="en-US" dirty="0"/>
            </a:br>
            <a:r>
              <a:rPr lang="en-GB" dirty="0"/>
              <a:t>Disseminated Histoplasmosis</a:t>
            </a:r>
            <a:endParaRPr lang="en-NG" dirty="0"/>
          </a:p>
        </p:txBody>
      </p:sp>
      <p:sp>
        <p:nvSpPr>
          <p:cNvPr id="3" name="Content Placeholder 2">
            <a:extLst>
              <a:ext uri="{FF2B5EF4-FFF2-40B4-BE49-F238E27FC236}">
                <a16:creationId xmlns:a16="http://schemas.microsoft.com/office/drawing/2014/main" id="{9CE875C9-F855-C97B-C730-F51BFBFFD607}"/>
              </a:ext>
            </a:extLst>
          </p:cNvPr>
          <p:cNvSpPr>
            <a:spLocks noGrp="1"/>
          </p:cNvSpPr>
          <p:nvPr>
            <p:ph idx="1"/>
          </p:nvPr>
        </p:nvSpPr>
        <p:spPr/>
        <p:txBody>
          <a:bodyPr/>
          <a:lstStyle/>
          <a:p>
            <a:r>
              <a:rPr lang="en-US" sz="2400" dirty="0">
                <a:latin typeface="Times New Roman" panose="02020603050405020304" pitchFamily="18" charset="0"/>
                <a:cs typeface="Times New Roman" panose="02020603050405020304" pitchFamily="18" charset="0"/>
              </a:rPr>
              <a:t>Longer therapy may be needed for patients with severe disease, immunosuppression, or primary immunodeficiency syndromes</a:t>
            </a:r>
          </a:p>
          <a:p>
            <a:r>
              <a:rPr lang="en-US" sz="2400" dirty="0">
                <a:latin typeface="Times New Roman" panose="02020603050405020304" pitchFamily="18" charset="0"/>
                <a:cs typeface="Times New Roman" panose="02020603050405020304" pitchFamily="18" charset="0"/>
              </a:rPr>
              <a:t>Lifelong suppressive therapy with itraconazole (5.0 mg/kg daily, up to 200 mg daily); </a:t>
            </a:r>
          </a:p>
          <a:p>
            <a:pPr>
              <a:buFont typeface="Courier New" panose="02070309020205020404" pitchFamily="49" charset="0"/>
              <a:buChar char="o"/>
            </a:pPr>
            <a:r>
              <a:rPr lang="en-US" sz="2400" dirty="0">
                <a:latin typeface="Times New Roman" panose="02020603050405020304" pitchFamily="18" charset="0"/>
                <a:cs typeface="Times New Roman" panose="02020603050405020304" pitchFamily="18" charset="0"/>
              </a:rPr>
              <a:t>In immunosuppressed patients if immunosuppression cannot be reversed </a:t>
            </a:r>
          </a:p>
          <a:p>
            <a:pPr>
              <a:buFont typeface="Courier New" panose="02070309020205020404" pitchFamily="49" charset="0"/>
              <a:buChar char="o"/>
            </a:pPr>
            <a:r>
              <a:rPr lang="en-US" sz="2400" dirty="0">
                <a:latin typeface="Times New Roman" panose="02020603050405020304" pitchFamily="18" charset="0"/>
                <a:cs typeface="Times New Roman" panose="02020603050405020304" pitchFamily="18" charset="0"/>
              </a:rPr>
              <a:t>In patients who experience relapse despite receipt of appropriate therapy</a:t>
            </a:r>
            <a:endParaRPr lang="en-NG" sz="2400" dirty="0">
              <a:latin typeface="Times New Roman" panose="02020603050405020304" pitchFamily="18" charset="0"/>
              <a:cs typeface="Times New Roman" panose="02020603050405020304" pitchFamily="18" charset="0"/>
            </a:endParaRPr>
          </a:p>
          <a:p>
            <a:endParaRPr lang="en-NG" dirty="0"/>
          </a:p>
        </p:txBody>
      </p:sp>
    </p:spTree>
    <p:extLst>
      <p:ext uri="{BB962C8B-B14F-4D97-AF65-F5344CB8AC3E}">
        <p14:creationId xmlns:p14="http://schemas.microsoft.com/office/powerpoint/2010/main" val="18403007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338263"/>
            <a:ext cx="11391900" cy="4489450"/>
          </a:xfrm>
        </p:spPr>
        <p:txBody>
          <a:bodyPr>
            <a:noAutofit/>
          </a:bodyPr>
          <a:lstStyle/>
          <a:p>
            <a:endParaRPr lang="en-GB" sz="1800" dirty="0"/>
          </a:p>
          <a:p>
            <a:endParaRPr lang="en-GB" sz="1800" dirty="0"/>
          </a:p>
        </p:txBody>
      </p:sp>
      <p:pic>
        <p:nvPicPr>
          <p:cNvPr id="7" name="Picture 6" descr="Graphical user interface, text, application, chat or text message&#10;&#10;Description automatically generated">
            <a:extLst>
              <a:ext uri="{FF2B5EF4-FFF2-40B4-BE49-F238E27FC236}">
                <a16:creationId xmlns:a16="http://schemas.microsoft.com/office/drawing/2014/main" id="{ACC12D04-BADA-5E43-84CD-8C6132BE6B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288" y="0"/>
            <a:ext cx="10125424" cy="6858000"/>
          </a:xfrm>
          <a:prstGeom prst="rect">
            <a:avLst/>
          </a:prstGeom>
        </p:spPr>
      </p:pic>
    </p:spTree>
    <p:extLst>
      <p:ext uri="{BB962C8B-B14F-4D97-AF65-F5344CB8AC3E}">
        <p14:creationId xmlns:p14="http://schemas.microsoft.com/office/powerpoint/2010/main" val="16537265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28379-13B9-7245-8F99-D8E18BFDB211}"/>
              </a:ext>
            </a:extLst>
          </p:cNvPr>
          <p:cNvSpPr>
            <a:spLocks noGrp="1"/>
          </p:cNvSpPr>
          <p:nvPr>
            <p:ph type="title"/>
          </p:nvPr>
        </p:nvSpPr>
        <p:spPr/>
        <p:txBody>
          <a:bodyPr>
            <a:normAutofit fontScale="90000"/>
          </a:bodyPr>
          <a:lstStyle/>
          <a:p>
            <a:br>
              <a:rPr lang="en-GB" dirty="0"/>
            </a:br>
            <a:br>
              <a:rPr lang="x-none" dirty="0"/>
            </a:br>
            <a:endParaRPr lang="x-none" dirty="0"/>
          </a:p>
        </p:txBody>
      </p:sp>
      <p:sp>
        <p:nvSpPr>
          <p:cNvPr id="6" name="Text Placeholder 5">
            <a:extLst>
              <a:ext uri="{FF2B5EF4-FFF2-40B4-BE49-F238E27FC236}">
                <a16:creationId xmlns:a16="http://schemas.microsoft.com/office/drawing/2014/main" id="{A6F973F7-4C1D-954D-93AE-3C213A046367}"/>
              </a:ext>
            </a:extLst>
          </p:cNvPr>
          <p:cNvSpPr>
            <a:spLocks noGrp="1"/>
          </p:cNvSpPr>
          <p:nvPr>
            <p:ph type="body" idx="1"/>
          </p:nvPr>
        </p:nvSpPr>
        <p:spPr/>
        <p:txBody>
          <a:bodyPr/>
          <a:lstStyle/>
          <a:p>
            <a:r>
              <a:rPr lang="x-none" dirty="0"/>
              <a:t>Induction</a:t>
            </a:r>
          </a:p>
        </p:txBody>
      </p:sp>
      <p:sp>
        <p:nvSpPr>
          <p:cNvPr id="7" name="Content Placeholder 6">
            <a:extLst>
              <a:ext uri="{FF2B5EF4-FFF2-40B4-BE49-F238E27FC236}">
                <a16:creationId xmlns:a16="http://schemas.microsoft.com/office/drawing/2014/main" id="{5F5432E6-3DA3-2C45-86AF-46323A55756D}"/>
              </a:ext>
            </a:extLst>
          </p:cNvPr>
          <p:cNvSpPr>
            <a:spLocks noGrp="1"/>
          </p:cNvSpPr>
          <p:nvPr>
            <p:ph sz="half" idx="2"/>
          </p:nvPr>
        </p:nvSpPr>
        <p:spPr/>
        <p:txBody>
          <a:bodyPr>
            <a:normAutofit fontScale="85000" lnSpcReduction="10000"/>
          </a:bodyPr>
          <a:lstStyle/>
          <a:p>
            <a:pPr marL="0" indent="0">
              <a:buNone/>
            </a:pPr>
            <a:r>
              <a:rPr lang="en-GB" dirty="0"/>
              <a:t>Treating severe or moderately severe; </a:t>
            </a:r>
          </a:p>
          <a:p>
            <a:pPr>
              <a:buFont typeface="Wingdings" pitchFamily="2" charset="2"/>
              <a:buChar char="ü"/>
            </a:pPr>
            <a:r>
              <a:rPr lang="en-GB" dirty="0"/>
              <a:t>liposomal amphotericin B, 3.0 mg/kg, for two weeks is recommended</a:t>
            </a:r>
            <a:endParaRPr lang="x-none" dirty="0"/>
          </a:p>
          <a:p>
            <a:pPr>
              <a:buFont typeface="Wingdings" pitchFamily="2" charset="2"/>
              <a:buChar char="ü"/>
            </a:pPr>
            <a:endParaRPr lang="x-none" dirty="0"/>
          </a:p>
          <a:p>
            <a:pPr marL="0" indent="0">
              <a:buNone/>
            </a:pPr>
            <a:r>
              <a:rPr lang="en-GB" dirty="0"/>
              <a:t>Treating mild to moderate histoplasmosis </a:t>
            </a:r>
          </a:p>
          <a:p>
            <a:pPr>
              <a:buFont typeface="Wingdings" pitchFamily="2" charset="2"/>
              <a:buChar char="ü"/>
            </a:pPr>
            <a:r>
              <a:rPr lang="en-GB" dirty="0"/>
              <a:t>Itraconazole 200 mg three times daily for three days </a:t>
            </a:r>
          </a:p>
          <a:p>
            <a:pPr>
              <a:buFont typeface="Wingdings" pitchFamily="2" charset="2"/>
              <a:buChar char="ü"/>
            </a:pPr>
            <a:r>
              <a:rPr lang="en-GB" dirty="0"/>
              <a:t>Then 200 mg twice daily is recommended </a:t>
            </a:r>
            <a:endParaRPr lang="x-none" dirty="0"/>
          </a:p>
          <a:p>
            <a:endParaRPr lang="x-none" dirty="0"/>
          </a:p>
        </p:txBody>
      </p:sp>
      <p:sp>
        <p:nvSpPr>
          <p:cNvPr id="8" name="Text Placeholder 7">
            <a:extLst>
              <a:ext uri="{FF2B5EF4-FFF2-40B4-BE49-F238E27FC236}">
                <a16:creationId xmlns:a16="http://schemas.microsoft.com/office/drawing/2014/main" id="{609ABA4A-7E40-5041-AC93-DE77DADFB435}"/>
              </a:ext>
            </a:extLst>
          </p:cNvPr>
          <p:cNvSpPr>
            <a:spLocks noGrp="1"/>
          </p:cNvSpPr>
          <p:nvPr>
            <p:ph type="body" sz="quarter" idx="3"/>
          </p:nvPr>
        </p:nvSpPr>
        <p:spPr/>
        <p:txBody>
          <a:bodyPr/>
          <a:lstStyle/>
          <a:p>
            <a:r>
              <a:rPr lang="x-none" dirty="0"/>
              <a:t>Maintanance</a:t>
            </a:r>
          </a:p>
        </p:txBody>
      </p:sp>
      <p:sp>
        <p:nvSpPr>
          <p:cNvPr id="9" name="Content Placeholder 8">
            <a:extLst>
              <a:ext uri="{FF2B5EF4-FFF2-40B4-BE49-F238E27FC236}">
                <a16:creationId xmlns:a16="http://schemas.microsoft.com/office/drawing/2014/main" id="{1A2A1CEF-8756-EA43-8D05-DCD85BD1CFD8}"/>
              </a:ext>
            </a:extLst>
          </p:cNvPr>
          <p:cNvSpPr>
            <a:spLocks noGrp="1"/>
          </p:cNvSpPr>
          <p:nvPr>
            <p:ph sz="quarter" idx="4"/>
          </p:nvPr>
        </p:nvSpPr>
        <p:spPr/>
        <p:txBody>
          <a:bodyPr>
            <a:normAutofit fontScale="92500"/>
          </a:bodyPr>
          <a:lstStyle/>
          <a:p>
            <a:r>
              <a:rPr lang="en-GB" dirty="0"/>
              <a:t>Itraconazole 200 mg twice daily for 12 months is recommended </a:t>
            </a:r>
          </a:p>
          <a:p>
            <a:r>
              <a:rPr lang="en-GB" dirty="0"/>
              <a:t>Less than 12 months of therapy can be considered;</a:t>
            </a:r>
          </a:p>
          <a:p>
            <a:pPr>
              <a:buFont typeface="Wingdings" pitchFamily="2" charset="2"/>
              <a:buChar char="ü"/>
            </a:pPr>
            <a:r>
              <a:rPr lang="en-GB" dirty="0"/>
              <a:t> when the person is clinically stable</a:t>
            </a:r>
          </a:p>
          <a:p>
            <a:pPr>
              <a:buFont typeface="Wingdings" pitchFamily="2" charset="2"/>
              <a:buChar char="ü"/>
            </a:pPr>
            <a:r>
              <a:rPr lang="en-GB" dirty="0"/>
              <a:t>receiving antiretroviral therapy</a:t>
            </a:r>
          </a:p>
          <a:p>
            <a:pPr>
              <a:buFont typeface="Wingdings" pitchFamily="2" charset="2"/>
              <a:buChar char="ü"/>
            </a:pPr>
            <a:r>
              <a:rPr lang="en-GB" dirty="0"/>
              <a:t> suppressed viral loads</a:t>
            </a:r>
          </a:p>
          <a:p>
            <a:pPr>
              <a:buFont typeface="Wingdings" pitchFamily="2" charset="2"/>
              <a:buChar char="ü"/>
            </a:pPr>
            <a:r>
              <a:rPr lang="en-GB" dirty="0"/>
              <a:t> immune status has improved</a:t>
            </a:r>
            <a:endParaRPr lang="x-none" dirty="0"/>
          </a:p>
          <a:p>
            <a:endParaRPr lang="x-none" dirty="0"/>
          </a:p>
        </p:txBody>
      </p:sp>
    </p:spTree>
    <p:extLst>
      <p:ext uri="{BB962C8B-B14F-4D97-AF65-F5344CB8AC3E}">
        <p14:creationId xmlns:p14="http://schemas.microsoft.com/office/powerpoint/2010/main" val="12283764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0" name="Rectangle 26">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28">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46F05786-3CCB-3441-940D-F3D6926BE8FB}"/>
              </a:ext>
            </a:extLst>
          </p:cNvPr>
          <p:cNvSpPr>
            <a:spLocks noGrp="1"/>
          </p:cNvSpPr>
          <p:nvPr>
            <p:ph type="title"/>
          </p:nvPr>
        </p:nvSpPr>
        <p:spPr>
          <a:xfrm>
            <a:off x="686834" y="591344"/>
            <a:ext cx="3200400" cy="5585619"/>
          </a:xfrm>
        </p:spPr>
        <p:txBody>
          <a:bodyPr>
            <a:normAutofit/>
          </a:bodyPr>
          <a:lstStyle/>
          <a:p>
            <a:br>
              <a:rPr lang="en-GB">
                <a:solidFill>
                  <a:srgbClr val="FFFFFF"/>
                </a:solidFill>
              </a:rPr>
            </a:br>
            <a:r>
              <a:rPr lang="en-GB">
                <a:solidFill>
                  <a:srgbClr val="FFFFFF"/>
                </a:solidFill>
              </a:rPr>
              <a:t>Timing of ART initiation</a:t>
            </a:r>
            <a:br>
              <a:rPr lang="x-none">
                <a:solidFill>
                  <a:srgbClr val="FFFFFF"/>
                </a:solidFill>
              </a:rPr>
            </a:br>
            <a:endParaRPr lang="x-none">
              <a:solidFill>
                <a:srgbClr val="FFFFFF"/>
              </a:solidFill>
            </a:endParaRPr>
          </a:p>
        </p:txBody>
      </p:sp>
      <p:sp>
        <p:nvSpPr>
          <p:cNvPr id="34" name="Content Placeholder 7">
            <a:extLst>
              <a:ext uri="{FF2B5EF4-FFF2-40B4-BE49-F238E27FC236}">
                <a16:creationId xmlns:a16="http://schemas.microsoft.com/office/drawing/2014/main" id="{38C80909-951F-2F42-BDBF-E592AB969177}"/>
              </a:ext>
            </a:extLst>
          </p:cNvPr>
          <p:cNvSpPr>
            <a:spLocks noGrp="1"/>
          </p:cNvSpPr>
          <p:nvPr>
            <p:ph idx="1"/>
          </p:nvPr>
        </p:nvSpPr>
        <p:spPr>
          <a:xfrm>
            <a:off x="4447308" y="591344"/>
            <a:ext cx="6906491" cy="5585619"/>
          </a:xfrm>
        </p:spPr>
        <p:txBody>
          <a:bodyPr anchor="ctr">
            <a:normAutofit/>
          </a:bodyPr>
          <a:lstStyle/>
          <a:p>
            <a:r>
              <a:rPr lang="en-GB" sz="2600" b="1"/>
              <a:t>Antiretroviral therapy should be initiated as soon as possible among people with disseminated histoplasmosis for whom central nervous system involvement is not suspected or proven</a:t>
            </a:r>
          </a:p>
          <a:p>
            <a:endParaRPr lang="en-GB" sz="2600" b="1"/>
          </a:p>
          <a:p>
            <a:r>
              <a:rPr lang="en-GB" sz="2600"/>
              <a:t>Immune reconstitution inflammatory syndrome associated with histoplasmosis is unusual</a:t>
            </a:r>
          </a:p>
          <a:p>
            <a:endParaRPr lang="en-GB" sz="2600"/>
          </a:p>
          <a:p>
            <a:r>
              <a:rPr lang="en-GB" sz="2600"/>
              <a:t>People living with HIV with TB and histoplasmosis coinfection should receive TB therapy according to WHO treatment guidelines</a:t>
            </a:r>
            <a:endParaRPr lang="x-none" sz="2600"/>
          </a:p>
          <a:p>
            <a:endParaRPr lang="x-none" sz="2600"/>
          </a:p>
          <a:p>
            <a:endParaRPr lang="x-none" sz="2600"/>
          </a:p>
          <a:p>
            <a:endParaRPr lang="x-none" sz="2600" b="1"/>
          </a:p>
        </p:txBody>
      </p:sp>
      <p:sp>
        <p:nvSpPr>
          <p:cNvPr id="33" name="Arc 3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311596262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1709F1D5-B0F1-4714-A239-E5B61C161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9">
            <a:extLst>
              <a:ext uri="{FF2B5EF4-FFF2-40B4-BE49-F238E27FC236}">
                <a16:creationId xmlns:a16="http://schemas.microsoft.com/office/drawing/2014/main" id="{228FB460-D3FF-4440-A020-05982A09E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546" y="1011045"/>
            <a:ext cx="4369859"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AB2215-E3C3-B744-9993-E7AE88F97240}"/>
              </a:ext>
            </a:extLst>
          </p:cNvPr>
          <p:cNvSpPr>
            <a:spLocks noGrp="1"/>
          </p:cNvSpPr>
          <p:nvPr>
            <p:ph type="title"/>
          </p:nvPr>
        </p:nvSpPr>
        <p:spPr>
          <a:xfrm>
            <a:off x="956826" y="1112969"/>
            <a:ext cx="3937298" cy="4166010"/>
          </a:xfrm>
        </p:spPr>
        <p:txBody>
          <a:bodyPr>
            <a:normAutofit/>
          </a:bodyPr>
          <a:lstStyle/>
          <a:p>
            <a:br>
              <a:rPr lang="en-GB" dirty="0">
                <a:solidFill>
                  <a:srgbClr val="FFFFFF"/>
                </a:solidFill>
              </a:rPr>
            </a:br>
            <a:r>
              <a:rPr lang="en-GB" dirty="0">
                <a:solidFill>
                  <a:srgbClr val="FFFFFF"/>
                </a:solidFill>
              </a:rPr>
              <a:t>Adjunct therapy</a:t>
            </a:r>
            <a:br>
              <a:rPr lang="x-none" dirty="0">
                <a:solidFill>
                  <a:srgbClr val="FFFFFF"/>
                </a:solidFill>
              </a:rPr>
            </a:br>
            <a:endParaRPr lang="x-none" dirty="0">
              <a:solidFill>
                <a:srgbClr val="FFFFFF"/>
              </a:solidFill>
            </a:endParaRPr>
          </a:p>
        </p:txBody>
      </p:sp>
      <p:sp>
        <p:nvSpPr>
          <p:cNvPr id="3" name="Content Placeholder 2">
            <a:extLst>
              <a:ext uri="{FF2B5EF4-FFF2-40B4-BE49-F238E27FC236}">
                <a16:creationId xmlns:a16="http://schemas.microsoft.com/office/drawing/2014/main" id="{1EBA7A98-2E28-074D-81B4-4D831205BF0E}"/>
              </a:ext>
            </a:extLst>
          </p:cNvPr>
          <p:cNvSpPr>
            <a:spLocks noGrp="1"/>
          </p:cNvSpPr>
          <p:nvPr>
            <p:ph idx="1"/>
          </p:nvPr>
        </p:nvSpPr>
        <p:spPr>
          <a:xfrm>
            <a:off x="6096000" y="820880"/>
            <a:ext cx="5257799" cy="4889350"/>
          </a:xfrm>
        </p:spPr>
        <p:txBody>
          <a:bodyPr anchor="t">
            <a:normAutofit/>
          </a:bodyPr>
          <a:lstStyle/>
          <a:p>
            <a:endParaRPr lang="en-GB" sz="2600" dirty="0"/>
          </a:p>
          <a:p>
            <a:endParaRPr lang="en-GB" sz="2600" dirty="0"/>
          </a:p>
          <a:p>
            <a:endParaRPr lang="en-GB" sz="2600" dirty="0"/>
          </a:p>
          <a:p>
            <a:r>
              <a:rPr lang="en-GB" sz="2600" dirty="0"/>
              <a:t>Short-course oral steroid therapy - life-threatening complications despite appropriate treatment of histoplasmosis</a:t>
            </a:r>
          </a:p>
          <a:p>
            <a:r>
              <a:rPr lang="en-GB" sz="2600" dirty="0"/>
              <a:t>1–2 mg/kg per day of prednisone or the equivalent be given for 1–2 weeks </a:t>
            </a:r>
          </a:p>
          <a:p>
            <a:r>
              <a:rPr lang="en-GB" sz="2600" dirty="0"/>
              <a:t>Dose-tapering for two weeks</a:t>
            </a:r>
          </a:p>
          <a:p>
            <a:endParaRPr lang="x-none" sz="2600" dirty="0"/>
          </a:p>
          <a:p>
            <a:endParaRPr lang="x-none" sz="2600" dirty="0"/>
          </a:p>
        </p:txBody>
      </p:sp>
      <p:sp>
        <p:nvSpPr>
          <p:cNvPr id="7"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18308"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4475368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E65332-D090-1D4C-B8A1-59832FF3BB6E}"/>
              </a:ext>
            </a:extLst>
          </p:cNvPr>
          <p:cNvSpPr>
            <a:spLocks noGrp="1"/>
          </p:cNvSpPr>
          <p:nvPr>
            <p:ph type="title"/>
          </p:nvPr>
        </p:nvSpPr>
        <p:spPr>
          <a:xfrm>
            <a:off x="686834" y="1153572"/>
            <a:ext cx="3200400" cy="4461163"/>
          </a:xfrm>
        </p:spPr>
        <p:txBody>
          <a:bodyPr>
            <a:normAutofit/>
          </a:bodyPr>
          <a:lstStyle/>
          <a:p>
            <a:br>
              <a:rPr lang="en-GB" sz="3700">
                <a:solidFill>
                  <a:srgbClr val="FFFFFF"/>
                </a:solidFill>
              </a:rPr>
            </a:br>
            <a:br>
              <a:rPr lang="en-GB" sz="3700">
                <a:solidFill>
                  <a:srgbClr val="FFFFFF"/>
                </a:solidFill>
              </a:rPr>
            </a:br>
            <a:r>
              <a:rPr lang="en-GB" sz="3700">
                <a:solidFill>
                  <a:srgbClr val="FFFFFF"/>
                </a:solidFill>
              </a:rPr>
              <a:t>Monitoring the toxicity of amphotericin B treatment </a:t>
            </a:r>
            <a:br>
              <a:rPr lang="x-none" sz="3700">
                <a:solidFill>
                  <a:srgbClr val="FFFFFF"/>
                </a:solidFill>
              </a:rPr>
            </a:br>
            <a:r>
              <a:rPr lang="en-GB" sz="3700">
                <a:solidFill>
                  <a:srgbClr val="FFFFFF"/>
                </a:solidFill>
              </a:rPr>
              <a:t> </a:t>
            </a:r>
            <a:br>
              <a:rPr lang="x-none" sz="3700">
                <a:solidFill>
                  <a:srgbClr val="FFFFFF"/>
                </a:solidFill>
              </a:rPr>
            </a:br>
            <a:endParaRPr lang="x-none" sz="3700">
              <a:solidFill>
                <a:srgbClr val="FFFFFF"/>
              </a:solidFill>
            </a:endParaRPr>
          </a:p>
        </p:txBody>
      </p:sp>
      <p:sp>
        <p:nvSpPr>
          <p:cNvPr id="3" name="Content Placeholder 2">
            <a:extLst>
              <a:ext uri="{FF2B5EF4-FFF2-40B4-BE49-F238E27FC236}">
                <a16:creationId xmlns:a16="http://schemas.microsoft.com/office/drawing/2014/main" id="{1968F3AD-936E-B74B-80C5-DF2FEE406BF4}"/>
              </a:ext>
            </a:extLst>
          </p:cNvPr>
          <p:cNvSpPr>
            <a:spLocks noGrp="1"/>
          </p:cNvSpPr>
          <p:nvPr>
            <p:ph idx="1"/>
          </p:nvPr>
        </p:nvSpPr>
        <p:spPr>
          <a:xfrm>
            <a:off x="4447308" y="591344"/>
            <a:ext cx="6906491" cy="5585619"/>
          </a:xfrm>
        </p:spPr>
        <p:txBody>
          <a:bodyPr anchor="ctr">
            <a:normAutofit/>
          </a:bodyPr>
          <a:lstStyle/>
          <a:p>
            <a:r>
              <a:rPr lang="en-GB" sz="2400" dirty="0">
                <a:latin typeface="Times New Roman" panose="02020603050405020304" pitchFamily="18" charset="0"/>
                <a:cs typeface="Times New Roman" panose="02020603050405020304" pitchFamily="18" charset="0"/>
              </a:rPr>
              <a:t>Drug toxicity and side-effects from amphotericin B therapy and drug–drug interactions associated with itraconazole use are important </a:t>
            </a:r>
            <a:r>
              <a:rPr lang="en-GB" sz="2400" dirty="0">
                <a:solidFill>
                  <a:srgbClr val="FF0000"/>
                </a:solidFill>
                <a:latin typeface="Times New Roman" panose="02020603050405020304" pitchFamily="18" charset="0"/>
                <a:cs typeface="Times New Roman" panose="02020603050405020304" pitchFamily="18" charset="0"/>
              </a:rPr>
              <a:t>barriers to the successful treatment</a:t>
            </a:r>
            <a:endParaRPr lang="x-none" sz="2400" dirty="0">
              <a:solidFill>
                <a:srgbClr val="FF0000"/>
              </a:solidFill>
              <a:latin typeface="Times New Roman" panose="02020603050405020304" pitchFamily="18" charset="0"/>
              <a:cs typeface="Times New Roman" panose="02020603050405020304" pitchFamily="18" charset="0"/>
            </a:endParaRPr>
          </a:p>
          <a:p>
            <a:r>
              <a:rPr lang="en-GB" sz="2400" dirty="0">
                <a:latin typeface="Times New Roman" panose="02020603050405020304" pitchFamily="18" charset="0"/>
                <a:cs typeface="Times New Roman" panose="02020603050405020304" pitchFamily="18" charset="0"/>
              </a:rPr>
              <a:t> Renal function should be evaluated to prevent, monitor, and manage toxicity such as </a:t>
            </a:r>
          </a:p>
          <a:p>
            <a:pPr>
              <a:buFont typeface="Wingdings" pitchFamily="2" charset="2"/>
              <a:buChar char="ü"/>
            </a:pPr>
            <a:r>
              <a:rPr lang="en-GB" sz="2400" dirty="0">
                <a:latin typeface="Times New Roman" panose="02020603050405020304" pitchFamily="18" charset="0"/>
                <a:cs typeface="Times New Roman" panose="02020603050405020304" pitchFamily="18" charset="0"/>
              </a:rPr>
              <a:t>Nephrotoxicity</a:t>
            </a:r>
          </a:p>
          <a:p>
            <a:pPr>
              <a:buFont typeface="Wingdings" pitchFamily="2" charset="2"/>
              <a:buChar char="ü"/>
            </a:pPr>
            <a:r>
              <a:rPr lang="en-GB" sz="2400" dirty="0" err="1">
                <a:latin typeface="Times New Roman" panose="02020603050405020304" pitchFamily="18" charset="0"/>
                <a:cs typeface="Times New Roman" panose="02020603050405020304" pitchFamily="18" charset="0"/>
              </a:rPr>
              <a:t>Hypokalemia</a:t>
            </a:r>
            <a:endParaRPr lang="en-GB" sz="2400" dirty="0">
              <a:latin typeface="Times New Roman" panose="02020603050405020304" pitchFamily="18" charset="0"/>
              <a:cs typeface="Times New Roman" panose="02020603050405020304" pitchFamily="18" charset="0"/>
            </a:endParaRPr>
          </a:p>
          <a:p>
            <a:pPr>
              <a:buFont typeface="Wingdings" pitchFamily="2" charset="2"/>
              <a:buChar char="ü"/>
            </a:pPr>
            <a:r>
              <a:rPr lang="en-GB" sz="2400" dirty="0">
                <a:latin typeface="Times New Roman" panose="02020603050405020304" pitchFamily="18" charset="0"/>
                <a:cs typeface="Times New Roman" panose="02020603050405020304" pitchFamily="18" charset="0"/>
              </a:rPr>
              <a:t>infusion-related reactions</a:t>
            </a:r>
          </a:p>
          <a:p>
            <a:pPr>
              <a:buFont typeface="Wingdings" pitchFamily="2" charset="2"/>
              <a:buChar char="ü"/>
            </a:pP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Anemia</a:t>
            </a:r>
            <a:r>
              <a:rPr lang="en-GB" sz="2400" dirty="0">
                <a:latin typeface="Times New Roman" panose="02020603050405020304" pitchFamily="18" charset="0"/>
                <a:cs typeface="Times New Roman" panose="02020603050405020304" pitchFamily="18" charset="0"/>
              </a:rPr>
              <a:t> </a:t>
            </a:r>
            <a:endParaRPr lang="x-none" sz="2400" dirty="0">
              <a:latin typeface="Times New Roman" panose="02020603050405020304" pitchFamily="18" charset="0"/>
              <a:cs typeface="Times New Roman" panose="02020603050405020304" pitchFamily="18" charset="0"/>
            </a:endParaRPr>
          </a:p>
          <a:p>
            <a:r>
              <a:rPr lang="en-GB" sz="2400" dirty="0">
                <a:latin typeface="Times New Roman" panose="02020603050405020304" pitchFamily="18" charset="0"/>
                <a:cs typeface="Times New Roman" panose="02020603050405020304" pitchFamily="18" charset="0"/>
              </a:rPr>
              <a:t> Measure renal function regularly</a:t>
            </a:r>
          </a:p>
          <a:p>
            <a:endParaRPr lang="x-none" sz="2600" dirty="0"/>
          </a:p>
        </p:txBody>
      </p:sp>
      <p:sp>
        <p:nvSpPr>
          <p:cNvPr id="7"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320514386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59579-6C4E-CE49-BF8C-B592A2E84519}"/>
              </a:ext>
            </a:extLst>
          </p:cNvPr>
          <p:cNvSpPr>
            <a:spLocks noGrp="1"/>
          </p:cNvSpPr>
          <p:nvPr>
            <p:ph type="title"/>
          </p:nvPr>
        </p:nvSpPr>
        <p:spPr/>
        <p:txBody>
          <a:bodyPr>
            <a:normAutofit fontScale="90000"/>
          </a:bodyPr>
          <a:lstStyle/>
          <a:p>
            <a:br>
              <a:rPr lang="en-GB" b="1" dirty="0"/>
            </a:br>
            <a:br>
              <a:rPr lang="en-GB" b="1" dirty="0"/>
            </a:br>
            <a:r>
              <a:rPr lang="en-GB" b="1" dirty="0"/>
              <a:t>Barriers to successful treatment</a:t>
            </a:r>
            <a:br>
              <a:rPr lang="x-none" dirty="0"/>
            </a:br>
            <a:endParaRPr lang="x-none" dirty="0"/>
          </a:p>
        </p:txBody>
      </p:sp>
      <p:sp>
        <p:nvSpPr>
          <p:cNvPr id="3" name="Content Placeholder 2">
            <a:extLst>
              <a:ext uri="{FF2B5EF4-FFF2-40B4-BE49-F238E27FC236}">
                <a16:creationId xmlns:a16="http://schemas.microsoft.com/office/drawing/2014/main" id="{8F1AB149-F3C8-8848-B392-341E7099FE8A}"/>
              </a:ext>
            </a:extLst>
          </p:cNvPr>
          <p:cNvSpPr>
            <a:spLocks noGrp="1"/>
          </p:cNvSpPr>
          <p:nvPr>
            <p:ph idx="1"/>
          </p:nvPr>
        </p:nvSpPr>
        <p:spPr/>
        <p:txBody>
          <a:bodyPr>
            <a:normAutofit/>
          </a:bodyPr>
          <a:lstStyle/>
          <a:p>
            <a:r>
              <a:rPr lang="en-GB" sz="2400" dirty="0">
                <a:latin typeface="Times New Roman" panose="02020603050405020304" pitchFamily="18" charset="0"/>
                <a:cs typeface="Times New Roman" panose="02020603050405020304" pitchFamily="18" charset="0"/>
              </a:rPr>
              <a:t>Itraconazole blood levels, should be monitored after two weeks of therapy</a:t>
            </a:r>
          </a:p>
          <a:p>
            <a:r>
              <a:rPr lang="en-GB" sz="2400" dirty="0">
                <a:latin typeface="Times New Roman" panose="02020603050405020304" pitchFamily="18" charset="0"/>
                <a:cs typeface="Times New Roman" panose="02020603050405020304" pitchFamily="18" charset="0"/>
              </a:rPr>
              <a:t>Blood levels of itraconazole between 1 and 2 </a:t>
            </a:r>
            <a:r>
              <a:rPr lang="en-GB" sz="2400" dirty="0" err="1">
                <a:latin typeface="Times New Roman" panose="02020603050405020304" pitchFamily="18" charset="0"/>
                <a:cs typeface="Times New Roman" panose="02020603050405020304" pitchFamily="18" charset="0"/>
              </a:rPr>
              <a:t>μg</a:t>
            </a:r>
            <a:r>
              <a:rPr lang="en-GB" sz="2400" dirty="0">
                <a:latin typeface="Times New Roman" panose="02020603050405020304" pitchFamily="18" charset="0"/>
                <a:cs typeface="Times New Roman" panose="02020603050405020304" pitchFamily="18" charset="0"/>
              </a:rPr>
              <a:t>/mL have been recognized as effective.</a:t>
            </a:r>
          </a:p>
          <a:p>
            <a:r>
              <a:rPr lang="en-GB" sz="2400" dirty="0">
                <a:latin typeface="Times New Roman" panose="02020603050405020304" pitchFamily="18" charset="0"/>
                <a:cs typeface="Times New Roman" panose="02020603050405020304" pitchFamily="18" charset="0"/>
              </a:rPr>
              <a:t>Concentrations higher than 15 </a:t>
            </a:r>
            <a:r>
              <a:rPr lang="en-GB" sz="2400" dirty="0" err="1">
                <a:latin typeface="Times New Roman" panose="02020603050405020304" pitchFamily="18" charset="0"/>
                <a:cs typeface="Times New Roman" panose="02020603050405020304" pitchFamily="18" charset="0"/>
              </a:rPr>
              <a:t>μg</a:t>
            </a:r>
            <a:r>
              <a:rPr lang="en-GB" sz="2400" dirty="0">
                <a:latin typeface="Times New Roman" panose="02020603050405020304" pitchFamily="18" charset="0"/>
                <a:cs typeface="Times New Roman" panose="02020603050405020304" pitchFamily="18" charset="0"/>
              </a:rPr>
              <a:t>/mL has been related with development of toxic </a:t>
            </a:r>
          </a:p>
          <a:p>
            <a:r>
              <a:rPr lang="en-GB" sz="2400" dirty="0">
                <a:latin typeface="Times New Roman" panose="02020603050405020304" pitchFamily="18" charset="0"/>
                <a:cs typeface="Times New Roman" panose="02020603050405020304" pitchFamily="18" charset="0"/>
              </a:rPr>
              <a:t>Lack of capacity for drug monitoring should not be an obstacle to itraconazole treatment</a:t>
            </a:r>
            <a:endParaRPr lang="x-none" sz="2400" dirty="0">
              <a:latin typeface="Times New Roman" panose="02020603050405020304" pitchFamily="18" charset="0"/>
              <a:cs typeface="Times New Roman" panose="02020603050405020304" pitchFamily="18" charset="0"/>
            </a:endParaRPr>
          </a:p>
          <a:p>
            <a:r>
              <a:rPr lang="en-GB" sz="2400" dirty="0">
                <a:latin typeface="Times New Roman" panose="02020603050405020304" pitchFamily="18" charset="0"/>
                <a:cs typeface="Times New Roman" panose="02020603050405020304" pitchFamily="18" charset="0"/>
              </a:rPr>
              <a:t>The co-occurrence of other opportunistic infections should be evaluated</a:t>
            </a:r>
            <a:endParaRPr lang="x-none"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071021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9362E-5A01-AA06-3A61-14B8DF8FF654}"/>
              </a:ext>
            </a:extLst>
          </p:cNvPr>
          <p:cNvSpPr>
            <a:spLocks noGrp="1"/>
          </p:cNvSpPr>
          <p:nvPr>
            <p:ph type="title"/>
          </p:nvPr>
        </p:nvSpPr>
        <p:spPr/>
        <p:txBody>
          <a:bodyPr/>
          <a:lstStyle/>
          <a:p>
            <a:r>
              <a:rPr lang="en-GB" b="1" dirty="0"/>
              <a:t>Barriers to successful treatment</a:t>
            </a:r>
            <a:endParaRPr lang="en-NG" dirty="0"/>
          </a:p>
        </p:txBody>
      </p:sp>
      <p:sp>
        <p:nvSpPr>
          <p:cNvPr id="3" name="Content Placeholder 2">
            <a:extLst>
              <a:ext uri="{FF2B5EF4-FFF2-40B4-BE49-F238E27FC236}">
                <a16:creationId xmlns:a16="http://schemas.microsoft.com/office/drawing/2014/main" id="{B70E1826-573E-C95E-91D5-4E4DF522B6AD}"/>
              </a:ext>
            </a:extLst>
          </p:cNvPr>
          <p:cNvSpPr>
            <a:spLocks noGrp="1"/>
          </p:cNvSpPr>
          <p:nvPr>
            <p:ph idx="1"/>
          </p:nvPr>
        </p:nvSpPr>
        <p:spPr/>
        <p:txBody>
          <a:bodyPr>
            <a:normAutofit/>
          </a:bodyPr>
          <a:lstStyle/>
          <a:p>
            <a:r>
              <a:rPr lang="en-GB" sz="2400" dirty="0">
                <a:latin typeface="Times New Roman" panose="02020603050405020304" pitchFamily="18" charset="0"/>
                <a:cs typeface="Times New Roman" panose="02020603050405020304" pitchFamily="18" charset="0"/>
              </a:rPr>
              <a:t>When histoplasmosis is not controlled because of interactions with rifampicin and itraconazole, clinicians should consider the following; </a:t>
            </a:r>
          </a:p>
          <a:p>
            <a:pPr>
              <a:buFont typeface="Courier New" panose="02070309020205020404" pitchFamily="49" charset="0"/>
              <a:buChar char="o"/>
            </a:pPr>
            <a:r>
              <a:rPr lang="en-GB" sz="2400" dirty="0">
                <a:latin typeface="Times New Roman" panose="02020603050405020304" pitchFamily="18" charset="0"/>
                <a:cs typeface="Times New Roman" panose="02020603050405020304" pitchFamily="18" charset="0"/>
              </a:rPr>
              <a:t>Extending the duration of amphotericin B induction therapy (once-weekly courses of amphotericin B)</a:t>
            </a:r>
          </a:p>
          <a:p>
            <a:pPr>
              <a:buFont typeface="Courier New" panose="02070309020205020404" pitchFamily="49" charset="0"/>
              <a:buChar char="o"/>
            </a:pPr>
            <a:r>
              <a:rPr lang="en-GB" sz="2400" dirty="0">
                <a:latin typeface="Times New Roman" panose="02020603050405020304" pitchFamily="18" charset="0"/>
                <a:cs typeface="Times New Roman" panose="02020603050405020304" pitchFamily="18" charset="0"/>
              </a:rPr>
              <a:t>Increasing the itraconazole dose and monitoring the blood level and toxicity </a:t>
            </a:r>
          </a:p>
          <a:p>
            <a:pPr>
              <a:buFont typeface="Courier New" panose="02070309020205020404" pitchFamily="49" charset="0"/>
              <a:buChar char="o"/>
            </a:pPr>
            <a:r>
              <a:rPr lang="en-GB" sz="2400" dirty="0">
                <a:latin typeface="Times New Roman" panose="02020603050405020304" pitchFamily="18" charset="0"/>
                <a:cs typeface="Times New Roman" panose="02020603050405020304" pitchFamily="18" charset="0"/>
              </a:rPr>
              <a:t>Considering using other azole drugs (</a:t>
            </a:r>
            <a:r>
              <a:rPr lang="en-GB" sz="2400" dirty="0" err="1">
                <a:latin typeface="Times New Roman" panose="02020603050405020304" pitchFamily="18" charset="0"/>
                <a:cs typeface="Times New Roman" panose="02020603050405020304" pitchFamily="18" charset="0"/>
              </a:rPr>
              <a:t>posaconazole</a:t>
            </a:r>
            <a:r>
              <a:rPr lang="en-GB" sz="2400" dirty="0">
                <a:latin typeface="Times New Roman" panose="02020603050405020304" pitchFamily="18" charset="0"/>
                <a:cs typeface="Times New Roman" panose="02020603050405020304" pitchFamily="18" charset="0"/>
              </a:rPr>
              <a:t>, voriconazole, or fluconazole)</a:t>
            </a:r>
          </a:p>
          <a:p>
            <a:pPr>
              <a:buFont typeface="Courier New" panose="02070309020205020404" pitchFamily="49" charset="0"/>
              <a:buChar char="o"/>
            </a:pPr>
            <a:r>
              <a:rPr lang="en-GB" sz="2400" dirty="0">
                <a:latin typeface="Times New Roman" panose="02020603050405020304" pitchFamily="18" charset="0"/>
                <a:cs typeface="Times New Roman" panose="02020603050405020304" pitchFamily="18" charset="0"/>
              </a:rPr>
              <a:t>Consider replacing rifampicin with rifabutin</a:t>
            </a:r>
            <a:endParaRPr lang="en-NG"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863695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C201F-526D-8464-8977-EAA3E08D30F2}"/>
              </a:ext>
            </a:extLst>
          </p:cNvPr>
          <p:cNvSpPr>
            <a:spLocks noGrp="1"/>
          </p:cNvSpPr>
          <p:nvPr>
            <p:ph type="title"/>
          </p:nvPr>
        </p:nvSpPr>
        <p:spPr/>
        <p:txBody>
          <a:bodyPr/>
          <a:lstStyle/>
          <a:p>
            <a:br>
              <a:rPr lang="en-GB" b="1" dirty="0"/>
            </a:br>
            <a:r>
              <a:rPr lang="en-GB" dirty="0"/>
              <a:t>Monitoring the treatment response</a:t>
            </a:r>
            <a:endParaRPr lang="en-NG" dirty="0"/>
          </a:p>
        </p:txBody>
      </p:sp>
      <p:sp>
        <p:nvSpPr>
          <p:cNvPr id="3" name="Content Placeholder 2">
            <a:extLst>
              <a:ext uri="{FF2B5EF4-FFF2-40B4-BE49-F238E27FC236}">
                <a16:creationId xmlns:a16="http://schemas.microsoft.com/office/drawing/2014/main" id="{D2FB481A-858D-AA59-90F7-1BCFAFCCB20D}"/>
              </a:ext>
            </a:extLst>
          </p:cNvPr>
          <p:cNvSpPr>
            <a:spLocks noGrp="1"/>
          </p:cNvSpPr>
          <p:nvPr>
            <p:ph idx="1"/>
          </p:nvPr>
        </p:nvSpPr>
        <p:spPr/>
        <p:txBody>
          <a:bodyPr/>
          <a:lstStyle/>
          <a:p>
            <a:r>
              <a:rPr lang="en-GB" sz="2400" dirty="0">
                <a:latin typeface="Times New Roman" panose="02020603050405020304" pitchFamily="18" charset="0"/>
                <a:cs typeface="Times New Roman" panose="02020603050405020304" pitchFamily="18" charset="0"/>
              </a:rPr>
              <a:t>Clinical response; including resolution of fever, fatigue, and weight changes and other symptoms associated with disease severity (hypotension and hypoxia) should be assessed daily during the initial period of induction therapy </a:t>
            </a:r>
            <a:endParaRPr lang="x-none" sz="2400" dirty="0">
              <a:latin typeface="Times New Roman" panose="02020603050405020304" pitchFamily="18" charset="0"/>
              <a:cs typeface="Times New Roman" panose="02020603050405020304" pitchFamily="18" charset="0"/>
            </a:endParaRPr>
          </a:p>
          <a:p>
            <a:r>
              <a:rPr lang="en-GB" sz="2400" dirty="0">
                <a:latin typeface="Times New Roman" panose="02020603050405020304" pitchFamily="18" charset="0"/>
                <a:cs typeface="Times New Roman" panose="02020603050405020304" pitchFamily="18" charset="0"/>
              </a:rPr>
              <a:t>Monitor progress by using Histoplasma antigen testing following treatment initiation</a:t>
            </a:r>
            <a:endParaRPr lang="x-none" sz="2400" dirty="0">
              <a:latin typeface="Times New Roman" panose="02020603050405020304" pitchFamily="18" charset="0"/>
              <a:cs typeface="Times New Roman" panose="02020603050405020304" pitchFamily="18" charset="0"/>
            </a:endParaRPr>
          </a:p>
          <a:p>
            <a:endParaRPr lang="en-NG" dirty="0"/>
          </a:p>
        </p:txBody>
      </p:sp>
    </p:spTree>
    <p:extLst>
      <p:ext uri="{BB962C8B-B14F-4D97-AF65-F5344CB8AC3E}">
        <p14:creationId xmlns:p14="http://schemas.microsoft.com/office/powerpoint/2010/main" val="372222104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44171-6C10-6445-8C1C-A2A70FF65707}"/>
              </a:ext>
            </a:extLst>
          </p:cNvPr>
          <p:cNvSpPr>
            <a:spLocks noGrp="1"/>
          </p:cNvSpPr>
          <p:nvPr>
            <p:ph type="title"/>
          </p:nvPr>
        </p:nvSpPr>
        <p:spPr/>
        <p:txBody>
          <a:bodyPr>
            <a:normAutofit fontScale="90000"/>
          </a:bodyPr>
          <a:lstStyle/>
          <a:p>
            <a:br>
              <a:rPr lang="en-GB" dirty="0"/>
            </a:br>
            <a:r>
              <a:rPr lang="en-GB" dirty="0"/>
              <a:t>Persistent or recurrent symptoms</a:t>
            </a:r>
            <a:br>
              <a:rPr lang="x-none" dirty="0"/>
            </a:br>
            <a:endParaRPr lang="x-none" dirty="0"/>
          </a:p>
        </p:txBody>
      </p:sp>
      <p:sp>
        <p:nvSpPr>
          <p:cNvPr id="3" name="Content Placeholder 2">
            <a:extLst>
              <a:ext uri="{FF2B5EF4-FFF2-40B4-BE49-F238E27FC236}">
                <a16:creationId xmlns:a16="http://schemas.microsoft.com/office/drawing/2014/main" id="{25151F52-18D2-8C48-93FC-B1A71B283949}"/>
              </a:ext>
            </a:extLst>
          </p:cNvPr>
          <p:cNvSpPr>
            <a:spLocks noGrp="1"/>
          </p:cNvSpPr>
          <p:nvPr>
            <p:ph idx="1"/>
          </p:nvPr>
        </p:nvSpPr>
        <p:spPr/>
        <p:txBody>
          <a:bodyPr/>
          <a:lstStyle/>
          <a:p>
            <a:r>
              <a:rPr lang="en-GB" sz="2400" dirty="0">
                <a:latin typeface="Times New Roman" panose="02020603050405020304" pitchFamily="18" charset="0"/>
                <a:cs typeface="Times New Roman" panose="02020603050405020304" pitchFamily="18" charset="0"/>
              </a:rPr>
              <a:t>Review patient adherence</a:t>
            </a:r>
            <a:endParaRPr lang="x-none" sz="2400" dirty="0">
              <a:latin typeface="Times New Roman" panose="02020603050405020304" pitchFamily="18" charset="0"/>
              <a:cs typeface="Times New Roman" panose="02020603050405020304" pitchFamily="18" charset="0"/>
            </a:endParaRPr>
          </a:p>
          <a:p>
            <a:r>
              <a:rPr lang="en-GB" sz="2400" dirty="0">
                <a:latin typeface="Times New Roman" panose="02020603050405020304" pitchFamily="18" charset="0"/>
                <a:cs typeface="Times New Roman" panose="02020603050405020304" pitchFamily="18" charset="0"/>
              </a:rPr>
              <a:t>Investigate for presence of co-infection </a:t>
            </a:r>
            <a:r>
              <a:rPr lang="en-GB" sz="2400" dirty="0" err="1">
                <a:latin typeface="Times New Roman" panose="02020603050405020304" pitchFamily="18" charset="0"/>
                <a:cs typeface="Times New Roman" panose="02020603050405020304" pitchFamily="18" charset="0"/>
              </a:rPr>
              <a:t>e.g</a:t>
            </a:r>
            <a:r>
              <a:rPr lang="en-GB" sz="2400" dirty="0">
                <a:latin typeface="Times New Roman" panose="02020603050405020304" pitchFamily="18" charset="0"/>
                <a:cs typeface="Times New Roman" panose="02020603050405020304" pitchFamily="18" charset="0"/>
              </a:rPr>
              <a:t> TB in patients with CD4 cells counts &lt;200 cells/mm³</a:t>
            </a:r>
            <a:endParaRPr lang="x-none" sz="2400" dirty="0">
              <a:latin typeface="Times New Roman" panose="02020603050405020304" pitchFamily="18" charset="0"/>
              <a:cs typeface="Times New Roman" panose="02020603050405020304" pitchFamily="18" charset="0"/>
            </a:endParaRPr>
          </a:p>
          <a:p>
            <a:r>
              <a:rPr lang="en-GB" sz="2400" dirty="0">
                <a:latin typeface="Times New Roman" panose="02020603050405020304" pitchFamily="18" charset="0"/>
                <a:cs typeface="Times New Roman" panose="02020603050405020304" pitchFamily="18" charset="0"/>
              </a:rPr>
              <a:t>Consider paradoxical immune reconstitution inflammatory syndrome among people who have started ART </a:t>
            </a:r>
            <a:endParaRPr lang="x-none" sz="2400" dirty="0">
              <a:latin typeface="Times New Roman" panose="02020603050405020304" pitchFamily="18" charset="0"/>
              <a:cs typeface="Times New Roman" panose="02020603050405020304" pitchFamily="18" charset="0"/>
            </a:endParaRPr>
          </a:p>
          <a:p>
            <a:r>
              <a:rPr lang="en-GB" sz="2400" dirty="0">
                <a:latin typeface="Times New Roman" panose="02020603050405020304" pitchFamily="18" charset="0"/>
                <a:cs typeface="Times New Roman" panose="02020603050405020304" pitchFamily="18" charset="0"/>
              </a:rPr>
              <a:t>Ensure appropriate drug levels, as necessary </a:t>
            </a:r>
            <a:endParaRPr lang="x-none" sz="2400" dirty="0">
              <a:latin typeface="Times New Roman" panose="02020603050405020304" pitchFamily="18" charset="0"/>
              <a:cs typeface="Times New Roman" panose="02020603050405020304" pitchFamily="18" charset="0"/>
            </a:endParaRPr>
          </a:p>
          <a:p>
            <a:endParaRPr lang="x-none" dirty="0"/>
          </a:p>
        </p:txBody>
      </p:sp>
    </p:spTree>
    <p:extLst>
      <p:ext uri="{BB962C8B-B14F-4D97-AF65-F5344CB8AC3E}">
        <p14:creationId xmlns:p14="http://schemas.microsoft.com/office/powerpoint/2010/main" val="385182448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028E8-EBB4-6349-BE62-7B7EC476FD3B}"/>
              </a:ext>
            </a:extLst>
          </p:cNvPr>
          <p:cNvSpPr>
            <a:spLocks noGrp="1"/>
          </p:cNvSpPr>
          <p:nvPr>
            <p:ph type="title"/>
          </p:nvPr>
        </p:nvSpPr>
        <p:spPr/>
        <p:txBody>
          <a:bodyPr>
            <a:normAutofit fontScale="90000"/>
          </a:bodyPr>
          <a:lstStyle/>
          <a:p>
            <a:br>
              <a:rPr lang="en-GB" b="1" dirty="0"/>
            </a:br>
            <a:r>
              <a:rPr lang="en-GB" dirty="0"/>
              <a:t>Managing relapse</a:t>
            </a:r>
            <a:br>
              <a:rPr lang="x-none" dirty="0"/>
            </a:br>
            <a:endParaRPr lang="x-none" dirty="0"/>
          </a:p>
        </p:txBody>
      </p:sp>
      <p:sp>
        <p:nvSpPr>
          <p:cNvPr id="3" name="Content Placeholder 2">
            <a:extLst>
              <a:ext uri="{FF2B5EF4-FFF2-40B4-BE49-F238E27FC236}">
                <a16:creationId xmlns:a16="http://schemas.microsoft.com/office/drawing/2014/main" id="{18725C1E-93B5-F14D-A0DC-C56CB95E570C}"/>
              </a:ext>
            </a:extLst>
          </p:cNvPr>
          <p:cNvSpPr>
            <a:spLocks noGrp="1"/>
          </p:cNvSpPr>
          <p:nvPr>
            <p:ph idx="1"/>
          </p:nvPr>
        </p:nvSpPr>
        <p:spPr/>
        <p:txBody>
          <a:bodyPr/>
          <a:lstStyle/>
          <a:p>
            <a:r>
              <a:rPr lang="en-GB" sz="2400" dirty="0">
                <a:latin typeface="Times New Roman" panose="02020603050405020304" pitchFamily="18" charset="0"/>
                <a:cs typeface="Times New Roman" panose="02020603050405020304" pitchFamily="18" charset="0"/>
              </a:rPr>
              <a:t>In case of persistent or recurrent symptoms related to disseminated histoplasmosis, induction therapy should be restarted</a:t>
            </a:r>
          </a:p>
          <a:p>
            <a:r>
              <a:rPr lang="en-GB" sz="2400" dirty="0">
                <a:latin typeface="Times New Roman" panose="02020603050405020304" pitchFamily="18" charset="0"/>
                <a:cs typeface="Times New Roman" panose="02020603050405020304" pitchFamily="18" charset="0"/>
              </a:rPr>
              <a:t>It is important to ensure adherence to therapy and appropriate dose, drug levels, and duration  </a:t>
            </a:r>
            <a:endParaRPr lang="x-none" sz="2400" dirty="0">
              <a:latin typeface="Times New Roman" panose="02020603050405020304" pitchFamily="18" charset="0"/>
              <a:cs typeface="Times New Roman" panose="02020603050405020304" pitchFamily="18" charset="0"/>
            </a:endParaRPr>
          </a:p>
          <a:p>
            <a:pPr lvl="0"/>
            <a:r>
              <a:rPr lang="en-GB" sz="2400" dirty="0">
                <a:latin typeface="Times New Roman" panose="02020603050405020304" pitchFamily="18" charset="0"/>
                <a:cs typeface="Times New Roman" panose="02020603050405020304" pitchFamily="18" charset="0"/>
              </a:rPr>
              <a:t>Measure Histoplasma urinary antigen</a:t>
            </a:r>
            <a:endParaRPr lang="x-none" sz="2400" dirty="0">
              <a:latin typeface="Times New Roman" panose="02020603050405020304" pitchFamily="18" charset="0"/>
              <a:cs typeface="Times New Roman" panose="02020603050405020304" pitchFamily="18" charset="0"/>
            </a:endParaRPr>
          </a:p>
          <a:p>
            <a:pPr lvl="0"/>
            <a:r>
              <a:rPr lang="en-GB" sz="2400" dirty="0">
                <a:latin typeface="Times New Roman" panose="02020603050405020304" pitchFamily="18" charset="0"/>
                <a:cs typeface="Times New Roman" panose="02020603050405020304" pitchFamily="18" charset="0"/>
              </a:rPr>
              <a:t>Prevent, manage, and monitor for drug toxicity</a:t>
            </a:r>
            <a:endParaRPr lang="x-none" sz="2400" dirty="0">
              <a:latin typeface="Times New Roman" panose="02020603050405020304" pitchFamily="18" charset="0"/>
              <a:cs typeface="Times New Roman" panose="02020603050405020304" pitchFamily="18" charset="0"/>
            </a:endParaRPr>
          </a:p>
          <a:p>
            <a:pPr lvl="0"/>
            <a:r>
              <a:rPr lang="en-GB" sz="2400" dirty="0">
                <a:latin typeface="Times New Roman" panose="02020603050405020304" pitchFamily="18" charset="0"/>
                <a:cs typeface="Times New Roman" panose="02020603050405020304" pitchFamily="18" charset="0"/>
              </a:rPr>
              <a:t>Ensure appropriate drug levels, as necessary </a:t>
            </a:r>
            <a:endParaRPr lang="x-none" sz="2400" dirty="0">
              <a:latin typeface="Times New Roman" panose="02020603050405020304" pitchFamily="18" charset="0"/>
              <a:cs typeface="Times New Roman" panose="02020603050405020304" pitchFamily="18" charset="0"/>
            </a:endParaRPr>
          </a:p>
          <a:p>
            <a:endParaRPr lang="x-none" dirty="0"/>
          </a:p>
        </p:txBody>
      </p:sp>
    </p:spTree>
    <p:extLst>
      <p:ext uri="{BB962C8B-B14F-4D97-AF65-F5344CB8AC3E}">
        <p14:creationId xmlns:p14="http://schemas.microsoft.com/office/powerpoint/2010/main" val="48388039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a:t>Chronic disseminated histoplasmosis</a:t>
            </a:r>
          </a:p>
        </p:txBody>
      </p:sp>
      <p:sp>
        <p:nvSpPr>
          <p:cNvPr id="5" name="Content Placeholder 4"/>
          <p:cNvSpPr>
            <a:spLocks noGrp="1"/>
          </p:cNvSpPr>
          <p:nvPr>
            <p:ph idx="1"/>
          </p:nvPr>
        </p:nvSpPr>
        <p:spPr>
          <a:xfrm>
            <a:off x="561110" y="2042162"/>
            <a:ext cx="5374178" cy="3657599"/>
          </a:xfrm>
          <a:prstGeom prst="rect">
            <a:avLst/>
          </a:prstGeom>
        </p:spPr>
        <p:txBody>
          <a:bodyPr>
            <a:normAutofit/>
          </a:bodyPr>
          <a:lstStyle/>
          <a:p>
            <a:pPr>
              <a:lnSpc>
                <a:spcPct val="100000"/>
              </a:lnSpc>
            </a:pPr>
            <a:r>
              <a:rPr lang="en-GB" sz="1800" dirty="0">
                <a:latin typeface="Times New Roman" panose="02020603050405020304" pitchFamily="18" charset="0"/>
                <a:cs typeface="Times New Roman" panose="02020603050405020304" pitchFamily="18" charset="0"/>
              </a:rPr>
              <a:t>Resolution of gastrointestinal lesions</a:t>
            </a:r>
          </a:p>
          <a:p>
            <a:pPr>
              <a:lnSpc>
                <a:spcPct val="100000"/>
              </a:lnSpc>
            </a:pPr>
            <a:r>
              <a:rPr lang="en-GB" sz="1800" dirty="0">
                <a:latin typeface="Times New Roman" panose="02020603050405020304" pitchFamily="18" charset="0"/>
                <a:cs typeface="Times New Roman" panose="02020603050405020304" pitchFamily="18" charset="0"/>
              </a:rPr>
              <a:t>Possibility of adrenal dysfunction recovery</a:t>
            </a:r>
          </a:p>
          <a:p>
            <a:pPr>
              <a:lnSpc>
                <a:spcPct val="100000"/>
              </a:lnSpc>
            </a:pPr>
            <a:r>
              <a:rPr lang="en-GB" sz="1800" dirty="0">
                <a:latin typeface="Times New Roman" panose="02020603050405020304" pitchFamily="18" charset="0"/>
                <a:cs typeface="Times New Roman" panose="02020603050405020304" pitchFamily="18" charset="0"/>
              </a:rPr>
              <a:t>Probably improved survival in those with adrenal masses and dysfunction</a:t>
            </a:r>
          </a:p>
          <a:p>
            <a:r>
              <a:rPr lang="en-GB" sz="1800" dirty="0">
                <a:latin typeface="Times New Roman" panose="02020603050405020304" pitchFamily="18" charset="0"/>
                <a:cs typeface="Times New Roman" panose="02020603050405020304" pitchFamily="18" charset="0"/>
              </a:rPr>
              <a:t>Avoidance of later complications (i.e. gut stricture or dissemination if immunocompromised)</a:t>
            </a:r>
          </a:p>
          <a:p>
            <a:endParaRPr lang="en-GB" sz="1800" dirty="0"/>
          </a:p>
        </p:txBody>
      </p:sp>
      <p:sp>
        <p:nvSpPr>
          <p:cNvPr id="7" name="Content Placeholder 6"/>
          <p:cNvSpPr>
            <a:spLocks noGrp="1"/>
          </p:cNvSpPr>
          <p:nvPr>
            <p:ph sz="quarter" idx="4294967295"/>
          </p:nvPr>
        </p:nvSpPr>
        <p:spPr>
          <a:xfrm>
            <a:off x="6927850" y="1966913"/>
            <a:ext cx="5264150" cy="4267200"/>
          </a:xfrm>
          <a:prstGeom prst="rect">
            <a:avLst/>
          </a:prstGeom>
        </p:spPr>
        <p:txBody>
          <a:bodyPr>
            <a:noAutofit/>
          </a:bodyPr>
          <a:lstStyle/>
          <a:p>
            <a:pPr>
              <a:lnSpc>
                <a:spcPct val="100000"/>
              </a:lnSpc>
            </a:pPr>
            <a:r>
              <a:rPr lang="en-GB" sz="1800" dirty="0">
                <a:latin typeface="Times New Roman" panose="02020603050405020304" pitchFamily="18" charset="0"/>
                <a:cs typeface="Times New Roman" panose="02020603050405020304" pitchFamily="18" charset="0"/>
              </a:rPr>
              <a:t>Itraconazole 200-400mg daily for 6-12 months, unless already given empirical rifampicin for adrenal tuberculosis</a:t>
            </a:r>
          </a:p>
          <a:p>
            <a:pPr>
              <a:lnSpc>
                <a:spcPct val="100000"/>
              </a:lnSpc>
            </a:pPr>
            <a:r>
              <a:rPr lang="en-GB" sz="1800" dirty="0">
                <a:latin typeface="Times New Roman" panose="02020603050405020304" pitchFamily="18" charset="0"/>
                <a:cs typeface="Times New Roman" panose="02020603050405020304" pitchFamily="18" charset="0"/>
              </a:rPr>
              <a:t>Amphotericin B (preferably liposomal), if </a:t>
            </a:r>
            <a:r>
              <a:rPr lang="en-GB" sz="1800" dirty="0" err="1">
                <a:latin typeface="Times New Roman" panose="02020603050405020304" pitchFamily="18" charset="0"/>
                <a:cs typeface="Times New Roman" panose="02020603050405020304" pitchFamily="18" charset="0"/>
              </a:rPr>
              <a:t>pretreated</a:t>
            </a:r>
            <a:r>
              <a:rPr lang="en-GB" sz="1800" dirty="0">
                <a:latin typeface="Times New Roman" panose="02020603050405020304" pitchFamily="18" charset="0"/>
                <a:cs typeface="Times New Roman" panose="02020603050405020304" pitchFamily="18" charset="0"/>
              </a:rPr>
              <a:t> with rifampicin or other major drug interaction </a:t>
            </a:r>
          </a:p>
          <a:p>
            <a:pPr marL="0" indent="0">
              <a:lnSpc>
                <a:spcPct val="100000"/>
              </a:lnSpc>
              <a:buNone/>
            </a:pPr>
            <a:endParaRPr lang="en-GB" sz="1800" b="1" dirty="0">
              <a:latin typeface="Times New Roman" panose="02020603050405020304" pitchFamily="18" charset="0"/>
              <a:cs typeface="Times New Roman" panose="02020603050405020304" pitchFamily="18" charset="0"/>
            </a:endParaRPr>
          </a:p>
          <a:p>
            <a:pPr marL="0" indent="0">
              <a:lnSpc>
                <a:spcPct val="100000"/>
              </a:lnSpc>
              <a:buNone/>
            </a:pPr>
            <a:r>
              <a:rPr lang="en-GB" sz="1800" b="1" dirty="0">
                <a:latin typeface="Times New Roman" panose="02020603050405020304" pitchFamily="18" charset="0"/>
                <a:cs typeface="Times New Roman" panose="02020603050405020304" pitchFamily="18" charset="0"/>
              </a:rPr>
              <a:t>Precautions </a:t>
            </a:r>
          </a:p>
          <a:p>
            <a:pPr>
              <a:lnSpc>
                <a:spcPct val="100000"/>
              </a:lnSpc>
            </a:pPr>
            <a:r>
              <a:rPr lang="en-GB" sz="1800" dirty="0">
                <a:latin typeface="Times New Roman" panose="02020603050405020304" pitchFamily="18" charset="0"/>
                <a:cs typeface="Times New Roman" panose="02020603050405020304" pitchFamily="18" charset="0"/>
              </a:rPr>
              <a:t>Pro-actively address adrenal dysfunction to avoid cortisol deficiency and ‘</a:t>
            </a:r>
            <a:r>
              <a:rPr lang="en-GB" sz="1800" dirty="0" err="1">
                <a:latin typeface="Times New Roman" panose="02020603050405020304" pitchFamily="18" charset="0"/>
                <a:cs typeface="Times New Roman" panose="02020603050405020304" pitchFamily="18" charset="0"/>
              </a:rPr>
              <a:t>Addisonian</a:t>
            </a:r>
            <a:r>
              <a:rPr lang="en-GB" sz="1800" dirty="0">
                <a:latin typeface="Times New Roman" panose="02020603050405020304" pitchFamily="18" charset="0"/>
                <a:cs typeface="Times New Roman" panose="02020603050405020304" pitchFamily="18" charset="0"/>
              </a:rPr>
              <a:t> crisis’</a:t>
            </a:r>
          </a:p>
          <a:p>
            <a:pPr>
              <a:lnSpc>
                <a:spcPct val="100000"/>
              </a:lnSpc>
            </a:pPr>
            <a:r>
              <a:rPr lang="en-GB" sz="1800" dirty="0">
                <a:latin typeface="Times New Roman" panose="02020603050405020304" pitchFamily="18" charset="0"/>
                <a:cs typeface="Times New Roman" panose="02020603050405020304" pitchFamily="18" charset="0"/>
              </a:rPr>
              <a:t>Ensure itraconazole levels are therapeutic </a:t>
            </a:r>
          </a:p>
        </p:txBody>
      </p:sp>
      <p:sp>
        <p:nvSpPr>
          <p:cNvPr id="4" name="Text Placeholder 1"/>
          <p:cNvSpPr txBox="1">
            <a:spLocks/>
          </p:cNvSpPr>
          <p:nvPr/>
        </p:nvSpPr>
        <p:spPr>
          <a:xfrm>
            <a:off x="428105" y="1389182"/>
            <a:ext cx="4343400" cy="528637"/>
          </a:xfrm>
          <a:prstGeom prst="rect">
            <a:avLst/>
          </a:prstGeom>
        </p:spPr>
        <p:txBody>
          <a:bodyPr vert="horz" lIns="216000" tIns="14400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t>Benefits of antifungal treatment</a:t>
            </a:r>
          </a:p>
        </p:txBody>
      </p:sp>
      <p:sp>
        <p:nvSpPr>
          <p:cNvPr id="6" name="Text Placeholder 5"/>
          <p:cNvSpPr txBox="1">
            <a:spLocks/>
          </p:cNvSpPr>
          <p:nvPr/>
        </p:nvSpPr>
        <p:spPr>
          <a:xfrm>
            <a:off x="6051665" y="1480015"/>
            <a:ext cx="4343400" cy="4429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t>Treatment options</a:t>
            </a:r>
          </a:p>
        </p:txBody>
      </p:sp>
    </p:spTree>
    <p:extLst>
      <p:ext uri="{BB962C8B-B14F-4D97-AF65-F5344CB8AC3E}">
        <p14:creationId xmlns:p14="http://schemas.microsoft.com/office/powerpoint/2010/main" val="222807252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1074" y="1396686"/>
            <a:ext cx="3240506" cy="4064628"/>
          </a:xfrm>
        </p:spPr>
        <p:txBody>
          <a:bodyPr>
            <a:normAutofit/>
          </a:bodyPr>
          <a:lstStyle/>
          <a:p>
            <a:r>
              <a:rPr lang="en-GB">
                <a:solidFill>
                  <a:srgbClr val="FFFFFF"/>
                </a:solidFill>
              </a:rPr>
              <a:t>Summary</a:t>
            </a:r>
          </a:p>
        </p:txBody>
      </p:sp>
      <p:sp>
        <p:nvSpPr>
          <p:cNvPr id="3" name="Content Placeholder 2"/>
          <p:cNvSpPr>
            <a:spLocks noGrp="1"/>
          </p:cNvSpPr>
          <p:nvPr>
            <p:ph idx="1"/>
          </p:nvPr>
        </p:nvSpPr>
        <p:spPr>
          <a:xfrm>
            <a:off x="5370153" y="1526033"/>
            <a:ext cx="5536397" cy="3935281"/>
          </a:xfrm>
        </p:spPr>
        <p:txBody>
          <a:bodyPr>
            <a:normAutofit fontScale="85000" lnSpcReduction="20000"/>
          </a:bodyPr>
          <a:lstStyle/>
          <a:p>
            <a:pPr>
              <a:spcBef>
                <a:spcPts val="600"/>
              </a:spcBef>
              <a:spcAft>
                <a:spcPts val="600"/>
              </a:spcAft>
            </a:pPr>
            <a:r>
              <a:rPr lang="en-GB" sz="2400" dirty="0">
                <a:latin typeface="Times New Roman" panose="02020603050405020304" pitchFamily="18" charset="0"/>
                <a:cs typeface="Times New Roman" panose="02020603050405020304" pitchFamily="18" charset="0"/>
              </a:rPr>
              <a:t>Itraconazole is the first line of therapy for the treatment of mild to moderate histoplasmosis </a:t>
            </a:r>
          </a:p>
          <a:p>
            <a:pPr>
              <a:spcBef>
                <a:spcPts val="600"/>
              </a:spcBef>
              <a:spcAft>
                <a:spcPts val="600"/>
              </a:spcAft>
            </a:pPr>
            <a:r>
              <a:rPr lang="en-GB" sz="2400" dirty="0">
                <a:latin typeface="Times New Roman" panose="02020603050405020304" pitchFamily="18" charset="0"/>
                <a:cs typeface="Times New Roman" panose="02020603050405020304" pitchFamily="18" charset="0"/>
              </a:rPr>
              <a:t>Liposomal amphotericin B is recommended for initial management of hospitalised patients and AHD patients with disseminated disease and is associated with improved outcome</a:t>
            </a:r>
          </a:p>
          <a:p>
            <a:pPr>
              <a:spcBef>
                <a:spcPts val="600"/>
              </a:spcBef>
              <a:spcAft>
                <a:spcPts val="600"/>
              </a:spcAft>
            </a:pPr>
            <a:r>
              <a:rPr lang="en-GB" sz="2400" dirty="0">
                <a:latin typeface="Times New Roman" panose="02020603050405020304" pitchFamily="18" charset="0"/>
                <a:cs typeface="Times New Roman" panose="02020603050405020304" pitchFamily="18" charset="0"/>
              </a:rPr>
              <a:t>Be alert to and check for adrenal insufficiency, especially if rifampicin has been given</a:t>
            </a:r>
          </a:p>
          <a:p>
            <a:pPr>
              <a:spcBef>
                <a:spcPts val="600"/>
              </a:spcBef>
              <a:spcAft>
                <a:spcPts val="600"/>
              </a:spcAft>
            </a:pPr>
            <a:r>
              <a:rPr lang="en-GB" sz="2400" dirty="0">
                <a:latin typeface="Times New Roman" panose="02020603050405020304" pitchFamily="18" charset="0"/>
                <a:cs typeface="Times New Roman" panose="02020603050405020304" pitchFamily="18" charset="0"/>
              </a:rPr>
              <a:t>Treatment of disseminated disease should continue for at least 12 months and until </a:t>
            </a:r>
            <a:r>
              <a:rPr lang="en-GB" sz="2400" dirty="0" err="1">
                <a:latin typeface="Times New Roman" panose="02020603050405020304" pitchFamily="18" charset="0"/>
                <a:cs typeface="Times New Roman" panose="02020603050405020304" pitchFamily="18" charset="0"/>
              </a:rPr>
              <a:t>antigenaemia</a:t>
            </a:r>
            <a:r>
              <a:rPr lang="en-GB" sz="2400" dirty="0">
                <a:latin typeface="Times New Roman" panose="02020603050405020304" pitchFamily="18" charset="0"/>
                <a:cs typeface="Times New Roman" panose="02020603050405020304" pitchFamily="18" charset="0"/>
              </a:rPr>
              <a:t> and </a:t>
            </a:r>
            <a:r>
              <a:rPr lang="en-GB" sz="2400" dirty="0" err="1">
                <a:latin typeface="Times New Roman" panose="02020603050405020304" pitchFamily="18" charset="0"/>
                <a:cs typeface="Times New Roman" panose="02020603050405020304" pitchFamily="18" charset="0"/>
              </a:rPr>
              <a:t>antigenuria</a:t>
            </a:r>
            <a:r>
              <a:rPr lang="en-GB" sz="2400" dirty="0">
                <a:latin typeface="Times New Roman" panose="02020603050405020304" pitchFamily="18" charset="0"/>
                <a:cs typeface="Times New Roman" panose="02020603050405020304" pitchFamily="18" charset="0"/>
              </a:rPr>
              <a:t> have resolved </a:t>
            </a:r>
          </a:p>
          <a:p>
            <a:pPr>
              <a:spcBef>
                <a:spcPts val="600"/>
              </a:spcBef>
              <a:spcAft>
                <a:spcPts val="600"/>
              </a:spcAft>
            </a:pPr>
            <a:r>
              <a:rPr lang="en-GB" sz="2400" dirty="0">
                <a:latin typeface="Times New Roman" panose="02020603050405020304" pitchFamily="18" charset="0"/>
                <a:cs typeface="Times New Roman" panose="02020603050405020304" pitchFamily="18" charset="0"/>
              </a:rPr>
              <a:t>Alternative triazoles (voriconazole, </a:t>
            </a:r>
            <a:r>
              <a:rPr lang="en-GB" sz="2400" dirty="0" err="1">
                <a:latin typeface="Times New Roman" panose="02020603050405020304" pitchFamily="18" charset="0"/>
                <a:cs typeface="Times New Roman" panose="02020603050405020304" pitchFamily="18" charset="0"/>
              </a:rPr>
              <a:t>posaconazole</a:t>
            </a:r>
            <a:r>
              <a:rPr lang="en-GB" sz="2400" dirty="0">
                <a:latin typeface="Times New Roman" panose="02020603050405020304" pitchFamily="18" charset="0"/>
                <a:cs typeface="Times New Roman" panose="02020603050405020304" pitchFamily="18" charset="0"/>
              </a:rPr>
              <a:t> and </a:t>
            </a:r>
            <a:r>
              <a:rPr lang="en-GB" sz="2400" dirty="0" err="1">
                <a:latin typeface="Times New Roman" panose="02020603050405020304" pitchFamily="18" charset="0"/>
                <a:cs typeface="Times New Roman" panose="02020603050405020304" pitchFamily="18" charset="0"/>
              </a:rPr>
              <a:t>isavuconazole</a:t>
            </a:r>
            <a:r>
              <a:rPr lang="en-GB" sz="2400" dirty="0">
                <a:latin typeface="Times New Roman" panose="02020603050405020304" pitchFamily="18" charset="0"/>
                <a:cs typeface="Times New Roman" panose="02020603050405020304" pitchFamily="18" charset="0"/>
              </a:rPr>
              <a:t>)  can be used for salvage therapy</a:t>
            </a:r>
          </a:p>
          <a:p>
            <a:endParaRPr lang="en-GB" sz="1700" dirty="0"/>
          </a:p>
          <a:p>
            <a:endParaRPr lang="en-GB" sz="1700" dirty="0"/>
          </a:p>
        </p:txBody>
      </p:sp>
    </p:spTree>
    <p:extLst>
      <p:ext uri="{BB962C8B-B14F-4D97-AF65-F5344CB8AC3E}">
        <p14:creationId xmlns:p14="http://schemas.microsoft.com/office/powerpoint/2010/main" val="363086014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Thanks for Listening</a:t>
            </a:r>
          </a:p>
        </p:txBody>
      </p:sp>
    </p:spTree>
    <p:extLst>
      <p:ext uri="{BB962C8B-B14F-4D97-AF65-F5344CB8AC3E}">
        <p14:creationId xmlns:p14="http://schemas.microsoft.com/office/powerpoint/2010/main" val="70521302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67000" y="3124201"/>
            <a:ext cx="7772400" cy="2124075"/>
          </a:xfrm>
        </p:spPr>
        <p:txBody>
          <a:bodyPr>
            <a:noAutofit/>
          </a:bodyPr>
          <a:lstStyle/>
          <a:p>
            <a:pPr algn="ctr"/>
            <a:r>
              <a:rPr lang="en-US" sz="12000" dirty="0">
                <a:solidFill>
                  <a:srgbClr val="FF0000"/>
                </a:solidFill>
                <a:latin typeface="Chiller" pitchFamily="82" charset="0"/>
              </a:rPr>
              <a:t>Questions/ Comments!!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93C3C6E0EE181439FA70AA5986B8515" ma:contentTypeVersion="10" ma:contentTypeDescription="Create a new document." ma:contentTypeScope="" ma:versionID="568e37037947e672b2bb8dd03f04da61">
  <xsd:schema xmlns:xsd="http://www.w3.org/2001/XMLSchema" xmlns:xs="http://www.w3.org/2001/XMLSchema" xmlns:p="http://schemas.microsoft.com/office/2006/metadata/properties" xmlns:ns2="487b5b13-8992-4a19-bdbc-f56c601af26f" xmlns:ns3="6a966e3d-f3c4-44b2-8c02-1c893d53fb4f" targetNamespace="http://schemas.microsoft.com/office/2006/metadata/properties" ma:root="true" ma:fieldsID="c282c3372306fc8bcc2fdbfcb3297d59" ns2:_="" ns3:_="">
    <xsd:import namespace="487b5b13-8992-4a19-bdbc-f56c601af26f"/>
    <xsd:import namespace="6a966e3d-f3c4-44b2-8c02-1c893d53fb4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b5b13-8992-4a19-bdbc-f56c601af2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a966e3d-f3c4-44b2-8c02-1c893d53fb4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6D2034C-A3DA-4955-B4FE-4A14414242AB}"/>
</file>

<file path=customXml/itemProps2.xml><?xml version="1.0" encoding="utf-8"?>
<ds:datastoreItem xmlns:ds="http://schemas.openxmlformats.org/officeDocument/2006/customXml" ds:itemID="{9EA10DAA-56D9-4D1B-AA8A-D55E19C4AA9A}"/>
</file>

<file path=docProps/app.xml><?xml version="1.0" encoding="utf-8"?>
<Properties xmlns="http://schemas.openxmlformats.org/officeDocument/2006/extended-properties" xmlns:vt="http://schemas.openxmlformats.org/officeDocument/2006/docPropsVTypes">
  <TotalTime>4876</TotalTime>
  <Words>4198</Words>
  <Application>Microsoft Macintosh PowerPoint</Application>
  <PresentationFormat>Widescreen</PresentationFormat>
  <Paragraphs>456</Paragraphs>
  <Slides>81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81</vt:i4>
      </vt:variant>
    </vt:vector>
  </HeadingPairs>
  <TitlesOfParts>
    <vt:vector size="89" baseType="lpstr">
      <vt:lpstr>Arial</vt:lpstr>
      <vt:lpstr>Calibri</vt:lpstr>
      <vt:lpstr>Calibri Light</vt:lpstr>
      <vt:lpstr>Chiller</vt:lpstr>
      <vt:lpstr>Courier New</vt:lpstr>
      <vt:lpstr>Times New Roman</vt:lpstr>
      <vt:lpstr>Wingdings</vt:lpstr>
      <vt:lpstr>Office Theme</vt:lpstr>
      <vt:lpstr>Histoplasmosis </vt:lpstr>
      <vt:lpstr>Case reports </vt:lpstr>
      <vt:lpstr>Case 1</vt:lpstr>
      <vt:lpstr>Case 1: clinicals</vt:lpstr>
      <vt:lpstr>Preliminary lab results</vt:lpstr>
      <vt:lpstr>More lab results</vt:lpstr>
      <vt:lpstr>Radiology</vt:lpstr>
      <vt:lpstr>Diagnosis</vt:lpstr>
      <vt:lpstr>Further investigations</vt:lpstr>
      <vt:lpstr>Case 2</vt:lpstr>
      <vt:lpstr>Treatment initiated</vt:lpstr>
      <vt:lpstr>Lab results at admission</vt:lpstr>
      <vt:lpstr>Deterioration persists</vt:lpstr>
      <vt:lpstr>PowerPoint Presentation</vt:lpstr>
      <vt:lpstr>Case 3: History </vt:lpstr>
      <vt:lpstr>Examination findings </vt:lpstr>
      <vt:lpstr>Examination findings</vt:lpstr>
      <vt:lpstr>Investigations</vt:lpstr>
      <vt:lpstr>Investigations</vt:lpstr>
      <vt:lpstr>Investigations</vt:lpstr>
      <vt:lpstr>Investigations</vt:lpstr>
      <vt:lpstr>Investigations</vt:lpstr>
      <vt:lpstr>Histoplasmosis overview</vt:lpstr>
      <vt:lpstr>PowerPoint Presentation</vt:lpstr>
      <vt:lpstr>PowerPoint Presentation</vt:lpstr>
      <vt:lpstr>Pathogenesis</vt:lpstr>
      <vt:lpstr>Pathogenesis</vt:lpstr>
      <vt:lpstr>Distribution of histoplasmosis</vt:lpstr>
      <vt:lpstr>Distribution of reported cases of Histoplasmosis in Africa (1952 – 2017)</vt:lpstr>
      <vt:lpstr>PowerPoint Presentation</vt:lpstr>
      <vt:lpstr>PowerPoint Presentation</vt:lpstr>
      <vt:lpstr>Histoplasmosis in Africa</vt:lpstr>
      <vt:lpstr>Recently completed survey</vt:lpstr>
      <vt:lpstr>Another just concluded study in Calabar, Nigeria</vt:lpstr>
      <vt:lpstr>Neglected or an emerging disease?</vt:lpstr>
      <vt:lpstr>Why Surveillance </vt:lpstr>
      <vt:lpstr>     Recognizing signs and symptoms of histoplasmosis, diagnosis </vt:lpstr>
      <vt:lpstr>Synopsis</vt:lpstr>
      <vt:lpstr>Clinical presentation</vt:lpstr>
      <vt:lpstr>Clinical presentation</vt:lpstr>
      <vt:lpstr>HIV and Africa</vt:lpstr>
      <vt:lpstr>Other at risk Population </vt:lpstr>
      <vt:lpstr>Other at risk Population </vt:lpstr>
      <vt:lpstr>TB and Histoplasmosis</vt:lpstr>
      <vt:lpstr>Histoplasmosis and TB</vt:lpstr>
      <vt:lpstr>Histoplasmosis and TB</vt:lpstr>
      <vt:lpstr>Histoplasmosis and TB</vt:lpstr>
      <vt:lpstr>Summary of major features associated with tuberculosis and disseminated histoplasmosis in context of HIV infection </vt:lpstr>
      <vt:lpstr>PowerPoint Presentation</vt:lpstr>
      <vt:lpstr>PowerPoint Presentation</vt:lpstr>
      <vt:lpstr>PowerPoint Presentation</vt:lpstr>
      <vt:lpstr>Diagnosis</vt:lpstr>
      <vt:lpstr>Diagnosis discussion</vt:lpstr>
      <vt:lpstr>PowerPoint Presentation</vt:lpstr>
      <vt:lpstr>Treatment of histoplasmosis </vt:lpstr>
      <vt:lpstr>Overview</vt:lpstr>
      <vt:lpstr>Which manifestations to treat</vt:lpstr>
      <vt:lpstr>Acute pulmonary histoplasmosis</vt:lpstr>
      <vt:lpstr>PowerPoint Presentation</vt:lpstr>
      <vt:lpstr>PowerPoint Presentation</vt:lpstr>
      <vt:lpstr>Disseminated Histoplasmosis</vt:lpstr>
      <vt:lpstr>Disseminated histoplasmosis classification definitions</vt:lpstr>
      <vt:lpstr>PowerPoint Presentation</vt:lpstr>
      <vt:lpstr>Prophylaxis for Immunosuppressed Patients</vt:lpstr>
      <vt:lpstr>Histoplasmosis in children;  Acute Pulmonary Histoplasmosis</vt:lpstr>
      <vt:lpstr>Histoplasmosis in children;  Disseminated Histoplasmosis</vt:lpstr>
      <vt:lpstr>Histoplasmosis in children;  Disseminated Histoplasmosis</vt:lpstr>
      <vt:lpstr>PowerPoint Presentation</vt:lpstr>
      <vt:lpstr>  </vt:lpstr>
      <vt:lpstr> Timing of ART initiation </vt:lpstr>
      <vt:lpstr> Adjunct therapy </vt:lpstr>
      <vt:lpstr>  Monitoring the toxicity of amphotericin B treatment    </vt:lpstr>
      <vt:lpstr>  Barriers to successful treatment </vt:lpstr>
      <vt:lpstr>Barriers to successful treatment</vt:lpstr>
      <vt:lpstr> Monitoring the treatment response</vt:lpstr>
      <vt:lpstr> Persistent or recurrent symptoms </vt:lpstr>
      <vt:lpstr> Managing relapse </vt:lpstr>
      <vt:lpstr>Chronic disseminated histoplasmosis</vt:lpstr>
      <vt:lpstr>Summary</vt:lpstr>
      <vt:lpstr>Thanks for Listening</vt:lpstr>
      <vt:lpstr>Questions/ Comments!!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Histoplasmosis overview</dc:title>
  <dc:creator>Rita oladele</dc:creator>
  <cp:lastModifiedBy>Rita oladele</cp:lastModifiedBy>
  <cp:revision>12</cp:revision>
  <dcterms:created xsi:type="dcterms:W3CDTF">2022-03-04T09:14:43Z</dcterms:created>
  <dcterms:modified xsi:type="dcterms:W3CDTF">2024-06-14T10:15:21Z</dcterms:modified>
</cp:coreProperties>
</file>