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91" r:id="rId6"/>
    <p:sldId id="292" r:id="rId7"/>
    <p:sldId id="294" r:id="rId8"/>
    <p:sldId id="288" r:id="rId9"/>
    <p:sldId id="284" r:id="rId10"/>
    <p:sldId id="270" r:id="rId11"/>
    <p:sldId id="295" r:id="rId12"/>
    <p:sldId id="266" r:id="rId13"/>
    <p:sldId id="260" r:id="rId14"/>
    <p:sldId id="267" r:id="rId15"/>
    <p:sldId id="277" r:id="rId16"/>
    <p:sldId id="279" r:id="rId17"/>
    <p:sldId id="259" r:id="rId18"/>
    <p:sldId id="263" r:id="rId19"/>
    <p:sldId id="257" r:id="rId2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69CBC-AEA0-44E9-9407-0EC27A9AFD39}" v="2" dt="2024-11-01T13:07:03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28"/>
  </p:normalViewPr>
  <p:slideViewPr>
    <p:cSldViewPr snapToGrid="0" snapToObjects="1">
      <p:cViewPr varScale="1">
        <p:scale>
          <a:sx n="107" d="100"/>
          <a:sy n="107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aa Croeser" userId="ba88c138-72ae-4492-a7a2-9954f0a30a6b" providerId="ADAL" clId="{0D769CBC-AEA0-44E9-9407-0EC27A9AFD39}"/>
    <pc:docChg chg="undo custSel modSld">
      <pc:chgData name="Hudaa Croeser" userId="ba88c138-72ae-4492-a7a2-9954f0a30a6b" providerId="ADAL" clId="{0D769CBC-AEA0-44E9-9407-0EC27A9AFD39}" dt="2024-11-01T13:07:10.385" v="19" actId="21"/>
      <pc:docMkLst>
        <pc:docMk/>
      </pc:docMkLst>
      <pc:sldChg chg="addSp delSp modSp mod">
        <pc:chgData name="Hudaa Croeser" userId="ba88c138-72ae-4492-a7a2-9954f0a30a6b" providerId="ADAL" clId="{0D769CBC-AEA0-44E9-9407-0EC27A9AFD39}" dt="2024-11-01T13:07:10.385" v="19" actId="21"/>
        <pc:sldMkLst>
          <pc:docMk/>
          <pc:sldMk cId="2825496632" sldId="266"/>
        </pc:sldMkLst>
        <pc:spChg chg="add del mod">
          <ac:chgData name="Hudaa Croeser" userId="ba88c138-72ae-4492-a7a2-9954f0a30a6b" providerId="ADAL" clId="{0D769CBC-AEA0-44E9-9407-0EC27A9AFD39}" dt="2024-11-01T13:07:10.385" v="19" actId="21"/>
          <ac:spMkLst>
            <pc:docMk/>
            <pc:sldMk cId="2825496632" sldId="266"/>
            <ac:spMk id="5" creationId="{04BB7992-4C92-B8B5-DA02-E52D70230B0A}"/>
          </ac:spMkLst>
        </pc:spChg>
        <pc:graphicFrameChg chg="add del modGraphic">
          <ac:chgData name="Hudaa Croeser" userId="ba88c138-72ae-4492-a7a2-9954f0a30a6b" providerId="ADAL" clId="{0D769CBC-AEA0-44E9-9407-0EC27A9AFD39}" dt="2024-11-01T13:07:10.385" v="19" actId="21"/>
          <ac:graphicFrameMkLst>
            <pc:docMk/>
            <pc:sldMk cId="2825496632" sldId="266"/>
            <ac:graphicFrameMk id="6" creationId="{72307B9D-ACC4-4B3A-9BA7-3407E45BCEFE}"/>
          </ac:graphicFrameMkLst>
        </pc:graphicFrameChg>
      </pc:sldChg>
      <pc:sldChg chg="addSp modSp mod">
        <pc:chgData name="Hudaa Croeser" userId="ba88c138-72ae-4492-a7a2-9954f0a30a6b" providerId="ADAL" clId="{0D769CBC-AEA0-44E9-9407-0EC27A9AFD39}" dt="2024-11-01T13:07:05.484" v="18" actId="14100"/>
        <pc:sldMkLst>
          <pc:docMk/>
          <pc:sldMk cId="4087300622" sldId="270"/>
        </pc:sldMkLst>
        <pc:spChg chg="mod">
          <ac:chgData name="Hudaa Croeser" userId="ba88c138-72ae-4492-a7a2-9954f0a30a6b" providerId="ADAL" clId="{0D769CBC-AEA0-44E9-9407-0EC27A9AFD39}" dt="2024-11-01T13:07:01.972" v="13" actId="1076"/>
          <ac:spMkLst>
            <pc:docMk/>
            <pc:sldMk cId="4087300622" sldId="270"/>
            <ac:spMk id="3" creationId="{00000000-0000-0000-0000-000000000000}"/>
          </ac:spMkLst>
        </pc:spChg>
        <pc:graphicFrameChg chg="add mod">
          <ac:chgData name="Hudaa Croeser" userId="ba88c138-72ae-4492-a7a2-9954f0a30a6b" providerId="ADAL" clId="{0D769CBC-AEA0-44E9-9407-0EC27A9AFD39}" dt="2024-11-01T13:07:03.410" v="16" actId="1076"/>
          <ac:graphicFrameMkLst>
            <pc:docMk/>
            <pc:sldMk cId="4087300622" sldId="270"/>
            <ac:graphicFrameMk id="6" creationId="{72307B9D-ACC4-4B3A-9BA7-3407E45BCEFE}"/>
          </ac:graphicFrameMkLst>
        </pc:graphicFrameChg>
        <pc:picChg chg="mod">
          <ac:chgData name="Hudaa Croeser" userId="ba88c138-72ae-4492-a7a2-9954f0a30a6b" providerId="ADAL" clId="{0D769CBC-AEA0-44E9-9407-0EC27A9AFD39}" dt="2024-11-01T13:07:05.484" v="18" actId="14100"/>
          <ac:picMkLst>
            <pc:docMk/>
            <pc:sldMk cId="4087300622" sldId="270"/>
            <ac:picMk id="2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F7F61-0DA7-4620-BE0F-2278CC61A7E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92FD429-0DC0-4715-938C-0D241FF38CF2}">
      <dgm:prSet/>
      <dgm:spPr/>
      <dgm:t>
        <a:bodyPr/>
        <a:lstStyle/>
        <a:p>
          <a:r>
            <a:rPr lang="en-US" dirty="0" err="1"/>
            <a:t>Histoplasmin</a:t>
          </a:r>
          <a:r>
            <a:rPr lang="en-US" dirty="0"/>
            <a:t> skin sensitivity rates of 0 -35%</a:t>
          </a:r>
        </a:p>
      </dgm:t>
    </dgm:pt>
    <dgm:pt modelId="{CB753711-6709-4553-9207-65E8EBCD800C}" type="parTrans" cxnId="{4F9A4272-FF59-442B-87DB-779C161C8AB0}">
      <dgm:prSet/>
      <dgm:spPr/>
      <dgm:t>
        <a:bodyPr/>
        <a:lstStyle/>
        <a:p>
          <a:endParaRPr lang="en-US"/>
        </a:p>
      </dgm:t>
    </dgm:pt>
    <dgm:pt modelId="{FC156416-DCEC-4D45-8D01-8FCBC55109A0}" type="sibTrans" cxnId="{4F9A4272-FF59-442B-87DB-779C161C8AB0}">
      <dgm:prSet/>
      <dgm:spPr/>
      <dgm:t>
        <a:bodyPr/>
        <a:lstStyle/>
        <a:p>
          <a:endParaRPr lang="en-US"/>
        </a:p>
      </dgm:t>
    </dgm:pt>
    <dgm:pt modelId="{97B1626C-4600-48E9-BD32-424439F3E015}">
      <dgm:prSet/>
      <dgm:spPr/>
      <dgm:t>
        <a:bodyPr/>
        <a:lstStyle/>
        <a:p>
          <a:r>
            <a:rPr lang="en-US"/>
            <a:t>Recent multicentre  screening in Nigeria – 4.4% (Oladele et al 2018 PLOS)</a:t>
          </a:r>
        </a:p>
      </dgm:t>
    </dgm:pt>
    <dgm:pt modelId="{2A06DD2E-50C5-4784-A3EE-F94B76730FC5}" type="parTrans" cxnId="{678AD083-28DA-4755-BA86-10E6D2F4B788}">
      <dgm:prSet/>
      <dgm:spPr/>
      <dgm:t>
        <a:bodyPr/>
        <a:lstStyle/>
        <a:p>
          <a:endParaRPr lang="en-US"/>
        </a:p>
      </dgm:t>
    </dgm:pt>
    <dgm:pt modelId="{270707CB-E7E9-465B-B9B5-62E1080EC607}" type="sibTrans" cxnId="{678AD083-28DA-4755-BA86-10E6D2F4B788}">
      <dgm:prSet/>
      <dgm:spPr/>
      <dgm:t>
        <a:bodyPr/>
        <a:lstStyle/>
        <a:p>
          <a:endParaRPr lang="en-US"/>
        </a:p>
      </dgm:t>
    </dgm:pt>
    <dgm:pt modelId="{6BE1B83E-56E1-4E4C-B5E2-B498C7FC6DBA}">
      <dgm:prSet/>
      <dgm:spPr/>
      <dgm:t>
        <a:bodyPr/>
        <a:lstStyle/>
        <a:p>
          <a:r>
            <a:rPr lang="en-US"/>
            <a:t>Benin city highest rates despite no reported cases</a:t>
          </a:r>
        </a:p>
      </dgm:t>
    </dgm:pt>
    <dgm:pt modelId="{C5922A6C-C6D0-4381-AEAB-858018FAF846}" type="parTrans" cxnId="{4EC415EB-DA39-4918-A918-CF725B2B598B}">
      <dgm:prSet/>
      <dgm:spPr/>
      <dgm:t>
        <a:bodyPr/>
        <a:lstStyle/>
        <a:p>
          <a:endParaRPr lang="en-US"/>
        </a:p>
      </dgm:t>
    </dgm:pt>
    <dgm:pt modelId="{DD166A69-7F19-440D-A78F-B58A5B67651D}" type="sibTrans" cxnId="{4EC415EB-DA39-4918-A918-CF725B2B598B}">
      <dgm:prSet/>
      <dgm:spPr/>
      <dgm:t>
        <a:bodyPr/>
        <a:lstStyle/>
        <a:p>
          <a:endParaRPr lang="en-US"/>
        </a:p>
      </dgm:t>
    </dgm:pt>
    <dgm:pt modelId="{26351399-BE4C-42FE-8E0A-BC67C005A053}">
      <dgm:prSet/>
      <dgm:spPr/>
      <dgm:t>
        <a:bodyPr/>
        <a:lstStyle/>
        <a:p>
          <a:r>
            <a:rPr lang="en-US"/>
            <a:t>20 countries in Africa – no data </a:t>
          </a:r>
        </a:p>
      </dgm:t>
    </dgm:pt>
    <dgm:pt modelId="{AE3AFF7D-DFBF-4E2D-8B19-BB91B0F7F60C}" type="parTrans" cxnId="{680B3F7C-51C3-4AD4-8A31-1EE817DB2E7A}">
      <dgm:prSet/>
      <dgm:spPr/>
      <dgm:t>
        <a:bodyPr/>
        <a:lstStyle/>
        <a:p>
          <a:endParaRPr lang="en-US"/>
        </a:p>
      </dgm:t>
    </dgm:pt>
    <dgm:pt modelId="{5C81DAFC-9AFB-4E71-94C0-A9C47E2C165D}" type="sibTrans" cxnId="{680B3F7C-51C3-4AD4-8A31-1EE817DB2E7A}">
      <dgm:prSet/>
      <dgm:spPr/>
      <dgm:t>
        <a:bodyPr/>
        <a:lstStyle/>
        <a:p>
          <a:endParaRPr lang="en-US"/>
        </a:p>
      </dgm:t>
    </dgm:pt>
    <dgm:pt modelId="{0140E61C-A0DF-4C12-838C-7ECF712B1173}">
      <dgm:prSet/>
      <dgm:spPr/>
      <dgm:t>
        <a:bodyPr/>
        <a:lstStyle/>
        <a:p>
          <a:r>
            <a:rPr lang="en-US"/>
            <a:t>Challenges:</a:t>
          </a:r>
        </a:p>
      </dgm:t>
    </dgm:pt>
    <dgm:pt modelId="{0C3DD059-AD62-4723-AEB6-5EF3AB05C85C}" type="parTrans" cxnId="{08DE59BA-95B7-4E42-BE3A-920DE9A40DA1}">
      <dgm:prSet/>
      <dgm:spPr/>
      <dgm:t>
        <a:bodyPr/>
        <a:lstStyle/>
        <a:p>
          <a:endParaRPr lang="en-US"/>
        </a:p>
      </dgm:t>
    </dgm:pt>
    <dgm:pt modelId="{5BF94C8C-8E37-4DAD-9CE9-5E9A5E332D64}" type="sibTrans" cxnId="{08DE59BA-95B7-4E42-BE3A-920DE9A40DA1}">
      <dgm:prSet/>
      <dgm:spPr/>
      <dgm:t>
        <a:bodyPr/>
        <a:lstStyle/>
        <a:p>
          <a:endParaRPr lang="en-US"/>
        </a:p>
      </dgm:t>
    </dgm:pt>
    <dgm:pt modelId="{5A1D343D-95D0-4A10-BBFC-03460B98917C}">
      <dgm:prSet/>
      <dgm:spPr/>
      <dgm:t>
        <a:bodyPr/>
        <a:lstStyle/>
        <a:p>
          <a:r>
            <a:rPr lang="en-US"/>
            <a:t>Lack of awareness amongst clinicians </a:t>
          </a:r>
        </a:p>
      </dgm:t>
    </dgm:pt>
    <dgm:pt modelId="{3F019C88-4BAE-4F5D-A323-D9B3AF297BA1}" type="parTrans" cxnId="{604B741F-3E63-4996-8095-AC3853F0D762}">
      <dgm:prSet/>
      <dgm:spPr/>
      <dgm:t>
        <a:bodyPr/>
        <a:lstStyle/>
        <a:p>
          <a:endParaRPr lang="en-US"/>
        </a:p>
      </dgm:t>
    </dgm:pt>
    <dgm:pt modelId="{13351CFE-8990-46A4-B0A3-9FC76135F088}" type="sibTrans" cxnId="{604B741F-3E63-4996-8095-AC3853F0D762}">
      <dgm:prSet/>
      <dgm:spPr/>
      <dgm:t>
        <a:bodyPr/>
        <a:lstStyle/>
        <a:p>
          <a:endParaRPr lang="en-US"/>
        </a:p>
      </dgm:t>
    </dgm:pt>
    <dgm:pt modelId="{A0FEAA06-512C-42B3-A269-2DE3186CEF38}">
      <dgm:prSet/>
      <dgm:spPr/>
      <dgm:t>
        <a:bodyPr/>
        <a:lstStyle/>
        <a:p>
          <a:r>
            <a:rPr lang="en-US"/>
            <a:t>Lack of skilled personnel</a:t>
          </a:r>
        </a:p>
      </dgm:t>
    </dgm:pt>
    <dgm:pt modelId="{3CE8ABE1-D9F5-41A1-A693-DC853D11C210}" type="parTrans" cxnId="{48719F7A-7F2E-4AAB-85AB-14C75FD58494}">
      <dgm:prSet/>
      <dgm:spPr/>
      <dgm:t>
        <a:bodyPr/>
        <a:lstStyle/>
        <a:p>
          <a:endParaRPr lang="en-US"/>
        </a:p>
      </dgm:t>
    </dgm:pt>
    <dgm:pt modelId="{B6B07B57-E57C-4D21-883C-8C42C66E054D}" type="sibTrans" cxnId="{48719F7A-7F2E-4AAB-85AB-14C75FD58494}">
      <dgm:prSet/>
      <dgm:spPr/>
      <dgm:t>
        <a:bodyPr/>
        <a:lstStyle/>
        <a:p>
          <a:endParaRPr lang="en-US"/>
        </a:p>
      </dgm:t>
    </dgm:pt>
    <dgm:pt modelId="{21FE8892-CE3D-43F5-94CC-06D344CA4311}">
      <dgm:prSet/>
      <dgm:spPr/>
      <dgm:t>
        <a:bodyPr/>
        <a:lstStyle/>
        <a:p>
          <a:r>
            <a:rPr lang="en-US"/>
            <a:t>Diagnostic facilities</a:t>
          </a:r>
        </a:p>
      </dgm:t>
    </dgm:pt>
    <dgm:pt modelId="{5A74E2F3-6938-4F15-B467-8999BE624F8D}" type="parTrans" cxnId="{6EC8C8CE-91A2-49F4-A3EE-E20936E10244}">
      <dgm:prSet/>
      <dgm:spPr/>
      <dgm:t>
        <a:bodyPr/>
        <a:lstStyle/>
        <a:p>
          <a:endParaRPr lang="en-US"/>
        </a:p>
      </dgm:t>
    </dgm:pt>
    <dgm:pt modelId="{4615FEAD-21D0-485D-8264-8841087522F4}" type="sibTrans" cxnId="{6EC8C8CE-91A2-49F4-A3EE-E20936E10244}">
      <dgm:prSet/>
      <dgm:spPr/>
      <dgm:t>
        <a:bodyPr/>
        <a:lstStyle/>
        <a:p>
          <a:endParaRPr lang="en-US"/>
        </a:p>
      </dgm:t>
    </dgm:pt>
    <dgm:pt modelId="{13142DDC-360A-46E2-9BB2-8B24F0AB176A}" type="pres">
      <dgm:prSet presAssocID="{D87F7F61-0DA7-4620-BE0F-2278CC61A7E5}" presName="vert0" presStyleCnt="0">
        <dgm:presLayoutVars>
          <dgm:dir/>
          <dgm:animOne val="branch"/>
          <dgm:animLvl val="lvl"/>
        </dgm:presLayoutVars>
      </dgm:prSet>
      <dgm:spPr/>
    </dgm:pt>
    <dgm:pt modelId="{1D99AC33-B05A-4AB9-8FB1-9FFB77B11E7A}" type="pres">
      <dgm:prSet presAssocID="{892FD429-0DC0-4715-938C-0D241FF38CF2}" presName="thickLine" presStyleLbl="alignNode1" presStyleIdx="0" presStyleCnt="8"/>
      <dgm:spPr/>
    </dgm:pt>
    <dgm:pt modelId="{D537DD5B-18E6-4879-A1CE-9EF8E36D780D}" type="pres">
      <dgm:prSet presAssocID="{892FD429-0DC0-4715-938C-0D241FF38CF2}" presName="horz1" presStyleCnt="0"/>
      <dgm:spPr/>
    </dgm:pt>
    <dgm:pt modelId="{1BB866C9-83BC-478C-96DD-3F512FB3BAE0}" type="pres">
      <dgm:prSet presAssocID="{892FD429-0DC0-4715-938C-0D241FF38CF2}" presName="tx1" presStyleLbl="revTx" presStyleIdx="0" presStyleCnt="8"/>
      <dgm:spPr/>
    </dgm:pt>
    <dgm:pt modelId="{84AC6CF5-6288-4AB4-B5FF-B47989881FD5}" type="pres">
      <dgm:prSet presAssocID="{892FD429-0DC0-4715-938C-0D241FF38CF2}" presName="vert1" presStyleCnt="0"/>
      <dgm:spPr/>
    </dgm:pt>
    <dgm:pt modelId="{33ECECEC-D671-4196-912F-4B3836089488}" type="pres">
      <dgm:prSet presAssocID="{97B1626C-4600-48E9-BD32-424439F3E015}" presName="thickLine" presStyleLbl="alignNode1" presStyleIdx="1" presStyleCnt="8"/>
      <dgm:spPr/>
    </dgm:pt>
    <dgm:pt modelId="{B2CE82CA-9DF8-41AD-A25D-32E4B22EBC78}" type="pres">
      <dgm:prSet presAssocID="{97B1626C-4600-48E9-BD32-424439F3E015}" presName="horz1" presStyleCnt="0"/>
      <dgm:spPr/>
    </dgm:pt>
    <dgm:pt modelId="{84967892-A79D-4964-9E65-2112D7A8A26C}" type="pres">
      <dgm:prSet presAssocID="{97B1626C-4600-48E9-BD32-424439F3E015}" presName="tx1" presStyleLbl="revTx" presStyleIdx="1" presStyleCnt="8"/>
      <dgm:spPr/>
    </dgm:pt>
    <dgm:pt modelId="{B6735F9A-94EF-4D29-8B6D-E5A06BE96667}" type="pres">
      <dgm:prSet presAssocID="{97B1626C-4600-48E9-BD32-424439F3E015}" presName="vert1" presStyleCnt="0"/>
      <dgm:spPr/>
    </dgm:pt>
    <dgm:pt modelId="{90412A23-AB86-4A1F-8DC9-94330997396C}" type="pres">
      <dgm:prSet presAssocID="{6BE1B83E-56E1-4E4C-B5E2-B498C7FC6DBA}" presName="thickLine" presStyleLbl="alignNode1" presStyleIdx="2" presStyleCnt="8"/>
      <dgm:spPr/>
    </dgm:pt>
    <dgm:pt modelId="{B465FD9A-726D-4C91-9933-71E046CD6851}" type="pres">
      <dgm:prSet presAssocID="{6BE1B83E-56E1-4E4C-B5E2-B498C7FC6DBA}" presName="horz1" presStyleCnt="0"/>
      <dgm:spPr/>
    </dgm:pt>
    <dgm:pt modelId="{8144E87B-97BF-45B4-ADAC-E32198662C89}" type="pres">
      <dgm:prSet presAssocID="{6BE1B83E-56E1-4E4C-B5E2-B498C7FC6DBA}" presName="tx1" presStyleLbl="revTx" presStyleIdx="2" presStyleCnt="8"/>
      <dgm:spPr/>
    </dgm:pt>
    <dgm:pt modelId="{ADD9F121-85E6-48E6-B803-9EBD2FC07BBC}" type="pres">
      <dgm:prSet presAssocID="{6BE1B83E-56E1-4E4C-B5E2-B498C7FC6DBA}" presName="vert1" presStyleCnt="0"/>
      <dgm:spPr/>
    </dgm:pt>
    <dgm:pt modelId="{D88655D8-C4DB-45C8-9961-F0C033F04A98}" type="pres">
      <dgm:prSet presAssocID="{26351399-BE4C-42FE-8E0A-BC67C005A053}" presName="thickLine" presStyleLbl="alignNode1" presStyleIdx="3" presStyleCnt="8"/>
      <dgm:spPr/>
    </dgm:pt>
    <dgm:pt modelId="{F94C583B-1A97-4B56-9B6C-6B1D8E915275}" type="pres">
      <dgm:prSet presAssocID="{26351399-BE4C-42FE-8E0A-BC67C005A053}" presName="horz1" presStyleCnt="0"/>
      <dgm:spPr/>
    </dgm:pt>
    <dgm:pt modelId="{2CB8FA09-9B3D-49FB-991A-91136FF93B76}" type="pres">
      <dgm:prSet presAssocID="{26351399-BE4C-42FE-8E0A-BC67C005A053}" presName="tx1" presStyleLbl="revTx" presStyleIdx="3" presStyleCnt="8"/>
      <dgm:spPr/>
    </dgm:pt>
    <dgm:pt modelId="{A9FA5C97-C534-4BDF-92F7-DE81C4D6CBB2}" type="pres">
      <dgm:prSet presAssocID="{26351399-BE4C-42FE-8E0A-BC67C005A053}" presName="vert1" presStyleCnt="0"/>
      <dgm:spPr/>
    </dgm:pt>
    <dgm:pt modelId="{385CF7C5-41B7-4310-943A-E1E845D6F2B0}" type="pres">
      <dgm:prSet presAssocID="{0140E61C-A0DF-4C12-838C-7ECF712B1173}" presName="thickLine" presStyleLbl="alignNode1" presStyleIdx="4" presStyleCnt="8"/>
      <dgm:spPr/>
    </dgm:pt>
    <dgm:pt modelId="{378C0C85-2EA5-4D85-905F-3FC04F715D57}" type="pres">
      <dgm:prSet presAssocID="{0140E61C-A0DF-4C12-838C-7ECF712B1173}" presName="horz1" presStyleCnt="0"/>
      <dgm:spPr/>
    </dgm:pt>
    <dgm:pt modelId="{C77D5FD8-5ACC-4C6B-A0E7-CFAAACC8AF8C}" type="pres">
      <dgm:prSet presAssocID="{0140E61C-A0DF-4C12-838C-7ECF712B1173}" presName="tx1" presStyleLbl="revTx" presStyleIdx="4" presStyleCnt="8"/>
      <dgm:spPr/>
    </dgm:pt>
    <dgm:pt modelId="{5FADCFCC-F89E-4716-A345-97D2FBEF08AC}" type="pres">
      <dgm:prSet presAssocID="{0140E61C-A0DF-4C12-838C-7ECF712B1173}" presName="vert1" presStyleCnt="0"/>
      <dgm:spPr/>
    </dgm:pt>
    <dgm:pt modelId="{6119D7A6-49A9-47BC-801B-0D9E2ACF1CCD}" type="pres">
      <dgm:prSet presAssocID="{5A1D343D-95D0-4A10-BBFC-03460B98917C}" presName="thickLine" presStyleLbl="alignNode1" presStyleIdx="5" presStyleCnt="8"/>
      <dgm:spPr/>
    </dgm:pt>
    <dgm:pt modelId="{83DC9C35-7760-4E1C-A57E-19D11C1AA06B}" type="pres">
      <dgm:prSet presAssocID="{5A1D343D-95D0-4A10-BBFC-03460B98917C}" presName="horz1" presStyleCnt="0"/>
      <dgm:spPr/>
    </dgm:pt>
    <dgm:pt modelId="{057A10C9-8758-4B8D-872F-027D7FA3F6B5}" type="pres">
      <dgm:prSet presAssocID="{5A1D343D-95D0-4A10-BBFC-03460B98917C}" presName="tx1" presStyleLbl="revTx" presStyleIdx="5" presStyleCnt="8"/>
      <dgm:spPr/>
    </dgm:pt>
    <dgm:pt modelId="{38CEBBBA-59CE-4930-A693-AE91EE18DDD3}" type="pres">
      <dgm:prSet presAssocID="{5A1D343D-95D0-4A10-BBFC-03460B98917C}" presName="vert1" presStyleCnt="0"/>
      <dgm:spPr/>
    </dgm:pt>
    <dgm:pt modelId="{4EEF3983-E9ED-4492-B5F2-9143C6DFC300}" type="pres">
      <dgm:prSet presAssocID="{A0FEAA06-512C-42B3-A269-2DE3186CEF38}" presName="thickLine" presStyleLbl="alignNode1" presStyleIdx="6" presStyleCnt="8"/>
      <dgm:spPr/>
    </dgm:pt>
    <dgm:pt modelId="{17FA1FAC-E2F8-43DB-80AB-E2D2E153D5A1}" type="pres">
      <dgm:prSet presAssocID="{A0FEAA06-512C-42B3-A269-2DE3186CEF38}" presName="horz1" presStyleCnt="0"/>
      <dgm:spPr/>
    </dgm:pt>
    <dgm:pt modelId="{201F7071-31F5-45E8-9EA3-47C3B613980E}" type="pres">
      <dgm:prSet presAssocID="{A0FEAA06-512C-42B3-A269-2DE3186CEF38}" presName="tx1" presStyleLbl="revTx" presStyleIdx="6" presStyleCnt="8"/>
      <dgm:spPr/>
    </dgm:pt>
    <dgm:pt modelId="{DD67E058-9DB7-4D6B-95AA-27DC430ED0C5}" type="pres">
      <dgm:prSet presAssocID="{A0FEAA06-512C-42B3-A269-2DE3186CEF38}" presName="vert1" presStyleCnt="0"/>
      <dgm:spPr/>
    </dgm:pt>
    <dgm:pt modelId="{4219A33F-B075-4961-A28F-44B37D4B93EA}" type="pres">
      <dgm:prSet presAssocID="{21FE8892-CE3D-43F5-94CC-06D344CA4311}" presName="thickLine" presStyleLbl="alignNode1" presStyleIdx="7" presStyleCnt="8"/>
      <dgm:spPr/>
    </dgm:pt>
    <dgm:pt modelId="{ED856B7F-5FDB-44F4-AEC1-E0C9D2D4AB72}" type="pres">
      <dgm:prSet presAssocID="{21FE8892-CE3D-43F5-94CC-06D344CA4311}" presName="horz1" presStyleCnt="0"/>
      <dgm:spPr/>
    </dgm:pt>
    <dgm:pt modelId="{379899F5-452B-4EE8-AF94-514088F89A11}" type="pres">
      <dgm:prSet presAssocID="{21FE8892-CE3D-43F5-94CC-06D344CA4311}" presName="tx1" presStyleLbl="revTx" presStyleIdx="7" presStyleCnt="8"/>
      <dgm:spPr/>
    </dgm:pt>
    <dgm:pt modelId="{99B3EBD2-3C01-4E54-9C93-661DF66756B5}" type="pres">
      <dgm:prSet presAssocID="{21FE8892-CE3D-43F5-94CC-06D344CA4311}" presName="vert1" presStyleCnt="0"/>
      <dgm:spPr/>
    </dgm:pt>
  </dgm:ptLst>
  <dgm:cxnLst>
    <dgm:cxn modelId="{6A334405-911A-4A84-B24C-38A16BA0121D}" type="presOf" srcId="{A0FEAA06-512C-42B3-A269-2DE3186CEF38}" destId="{201F7071-31F5-45E8-9EA3-47C3B613980E}" srcOrd="0" destOrd="0" presId="urn:microsoft.com/office/officeart/2008/layout/LinedList"/>
    <dgm:cxn modelId="{604B741F-3E63-4996-8095-AC3853F0D762}" srcId="{D87F7F61-0DA7-4620-BE0F-2278CC61A7E5}" destId="{5A1D343D-95D0-4A10-BBFC-03460B98917C}" srcOrd="5" destOrd="0" parTransId="{3F019C88-4BAE-4F5D-A323-D9B3AF297BA1}" sibTransId="{13351CFE-8990-46A4-B0A3-9FC76135F088}"/>
    <dgm:cxn modelId="{E41CDA26-CE78-4F5E-A365-A7220628B2D8}" type="presOf" srcId="{26351399-BE4C-42FE-8E0A-BC67C005A053}" destId="{2CB8FA09-9B3D-49FB-991A-91136FF93B76}" srcOrd="0" destOrd="0" presId="urn:microsoft.com/office/officeart/2008/layout/LinedList"/>
    <dgm:cxn modelId="{69B3FC27-0EDA-4FC7-8DB4-B0EB916FEA89}" type="presOf" srcId="{97B1626C-4600-48E9-BD32-424439F3E015}" destId="{84967892-A79D-4964-9E65-2112D7A8A26C}" srcOrd="0" destOrd="0" presId="urn:microsoft.com/office/officeart/2008/layout/LinedList"/>
    <dgm:cxn modelId="{2523366D-9B46-410D-9BB6-EFE210BCA944}" type="presOf" srcId="{0140E61C-A0DF-4C12-838C-7ECF712B1173}" destId="{C77D5FD8-5ACC-4C6B-A0E7-CFAAACC8AF8C}" srcOrd="0" destOrd="0" presId="urn:microsoft.com/office/officeart/2008/layout/LinedList"/>
    <dgm:cxn modelId="{4F9A4272-FF59-442B-87DB-779C161C8AB0}" srcId="{D87F7F61-0DA7-4620-BE0F-2278CC61A7E5}" destId="{892FD429-0DC0-4715-938C-0D241FF38CF2}" srcOrd="0" destOrd="0" parTransId="{CB753711-6709-4553-9207-65E8EBCD800C}" sibTransId="{FC156416-DCEC-4D45-8D01-8FCBC55109A0}"/>
    <dgm:cxn modelId="{48719F7A-7F2E-4AAB-85AB-14C75FD58494}" srcId="{D87F7F61-0DA7-4620-BE0F-2278CC61A7E5}" destId="{A0FEAA06-512C-42B3-A269-2DE3186CEF38}" srcOrd="6" destOrd="0" parTransId="{3CE8ABE1-D9F5-41A1-A693-DC853D11C210}" sibTransId="{B6B07B57-E57C-4D21-883C-8C42C66E054D}"/>
    <dgm:cxn modelId="{680B3F7C-51C3-4AD4-8A31-1EE817DB2E7A}" srcId="{D87F7F61-0DA7-4620-BE0F-2278CC61A7E5}" destId="{26351399-BE4C-42FE-8E0A-BC67C005A053}" srcOrd="3" destOrd="0" parTransId="{AE3AFF7D-DFBF-4E2D-8B19-BB91B0F7F60C}" sibTransId="{5C81DAFC-9AFB-4E71-94C0-A9C47E2C165D}"/>
    <dgm:cxn modelId="{AFFE077D-5365-475D-BFB9-9C8F3BF59E2F}" type="presOf" srcId="{21FE8892-CE3D-43F5-94CC-06D344CA4311}" destId="{379899F5-452B-4EE8-AF94-514088F89A11}" srcOrd="0" destOrd="0" presId="urn:microsoft.com/office/officeart/2008/layout/LinedList"/>
    <dgm:cxn modelId="{373F1B81-C02E-4B3D-B5BD-CEEA118DCCE3}" type="presOf" srcId="{6BE1B83E-56E1-4E4C-B5E2-B498C7FC6DBA}" destId="{8144E87B-97BF-45B4-ADAC-E32198662C89}" srcOrd="0" destOrd="0" presId="urn:microsoft.com/office/officeart/2008/layout/LinedList"/>
    <dgm:cxn modelId="{678AD083-28DA-4755-BA86-10E6D2F4B788}" srcId="{D87F7F61-0DA7-4620-BE0F-2278CC61A7E5}" destId="{97B1626C-4600-48E9-BD32-424439F3E015}" srcOrd="1" destOrd="0" parTransId="{2A06DD2E-50C5-4784-A3EE-F94B76730FC5}" sibTransId="{270707CB-E7E9-465B-B9B5-62E1080EC607}"/>
    <dgm:cxn modelId="{C38DFA85-7FEB-4C1F-A656-C15B21A8D25D}" type="presOf" srcId="{5A1D343D-95D0-4A10-BBFC-03460B98917C}" destId="{057A10C9-8758-4B8D-872F-027D7FA3F6B5}" srcOrd="0" destOrd="0" presId="urn:microsoft.com/office/officeart/2008/layout/LinedList"/>
    <dgm:cxn modelId="{8C7703B6-37D5-4630-8CBB-BB753DA504AC}" type="presOf" srcId="{D87F7F61-0DA7-4620-BE0F-2278CC61A7E5}" destId="{13142DDC-360A-46E2-9BB2-8B24F0AB176A}" srcOrd="0" destOrd="0" presId="urn:microsoft.com/office/officeart/2008/layout/LinedList"/>
    <dgm:cxn modelId="{08DE59BA-95B7-4E42-BE3A-920DE9A40DA1}" srcId="{D87F7F61-0DA7-4620-BE0F-2278CC61A7E5}" destId="{0140E61C-A0DF-4C12-838C-7ECF712B1173}" srcOrd="4" destOrd="0" parTransId="{0C3DD059-AD62-4723-AEB6-5EF3AB05C85C}" sibTransId="{5BF94C8C-8E37-4DAD-9CE9-5E9A5E332D64}"/>
    <dgm:cxn modelId="{6650BECC-FBDE-4FB3-943F-9844EAEFBB32}" type="presOf" srcId="{892FD429-0DC0-4715-938C-0D241FF38CF2}" destId="{1BB866C9-83BC-478C-96DD-3F512FB3BAE0}" srcOrd="0" destOrd="0" presId="urn:microsoft.com/office/officeart/2008/layout/LinedList"/>
    <dgm:cxn modelId="{6EC8C8CE-91A2-49F4-A3EE-E20936E10244}" srcId="{D87F7F61-0DA7-4620-BE0F-2278CC61A7E5}" destId="{21FE8892-CE3D-43F5-94CC-06D344CA4311}" srcOrd="7" destOrd="0" parTransId="{5A74E2F3-6938-4F15-B467-8999BE624F8D}" sibTransId="{4615FEAD-21D0-485D-8264-8841087522F4}"/>
    <dgm:cxn modelId="{4EC415EB-DA39-4918-A918-CF725B2B598B}" srcId="{D87F7F61-0DA7-4620-BE0F-2278CC61A7E5}" destId="{6BE1B83E-56E1-4E4C-B5E2-B498C7FC6DBA}" srcOrd="2" destOrd="0" parTransId="{C5922A6C-C6D0-4381-AEAB-858018FAF846}" sibTransId="{DD166A69-7F19-440D-A78F-B58A5B67651D}"/>
    <dgm:cxn modelId="{D0BA452F-0CEC-4EB9-93FD-D9D618EE2857}" type="presParOf" srcId="{13142DDC-360A-46E2-9BB2-8B24F0AB176A}" destId="{1D99AC33-B05A-4AB9-8FB1-9FFB77B11E7A}" srcOrd="0" destOrd="0" presId="urn:microsoft.com/office/officeart/2008/layout/LinedList"/>
    <dgm:cxn modelId="{AD38B1D8-DE52-46E4-904B-0E2C620499EB}" type="presParOf" srcId="{13142DDC-360A-46E2-9BB2-8B24F0AB176A}" destId="{D537DD5B-18E6-4879-A1CE-9EF8E36D780D}" srcOrd="1" destOrd="0" presId="urn:microsoft.com/office/officeart/2008/layout/LinedList"/>
    <dgm:cxn modelId="{6FC86292-5CA1-49E7-ABCC-7B3EB21F2F3E}" type="presParOf" srcId="{D537DD5B-18E6-4879-A1CE-9EF8E36D780D}" destId="{1BB866C9-83BC-478C-96DD-3F512FB3BAE0}" srcOrd="0" destOrd="0" presId="urn:microsoft.com/office/officeart/2008/layout/LinedList"/>
    <dgm:cxn modelId="{60490DBD-1735-4EBB-A680-1B6B089372BC}" type="presParOf" srcId="{D537DD5B-18E6-4879-A1CE-9EF8E36D780D}" destId="{84AC6CF5-6288-4AB4-B5FF-B47989881FD5}" srcOrd="1" destOrd="0" presId="urn:microsoft.com/office/officeart/2008/layout/LinedList"/>
    <dgm:cxn modelId="{E939AF28-7F87-4098-A199-7DDD8372A364}" type="presParOf" srcId="{13142DDC-360A-46E2-9BB2-8B24F0AB176A}" destId="{33ECECEC-D671-4196-912F-4B3836089488}" srcOrd="2" destOrd="0" presId="urn:microsoft.com/office/officeart/2008/layout/LinedList"/>
    <dgm:cxn modelId="{63BBEA95-B0F5-421B-932B-E9D7E03CB03E}" type="presParOf" srcId="{13142DDC-360A-46E2-9BB2-8B24F0AB176A}" destId="{B2CE82CA-9DF8-41AD-A25D-32E4B22EBC78}" srcOrd="3" destOrd="0" presId="urn:microsoft.com/office/officeart/2008/layout/LinedList"/>
    <dgm:cxn modelId="{0EB422ED-CA5F-478D-92C9-B7901E21C47C}" type="presParOf" srcId="{B2CE82CA-9DF8-41AD-A25D-32E4B22EBC78}" destId="{84967892-A79D-4964-9E65-2112D7A8A26C}" srcOrd="0" destOrd="0" presId="urn:microsoft.com/office/officeart/2008/layout/LinedList"/>
    <dgm:cxn modelId="{78D39E20-97E2-4A1E-B9C9-DF6564E08408}" type="presParOf" srcId="{B2CE82CA-9DF8-41AD-A25D-32E4B22EBC78}" destId="{B6735F9A-94EF-4D29-8B6D-E5A06BE96667}" srcOrd="1" destOrd="0" presId="urn:microsoft.com/office/officeart/2008/layout/LinedList"/>
    <dgm:cxn modelId="{B3375413-95B2-4E09-A132-C29C6D87CC82}" type="presParOf" srcId="{13142DDC-360A-46E2-9BB2-8B24F0AB176A}" destId="{90412A23-AB86-4A1F-8DC9-94330997396C}" srcOrd="4" destOrd="0" presId="urn:microsoft.com/office/officeart/2008/layout/LinedList"/>
    <dgm:cxn modelId="{355A37F6-934A-40DB-8CF3-5B78CBF9C298}" type="presParOf" srcId="{13142DDC-360A-46E2-9BB2-8B24F0AB176A}" destId="{B465FD9A-726D-4C91-9933-71E046CD6851}" srcOrd="5" destOrd="0" presId="urn:microsoft.com/office/officeart/2008/layout/LinedList"/>
    <dgm:cxn modelId="{6694B099-29AA-4561-B273-54286EEED034}" type="presParOf" srcId="{B465FD9A-726D-4C91-9933-71E046CD6851}" destId="{8144E87B-97BF-45B4-ADAC-E32198662C89}" srcOrd="0" destOrd="0" presId="urn:microsoft.com/office/officeart/2008/layout/LinedList"/>
    <dgm:cxn modelId="{2E5A28BE-52C8-48BA-A393-8797CAE1DC89}" type="presParOf" srcId="{B465FD9A-726D-4C91-9933-71E046CD6851}" destId="{ADD9F121-85E6-48E6-B803-9EBD2FC07BBC}" srcOrd="1" destOrd="0" presId="urn:microsoft.com/office/officeart/2008/layout/LinedList"/>
    <dgm:cxn modelId="{07EA9A08-C5F6-4513-937F-7D46044E68C2}" type="presParOf" srcId="{13142DDC-360A-46E2-9BB2-8B24F0AB176A}" destId="{D88655D8-C4DB-45C8-9961-F0C033F04A98}" srcOrd="6" destOrd="0" presId="urn:microsoft.com/office/officeart/2008/layout/LinedList"/>
    <dgm:cxn modelId="{45AC6DEB-A6C1-425A-B595-99BADB727A3B}" type="presParOf" srcId="{13142DDC-360A-46E2-9BB2-8B24F0AB176A}" destId="{F94C583B-1A97-4B56-9B6C-6B1D8E915275}" srcOrd="7" destOrd="0" presId="urn:microsoft.com/office/officeart/2008/layout/LinedList"/>
    <dgm:cxn modelId="{218AF324-B589-4264-BA3B-C7EF2F819E73}" type="presParOf" srcId="{F94C583B-1A97-4B56-9B6C-6B1D8E915275}" destId="{2CB8FA09-9B3D-49FB-991A-91136FF93B76}" srcOrd="0" destOrd="0" presId="urn:microsoft.com/office/officeart/2008/layout/LinedList"/>
    <dgm:cxn modelId="{4FF74BD4-ADFB-4B84-A5EB-1FB84CEC1B08}" type="presParOf" srcId="{F94C583B-1A97-4B56-9B6C-6B1D8E915275}" destId="{A9FA5C97-C534-4BDF-92F7-DE81C4D6CBB2}" srcOrd="1" destOrd="0" presId="urn:microsoft.com/office/officeart/2008/layout/LinedList"/>
    <dgm:cxn modelId="{0F4C9284-4D6E-4F4B-94FB-75DE3432929A}" type="presParOf" srcId="{13142DDC-360A-46E2-9BB2-8B24F0AB176A}" destId="{385CF7C5-41B7-4310-943A-E1E845D6F2B0}" srcOrd="8" destOrd="0" presId="urn:microsoft.com/office/officeart/2008/layout/LinedList"/>
    <dgm:cxn modelId="{1C4D38F0-45CA-4D6C-B760-12009C8A813E}" type="presParOf" srcId="{13142DDC-360A-46E2-9BB2-8B24F0AB176A}" destId="{378C0C85-2EA5-4D85-905F-3FC04F715D57}" srcOrd="9" destOrd="0" presId="urn:microsoft.com/office/officeart/2008/layout/LinedList"/>
    <dgm:cxn modelId="{6E9D161E-1CE7-4C21-BB81-559615B4C114}" type="presParOf" srcId="{378C0C85-2EA5-4D85-905F-3FC04F715D57}" destId="{C77D5FD8-5ACC-4C6B-A0E7-CFAAACC8AF8C}" srcOrd="0" destOrd="0" presId="urn:microsoft.com/office/officeart/2008/layout/LinedList"/>
    <dgm:cxn modelId="{5302DDB7-F43F-4C7F-A507-D452F1E0EE55}" type="presParOf" srcId="{378C0C85-2EA5-4D85-905F-3FC04F715D57}" destId="{5FADCFCC-F89E-4716-A345-97D2FBEF08AC}" srcOrd="1" destOrd="0" presId="urn:microsoft.com/office/officeart/2008/layout/LinedList"/>
    <dgm:cxn modelId="{A6CE4949-CB0E-4AC2-B2A5-AE44BDBB6E4B}" type="presParOf" srcId="{13142DDC-360A-46E2-9BB2-8B24F0AB176A}" destId="{6119D7A6-49A9-47BC-801B-0D9E2ACF1CCD}" srcOrd="10" destOrd="0" presId="urn:microsoft.com/office/officeart/2008/layout/LinedList"/>
    <dgm:cxn modelId="{8C582DFB-D696-4EDD-9F8D-E926CAD34D14}" type="presParOf" srcId="{13142DDC-360A-46E2-9BB2-8B24F0AB176A}" destId="{83DC9C35-7760-4E1C-A57E-19D11C1AA06B}" srcOrd="11" destOrd="0" presId="urn:microsoft.com/office/officeart/2008/layout/LinedList"/>
    <dgm:cxn modelId="{1488C359-44FF-4DD8-A045-7E6CBCEABD2C}" type="presParOf" srcId="{83DC9C35-7760-4E1C-A57E-19D11C1AA06B}" destId="{057A10C9-8758-4B8D-872F-027D7FA3F6B5}" srcOrd="0" destOrd="0" presId="urn:microsoft.com/office/officeart/2008/layout/LinedList"/>
    <dgm:cxn modelId="{A3EAC81E-E5EF-44D7-B00A-C4F4E45A094E}" type="presParOf" srcId="{83DC9C35-7760-4E1C-A57E-19D11C1AA06B}" destId="{38CEBBBA-59CE-4930-A693-AE91EE18DDD3}" srcOrd="1" destOrd="0" presId="urn:microsoft.com/office/officeart/2008/layout/LinedList"/>
    <dgm:cxn modelId="{E0588F11-A367-4CC9-B0ED-6F7112E0C00C}" type="presParOf" srcId="{13142DDC-360A-46E2-9BB2-8B24F0AB176A}" destId="{4EEF3983-E9ED-4492-B5F2-9143C6DFC300}" srcOrd="12" destOrd="0" presId="urn:microsoft.com/office/officeart/2008/layout/LinedList"/>
    <dgm:cxn modelId="{DB1A08DB-3A5C-4B29-94CB-38BDC1CD22A6}" type="presParOf" srcId="{13142DDC-360A-46E2-9BB2-8B24F0AB176A}" destId="{17FA1FAC-E2F8-43DB-80AB-E2D2E153D5A1}" srcOrd="13" destOrd="0" presId="urn:microsoft.com/office/officeart/2008/layout/LinedList"/>
    <dgm:cxn modelId="{E7130782-84D5-43F0-B5CC-9542A2AF413A}" type="presParOf" srcId="{17FA1FAC-E2F8-43DB-80AB-E2D2E153D5A1}" destId="{201F7071-31F5-45E8-9EA3-47C3B613980E}" srcOrd="0" destOrd="0" presId="urn:microsoft.com/office/officeart/2008/layout/LinedList"/>
    <dgm:cxn modelId="{BEBDD1C0-5696-475D-BFE8-BD3057CADAA2}" type="presParOf" srcId="{17FA1FAC-E2F8-43DB-80AB-E2D2E153D5A1}" destId="{DD67E058-9DB7-4D6B-95AA-27DC430ED0C5}" srcOrd="1" destOrd="0" presId="urn:microsoft.com/office/officeart/2008/layout/LinedList"/>
    <dgm:cxn modelId="{9B30969A-B515-4145-A845-C1669D7DD285}" type="presParOf" srcId="{13142DDC-360A-46E2-9BB2-8B24F0AB176A}" destId="{4219A33F-B075-4961-A28F-44B37D4B93EA}" srcOrd="14" destOrd="0" presId="urn:microsoft.com/office/officeart/2008/layout/LinedList"/>
    <dgm:cxn modelId="{EF1B2BA9-8A11-4B19-A6AD-03857506CE9B}" type="presParOf" srcId="{13142DDC-360A-46E2-9BB2-8B24F0AB176A}" destId="{ED856B7F-5FDB-44F4-AEC1-E0C9D2D4AB72}" srcOrd="15" destOrd="0" presId="urn:microsoft.com/office/officeart/2008/layout/LinedList"/>
    <dgm:cxn modelId="{10268790-EB86-4BEB-ACD4-A04EA8DC9053}" type="presParOf" srcId="{ED856B7F-5FDB-44F4-AEC1-E0C9D2D4AB72}" destId="{379899F5-452B-4EE8-AF94-514088F89A11}" srcOrd="0" destOrd="0" presId="urn:microsoft.com/office/officeart/2008/layout/LinedList"/>
    <dgm:cxn modelId="{F290E1E7-7FAA-4DDD-BD1A-FA57C2AFE986}" type="presParOf" srcId="{ED856B7F-5FDB-44F4-AEC1-E0C9D2D4AB72}" destId="{99B3EBD2-3C01-4E54-9C93-661DF66756B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DDB068-ECE7-444A-922C-EAAA23759AC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24967F-FC21-45A1-B343-ACF061CB9AB4}">
      <dgm:prSet custT="1"/>
      <dgm:spPr/>
      <dgm:t>
        <a:bodyPr/>
        <a:lstStyle/>
        <a:p>
          <a:r>
            <a:rPr lang="en-GB" sz="2000" dirty="0"/>
            <a:t>Presumptive TB population </a:t>
          </a:r>
          <a:endParaRPr lang="en-US" sz="2000" dirty="0"/>
        </a:p>
      </dgm:t>
    </dgm:pt>
    <dgm:pt modelId="{CBFAEBA4-419E-46A4-917F-8DAC229539F7}" type="parTrans" cxnId="{8367FDC6-1C7D-463E-9DBA-A13388181E46}">
      <dgm:prSet/>
      <dgm:spPr/>
      <dgm:t>
        <a:bodyPr/>
        <a:lstStyle/>
        <a:p>
          <a:endParaRPr lang="en-US"/>
        </a:p>
      </dgm:t>
    </dgm:pt>
    <dgm:pt modelId="{70B563D2-A388-41EB-B154-359599F74D7B}" type="sibTrans" cxnId="{8367FDC6-1C7D-463E-9DBA-A13388181E46}">
      <dgm:prSet/>
      <dgm:spPr/>
      <dgm:t>
        <a:bodyPr/>
        <a:lstStyle/>
        <a:p>
          <a:endParaRPr lang="en-US"/>
        </a:p>
      </dgm:t>
    </dgm:pt>
    <dgm:pt modelId="{6F394DF8-6E71-4B07-995A-F4F1BCC5DFCC}">
      <dgm:prSet custT="1"/>
      <dgm:spPr/>
      <dgm:t>
        <a:bodyPr/>
        <a:lstStyle/>
        <a:p>
          <a:r>
            <a:rPr lang="en-US" sz="2000" dirty="0"/>
            <a:t>213 patients</a:t>
          </a:r>
        </a:p>
      </dgm:t>
    </dgm:pt>
    <dgm:pt modelId="{414DAA63-4792-4853-B8DA-D13EEDB0ADE3}" type="parTrans" cxnId="{E32CC9E5-24C3-47BD-8344-6FF48918BF00}">
      <dgm:prSet/>
      <dgm:spPr/>
      <dgm:t>
        <a:bodyPr/>
        <a:lstStyle/>
        <a:p>
          <a:endParaRPr lang="en-US"/>
        </a:p>
      </dgm:t>
    </dgm:pt>
    <dgm:pt modelId="{1598E66F-BC87-40D2-9C12-DCA6FE7A18A8}" type="sibTrans" cxnId="{E32CC9E5-24C3-47BD-8344-6FF48918BF00}">
      <dgm:prSet/>
      <dgm:spPr/>
      <dgm:t>
        <a:bodyPr/>
        <a:lstStyle/>
        <a:p>
          <a:endParaRPr lang="en-US"/>
        </a:p>
      </dgm:t>
    </dgm:pt>
    <dgm:pt modelId="{E45DB395-ECA0-4C13-9646-23698F7FA89C}">
      <dgm:prSet custT="1"/>
      <dgm:spPr/>
      <dgm:t>
        <a:bodyPr/>
        <a:lstStyle/>
        <a:p>
          <a:r>
            <a:rPr lang="en-GB" sz="2000" dirty="0"/>
            <a:t>TB-94; HIV -75; co-infection HIV/TB-, 34; and previously treated TB patients -13</a:t>
          </a:r>
          <a:r>
            <a:rPr lang="en-US" sz="2000" dirty="0"/>
            <a:t> </a:t>
          </a:r>
        </a:p>
      </dgm:t>
    </dgm:pt>
    <dgm:pt modelId="{D42A7462-1247-4CB5-8A8C-DC3B8D78F8D9}" type="parTrans" cxnId="{18369852-00BC-4444-8DAB-4897ECD0F6A0}">
      <dgm:prSet/>
      <dgm:spPr/>
      <dgm:t>
        <a:bodyPr/>
        <a:lstStyle/>
        <a:p>
          <a:endParaRPr lang="en-US"/>
        </a:p>
      </dgm:t>
    </dgm:pt>
    <dgm:pt modelId="{6DF03511-3CE2-4628-B856-92A2D26568C3}" type="sibTrans" cxnId="{18369852-00BC-4444-8DAB-4897ECD0F6A0}">
      <dgm:prSet/>
      <dgm:spPr/>
      <dgm:t>
        <a:bodyPr/>
        <a:lstStyle/>
        <a:p>
          <a:endParaRPr lang="en-US"/>
        </a:p>
      </dgm:t>
    </dgm:pt>
    <dgm:pt modelId="{02B682D2-4205-4C52-81B4-B6DC8D480A1B}">
      <dgm:prSet custT="1"/>
      <dgm:spPr/>
      <dgm:t>
        <a:bodyPr/>
        <a:lstStyle/>
        <a:p>
          <a:r>
            <a:rPr lang="en-US" sz="2000" dirty="0"/>
            <a:t>Urinary antigen and sputum PCR</a:t>
          </a:r>
        </a:p>
      </dgm:t>
    </dgm:pt>
    <dgm:pt modelId="{15137031-32EB-491A-80AA-264390281704}" type="parTrans" cxnId="{48AAB20C-397C-4F75-9544-18A0AB6CB666}">
      <dgm:prSet/>
      <dgm:spPr/>
      <dgm:t>
        <a:bodyPr/>
        <a:lstStyle/>
        <a:p>
          <a:endParaRPr lang="en-US"/>
        </a:p>
      </dgm:t>
    </dgm:pt>
    <dgm:pt modelId="{3781C4BB-6FA9-4A51-97A9-0A15695D3A6B}" type="sibTrans" cxnId="{48AAB20C-397C-4F75-9544-18A0AB6CB666}">
      <dgm:prSet/>
      <dgm:spPr/>
      <dgm:t>
        <a:bodyPr/>
        <a:lstStyle/>
        <a:p>
          <a:endParaRPr lang="en-US"/>
        </a:p>
      </dgm:t>
    </dgm:pt>
    <dgm:pt modelId="{2CC4D87A-0CAD-4488-8131-80F2C7E9FC09}">
      <dgm:prSet custT="1"/>
      <dgm:spPr/>
      <dgm:t>
        <a:bodyPr/>
        <a:lstStyle/>
        <a:p>
          <a:r>
            <a:rPr lang="en-US" sz="2000" dirty="0"/>
            <a:t>Urinary antigen -23(10.7%)</a:t>
          </a:r>
        </a:p>
      </dgm:t>
    </dgm:pt>
    <dgm:pt modelId="{EE6A9694-3088-468F-8647-821400E23C3B}" type="parTrans" cxnId="{7A888BA2-D3F2-4EFA-BC1F-E48BDE00D50F}">
      <dgm:prSet/>
      <dgm:spPr/>
      <dgm:t>
        <a:bodyPr/>
        <a:lstStyle/>
        <a:p>
          <a:endParaRPr lang="en-US"/>
        </a:p>
      </dgm:t>
    </dgm:pt>
    <dgm:pt modelId="{1DBC0945-5B81-4D8B-938D-7A2DA6BBB0A2}" type="sibTrans" cxnId="{7A888BA2-D3F2-4EFA-BC1F-E48BDE00D50F}">
      <dgm:prSet/>
      <dgm:spPr/>
      <dgm:t>
        <a:bodyPr/>
        <a:lstStyle/>
        <a:p>
          <a:endParaRPr lang="en-US"/>
        </a:p>
      </dgm:t>
    </dgm:pt>
    <dgm:pt modelId="{603CBBC8-31D6-44AA-8EA7-122215E63474}">
      <dgm:prSet custT="1"/>
      <dgm:spPr/>
      <dgm:t>
        <a:bodyPr/>
        <a:lstStyle/>
        <a:p>
          <a:r>
            <a:rPr lang="en-GB" sz="2000" dirty="0"/>
            <a:t>18(8.45%) – sputum PCR positive</a:t>
          </a:r>
          <a:endParaRPr lang="en-US" sz="2000" dirty="0"/>
        </a:p>
      </dgm:t>
    </dgm:pt>
    <dgm:pt modelId="{FDEF2BE0-A8FA-4D69-A51D-A143F16023E1}" type="parTrans" cxnId="{4479BC15-2EDC-4927-B407-D87BC89123BC}">
      <dgm:prSet/>
      <dgm:spPr/>
      <dgm:t>
        <a:bodyPr/>
        <a:lstStyle/>
        <a:p>
          <a:endParaRPr lang="en-US"/>
        </a:p>
      </dgm:t>
    </dgm:pt>
    <dgm:pt modelId="{391A0115-7ABB-4940-834D-A44D94B751E2}" type="sibTrans" cxnId="{4479BC15-2EDC-4927-B407-D87BC89123BC}">
      <dgm:prSet/>
      <dgm:spPr/>
      <dgm:t>
        <a:bodyPr/>
        <a:lstStyle/>
        <a:p>
          <a:endParaRPr lang="en-US"/>
        </a:p>
      </dgm:t>
    </dgm:pt>
    <dgm:pt modelId="{59D775D9-9CBA-4261-B004-8039FD6F479A}">
      <dgm:prSet custT="1"/>
      <dgm:spPr/>
      <dgm:t>
        <a:bodyPr/>
        <a:lstStyle/>
        <a:p>
          <a:r>
            <a:rPr lang="en-GB" sz="500" dirty="0"/>
            <a:t>2(</a:t>
          </a:r>
          <a:r>
            <a:rPr lang="en-GB" sz="2000" dirty="0"/>
            <a:t>11.11%)- HIV and TB co-infection, 11(61.11%) were negative for both TB and HIV, 5 (27.78%) were infected by TB, 4(22.22%) were infected by HIV, 2(11.11%) were previously treated for TB, none were MDR TB patients</a:t>
          </a:r>
          <a:endParaRPr lang="en-US" sz="2000" dirty="0"/>
        </a:p>
      </dgm:t>
    </dgm:pt>
    <dgm:pt modelId="{D70EAD2C-D5DB-4287-83B7-D0E0645C5460}" type="parTrans" cxnId="{B4F0FAA8-FA7E-40E4-A4E1-0B112729FAE9}">
      <dgm:prSet/>
      <dgm:spPr/>
      <dgm:t>
        <a:bodyPr/>
        <a:lstStyle/>
        <a:p>
          <a:endParaRPr lang="en-US"/>
        </a:p>
      </dgm:t>
    </dgm:pt>
    <dgm:pt modelId="{980A3EDC-1291-4E1F-A8F0-82DE0AA35C51}" type="sibTrans" cxnId="{B4F0FAA8-FA7E-40E4-A4E1-0B112729FAE9}">
      <dgm:prSet/>
      <dgm:spPr/>
      <dgm:t>
        <a:bodyPr/>
        <a:lstStyle/>
        <a:p>
          <a:endParaRPr lang="en-US"/>
        </a:p>
      </dgm:t>
    </dgm:pt>
    <dgm:pt modelId="{F260385A-B996-4C09-A05B-90D747C547A0}">
      <dgm:prSet custT="1"/>
      <dgm:spPr/>
      <dgm:t>
        <a:bodyPr/>
        <a:lstStyle/>
        <a:p>
          <a:r>
            <a:rPr lang="en-GB" sz="1000" dirty="0" err="1"/>
            <a:t>Ekeng</a:t>
          </a:r>
          <a:r>
            <a:rPr lang="en-GB" sz="1000" dirty="0"/>
            <a:t> Bassey 2021</a:t>
          </a:r>
          <a:endParaRPr lang="en-US" sz="1000" dirty="0"/>
        </a:p>
      </dgm:t>
    </dgm:pt>
    <dgm:pt modelId="{89D5A8B0-9ABC-4491-9C48-C68B976B118E}" type="parTrans" cxnId="{940CDD65-07F5-4520-9FCB-F68653F84D05}">
      <dgm:prSet/>
      <dgm:spPr/>
      <dgm:t>
        <a:bodyPr/>
        <a:lstStyle/>
        <a:p>
          <a:endParaRPr lang="en-US"/>
        </a:p>
      </dgm:t>
    </dgm:pt>
    <dgm:pt modelId="{6D8BF409-042C-4D54-8547-E6EA85ADE98B}" type="sibTrans" cxnId="{940CDD65-07F5-4520-9FCB-F68653F84D05}">
      <dgm:prSet/>
      <dgm:spPr/>
      <dgm:t>
        <a:bodyPr/>
        <a:lstStyle/>
        <a:p>
          <a:endParaRPr lang="en-US"/>
        </a:p>
      </dgm:t>
    </dgm:pt>
    <dgm:pt modelId="{B99C719F-5DF8-E943-B212-2AC6A5AFE008}" type="pres">
      <dgm:prSet presAssocID="{18DDB068-ECE7-444A-922C-EAAA23759ACC}" presName="linear" presStyleCnt="0">
        <dgm:presLayoutVars>
          <dgm:animLvl val="lvl"/>
          <dgm:resizeHandles val="exact"/>
        </dgm:presLayoutVars>
      </dgm:prSet>
      <dgm:spPr/>
    </dgm:pt>
    <dgm:pt modelId="{3F8627C4-FC51-2B4F-BBDC-A3C3730C41A7}" type="pres">
      <dgm:prSet presAssocID="{0024967F-FC21-45A1-B343-ACF061CB9AB4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4DA53283-E4A5-794F-94D8-DF8913FB89D8}" type="pres">
      <dgm:prSet presAssocID="{70B563D2-A388-41EB-B154-359599F74D7B}" presName="spacer" presStyleCnt="0"/>
      <dgm:spPr/>
    </dgm:pt>
    <dgm:pt modelId="{80261979-39F4-A041-8CC4-4C4D2C405613}" type="pres">
      <dgm:prSet presAssocID="{6F394DF8-6E71-4B07-995A-F4F1BCC5DFCC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740C42A7-149E-5E49-A626-DAC72DA0A257}" type="pres">
      <dgm:prSet presAssocID="{1598E66F-BC87-40D2-9C12-DCA6FE7A18A8}" presName="spacer" presStyleCnt="0"/>
      <dgm:spPr/>
    </dgm:pt>
    <dgm:pt modelId="{A0CA39D5-D973-8545-AE92-2F596772CA15}" type="pres">
      <dgm:prSet presAssocID="{E45DB395-ECA0-4C13-9646-23698F7FA89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A9BD61C-ACDD-DA4D-82DE-9AABB7A708F0}" type="pres">
      <dgm:prSet presAssocID="{6DF03511-3CE2-4628-B856-92A2D26568C3}" presName="spacer" presStyleCnt="0"/>
      <dgm:spPr/>
    </dgm:pt>
    <dgm:pt modelId="{C403249E-1170-D44A-B5D6-8D606214E61E}" type="pres">
      <dgm:prSet presAssocID="{02B682D2-4205-4C52-81B4-B6DC8D480A1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693F772-B915-934F-A986-CEFA9C2CB8BB}" type="pres">
      <dgm:prSet presAssocID="{3781C4BB-6FA9-4A51-97A9-0A15695D3A6B}" presName="spacer" presStyleCnt="0"/>
      <dgm:spPr/>
    </dgm:pt>
    <dgm:pt modelId="{742B828E-517C-DE43-8BF1-3168F134AAEE}" type="pres">
      <dgm:prSet presAssocID="{2CC4D87A-0CAD-4488-8131-80F2C7E9FC09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BCB2EAD-3D0D-8447-AE8A-BE30435EE414}" type="pres">
      <dgm:prSet presAssocID="{1DBC0945-5B81-4D8B-938D-7A2DA6BBB0A2}" presName="spacer" presStyleCnt="0"/>
      <dgm:spPr/>
    </dgm:pt>
    <dgm:pt modelId="{1339FE89-23A5-3C4C-BCCD-BB0ADE53D759}" type="pres">
      <dgm:prSet presAssocID="{603CBBC8-31D6-44AA-8EA7-122215E6347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ACC0A8A-3B3E-0148-9DFD-FDDD4927FEB0}" type="pres">
      <dgm:prSet presAssocID="{391A0115-7ABB-4940-834D-A44D94B751E2}" presName="spacer" presStyleCnt="0"/>
      <dgm:spPr/>
    </dgm:pt>
    <dgm:pt modelId="{24DBECB8-6300-B94C-9C8F-28DA0C39E87D}" type="pres">
      <dgm:prSet presAssocID="{59D775D9-9CBA-4261-B004-8039FD6F479A}" presName="parentText" presStyleLbl="node1" presStyleIdx="6" presStyleCnt="8" custScaleY="207416">
        <dgm:presLayoutVars>
          <dgm:chMax val="0"/>
          <dgm:bulletEnabled val="1"/>
        </dgm:presLayoutVars>
      </dgm:prSet>
      <dgm:spPr/>
    </dgm:pt>
    <dgm:pt modelId="{F598AAE8-BE60-2D4E-B823-E20D6AB13804}" type="pres">
      <dgm:prSet presAssocID="{980A3EDC-1291-4E1F-A8F0-82DE0AA35C51}" presName="spacer" presStyleCnt="0"/>
      <dgm:spPr/>
    </dgm:pt>
    <dgm:pt modelId="{9D3A25DB-F820-904B-8589-1FF2CF508639}" type="pres">
      <dgm:prSet presAssocID="{F260385A-B996-4C09-A05B-90D747C547A0}" presName="parentText" presStyleLbl="node1" presStyleIdx="7" presStyleCnt="8" custLinFactY="140045" custLinFactNeighborX="-15219" custLinFactNeighborY="200000">
        <dgm:presLayoutVars>
          <dgm:chMax val="0"/>
          <dgm:bulletEnabled val="1"/>
        </dgm:presLayoutVars>
      </dgm:prSet>
      <dgm:spPr/>
    </dgm:pt>
  </dgm:ptLst>
  <dgm:cxnLst>
    <dgm:cxn modelId="{48AAB20C-397C-4F75-9544-18A0AB6CB666}" srcId="{18DDB068-ECE7-444A-922C-EAAA23759ACC}" destId="{02B682D2-4205-4C52-81B4-B6DC8D480A1B}" srcOrd="3" destOrd="0" parTransId="{15137031-32EB-491A-80AA-264390281704}" sibTransId="{3781C4BB-6FA9-4A51-97A9-0A15695D3A6B}"/>
    <dgm:cxn modelId="{4479BC15-2EDC-4927-B407-D87BC89123BC}" srcId="{18DDB068-ECE7-444A-922C-EAAA23759ACC}" destId="{603CBBC8-31D6-44AA-8EA7-122215E63474}" srcOrd="5" destOrd="0" parTransId="{FDEF2BE0-A8FA-4D69-A51D-A143F16023E1}" sibTransId="{391A0115-7ABB-4940-834D-A44D94B751E2}"/>
    <dgm:cxn modelId="{162A8C24-34F3-2F45-B874-14170C9B8FA7}" type="presOf" srcId="{02B682D2-4205-4C52-81B4-B6DC8D480A1B}" destId="{C403249E-1170-D44A-B5D6-8D606214E61E}" srcOrd="0" destOrd="0" presId="urn:microsoft.com/office/officeart/2005/8/layout/vList2"/>
    <dgm:cxn modelId="{07E19A5D-5061-5549-BD65-365E0E3C1D1C}" type="presOf" srcId="{59D775D9-9CBA-4261-B004-8039FD6F479A}" destId="{24DBECB8-6300-B94C-9C8F-28DA0C39E87D}" srcOrd="0" destOrd="0" presId="urn:microsoft.com/office/officeart/2005/8/layout/vList2"/>
    <dgm:cxn modelId="{8078BA65-EEA5-E14F-AF04-A6DEA3B127F5}" type="presOf" srcId="{0024967F-FC21-45A1-B343-ACF061CB9AB4}" destId="{3F8627C4-FC51-2B4F-BBDC-A3C3730C41A7}" srcOrd="0" destOrd="0" presId="urn:microsoft.com/office/officeart/2005/8/layout/vList2"/>
    <dgm:cxn modelId="{940CDD65-07F5-4520-9FCB-F68653F84D05}" srcId="{18DDB068-ECE7-444A-922C-EAAA23759ACC}" destId="{F260385A-B996-4C09-A05B-90D747C547A0}" srcOrd="7" destOrd="0" parTransId="{89D5A8B0-9ABC-4491-9C48-C68B976B118E}" sibTransId="{6D8BF409-042C-4D54-8547-E6EA85ADE98B}"/>
    <dgm:cxn modelId="{0D46DA66-112E-3341-870B-616542D1B8DF}" type="presOf" srcId="{F260385A-B996-4C09-A05B-90D747C547A0}" destId="{9D3A25DB-F820-904B-8589-1FF2CF508639}" srcOrd="0" destOrd="0" presId="urn:microsoft.com/office/officeart/2005/8/layout/vList2"/>
    <dgm:cxn modelId="{80C4554B-8548-C94B-B753-F22AA8670B4A}" type="presOf" srcId="{6F394DF8-6E71-4B07-995A-F4F1BCC5DFCC}" destId="{80261979-39F4-A041-8CC4-4C4D2C405613}" srcOrd="0" destOrd="0" presId="urn:microsoft.com/office/officeart/2005/8/layout/vList2"/>
    <dgm:cxn modelId="{18369852-00BC-4444-8DAB-4897ECD0F6A0}" srcId="{18DDB068-ECE7-444A-922C-EAAA23759ACC}" destId="{E45DB395-ECA0-4C13-9646-23698F7FA89C}" srcOrd="2" destOrd="0" parTransId="{D42A7462-1247-4CB5-8A8C-DC3B8D78F8D9}" sibTransId="{6DF03511-3CE2-4628-B856-92A2D26568C3}"/>
    <dgm:cxn modelId="{BD8D3A7F-03A4-CF4B-88D6-102F115270DF}" type="presOf" srcId="{603CBBC8-31D6-44AA-8EA7-122215E63474}" destId="{1339FE89-23A5-3C4C-BCCD-BB0ADE53D759}" srcOrd="0" destOrd="0" presId="urn:microsoft.com/office/officeart/2005/8/layout/vList2"/>
    <dgm:cxn modelId="{7A888BA2-D3F2-4EFA-BC1F-E48BDE00D50F}" srcId="{18DDB068-ECE7-444A-922C-EAAA23759ACC}" destId="{2CC4D87A-0CAD-4488-8131-80F2C7E9FC09}" srcOrd="4" destOrd="0" parTransId="{EE6A9694-3088-468F-8647-821400E23C3B}" sibTransId="{1DBC0945-5B81-4D8B-938D-7A2DA6BBB0A2}"/>
    <dgm:cxn modelId="{B4F0FAA8-FA7E-40E4-A4E1-0B112729FAE9}" srcId="{18DDB068-ECE7-444A-922C-EAAA23759ACC}" destId="{59D775D9-9CBA-4261-B004-8039FD6F479A}" srcOrd="6" destOrd="0" parTransId="{D70EAD2C-D5DB-4287-83B7-D0E0645C5460}" sibTransId="{980A3EDC-1291-4E1F-A8F0-82DE0AA35C51}"/>
    <dgm:cxn modelId="{114F24AF-3BC6-6B4A-88FA-59AC32953E7B}" type="presOf" srcId="{E45DB395-ECA0-4C13-9646-23698F7FA89C}" destId="{A0CA39D5-D973-8545-AE92-2F596772CA15}" srcOrd="0" destOrd="0" presId="urn:microsoft.com/office/officeart/2005/8/layout/vList2"/>
    <dgm:cxn modelId="{945DF6BD-CC9F-5944-B988-E3760A9582D8}" type="presOf" srcId="{18DDB068-ECE7-444A-922C-EAAA23759ACC}" destId="{B99C719F-5DF8-E943-B212-2AC6A5AFE008}" srcOrd="0" destOrd="0" presId="urn:microsoft.com/office/officeart/2005/8/layout/vList2"/>
    <dgm:cxn modelId="{8367FDC6-1C7D-463E-9DBA-A13388181E46}" srcId="{18DDB068-ECE7-444A-922C-EAAA23759ACC}" destId="{0024967F-FC21-45A1-B343-ACF061CB9AB4}" srcOrd="0" destOrd="0" parTransId="{CBFAEBA4-419E-46A4-917F-8DAC229539F7}" sibTransId="{70B563D2-A388-41EB-B154-359599F74D7B}"/>
    <dgm:cxn modelId="{E32CC9E5-24C3-47BD-8344-6FF48918BF00}" srcId="{18DDB068-ECE7-444A-922C-EAAA23759ACC}" destId="{6F394DF8-6E71-4B07-995A-F4F1BCC5DFCC}" srcOrd="1" destOrd="0" parTransId="{414DAA63-4792-4853-B8DA-D13EEDB0ADE3}" sibTransId="{1598E66F-BC87-40D2-9C12-DCA6FE7A18A8}"/>
    <dgm:cxn modelId="{B2FC73E8-5802-7C40-8261-2A6FE3B6478B}" type="presOf" srcId="{2CC4D87A-0CAD-4488-8131-80F2C7E9FC09}" destId="{742B828E-517C-DE43-8BF1-3168F134AAEE}" srcOrd="0" destOrd="0" presId="urn:microsoft.com/office/officeart/2005/8/layout/vList2"/>
    <dgm:cxn modelId="{24D470B2-49B6-C544-BCFA-DFB7CE06FFAB}" type="presParOf" srcId="{B99C719F-5DF8-E943-B212-2AC6A5AFE008}" destId="{3F8627C4-FC51-2B4F-BBDC-A3C3730C41A7}" srcOrd="0" destOrd="0" presId="urn:microsoft.com/office/officeart/2005/8/layout/vList2"/>
    <dgm:cxn modelId="{6BD57BC9-0EB3-714B-A2EE-54453F59C157}" type="presParOf" srcId="{B99C719F-5DF8-E943-B212-2AC6A5AFE008}" destId="{4DA53283-E4A5-794F-94D8-DF8913FB89D8}" srcOrd="1" destOrd="0" presId="urn:microsoft.com/office/officeart/2005/8/layout/vList2"/>
    <dgm:cxn modelId="{3F11BD6E-DF57-0744-8A3B-42C64BEDE5B1}" type="presParOf" srcId="{B99C719F-5DF8-E943-B212-2AC6A5AFE008}" destId="{80261979-39F4-A041-8CC4-4C4D2C405613}" srcOrd="2" destOrd="0" presId="urn:microsoft.com/office/officeart/2005/8/layout/vList2"/>
    <dgm:cxn modelId="{4C1113C0-BAEC-F349-BD01-5B00D005C567}" type="presParOf" srcId="{B99C719F-5DF8-E943-B212-2AC6A5AFE008}" destId="{740C42A7-149E-5E49-A626-DAC72DA0A257}" srcOrd="3" destOrd="0" presId="urn:microsoft.com/office/officeart/2005/8/layout/vList2"/>
    <dgm:cxn modelId="{469DB111-81C1-004B-98BC-81F61B915231}" type="presParOf" srcId="{B99C719F-5DF8-E943-B212-2AC6A5AFE008}" destId="{A0CA39D5-D973-8545-AE92-2F596772CA15}" srcOrd="4" destOrd="0" presId="urn:microsoft.com/office/officeart/2005/8/layout/vList2"/>
    <dgm:cxn modelId="{44A1AA78-F0E7-A443-B290-A0C3DD0074F5}" type="presParOf" srcId="{B99C719F-5DF8-E943-B212-2AC6A5AFE008}" destId="{9A9BD61C-ACDD-DA4D-82DE-9AABB7A708F0}" srcOrd="5" destOrd="0" presId="urn:microsoft.com/office/officeart/2005/8/layout/vList2"/>
    <dgm:cxn modelId="{8D1FD296-021B-1347-8D2A-75DA1C1903B2}" type="presParOf" srcId="{B99C719F-5DF8-E943-B212-2AC6A5AFE008}" destId="{C403249E-1170-D44A-B5D6-8D606214E61E}" srcOrd="6" destOrd="0" presId="urn:microsoft.com/office/officeart/2005/8/layout/vList2"/>
    <dgm:cxn modelId="{6A9DEF89-FD9E-044B-8205-A16A4038275A}" type="presParOf" srcId="{B99C719F-5DF8-E943-B212-2AC6A5AFE008}" destId="{E693F772-B915-934F-A986-CEFA9C2CB8BB}" srcOrd="7" destOrd="0" presId="urn:microsoft.com/office/officeart/2005/8/layout/vList2"/>
    <dgm:cxn modelId="{92B8A73A-A11A-7E48-9A87-5E430ECFE7F8}" type="presParOf" srcId="{B99C719F-5DF8-E943-B212-2AC6A5AFE008}" destId="{742B828E-517C-DE43-8BF1-3168F134AAEE}" srcOrd="8" destOrd="0" presId="urn:microsoft.com/office/officeart/2005/8/layout/vList2"/>
    <dgm:cxn modelId="{0F582639-2E56-9145-AC2E-5FE931EA1C71}" type="presParOf" srcId="{B99C719F-5DF8-E943-B212-2AC6A5AFE008}" destId="{0BCB2EAD-3D0D-8447-AE8A-BE30435EE414}" srcOrd="9" destOrd="0" presId="urn:microsoft.com/office/officeart/2005/8/layout/vList2"/>
    <dgm:cxn modelId="{B7FCE685-2A39-3C49-855F-D2BDCBFDDDC9}" type="presParOf" srcId="{B99C719F-5DF8-E943-B212-2AC6A5AFE008}" destId="{1339FE89-23A5-3C4C-BCCD-BB0ADE53D759}" srcOrd="10" destOrd="0" presId="urn:microsoft.com/office/officeart/2005/8/layout/vList2"/>
    <dgm:cxn modelId="{B2C343D7-2A1D-9C46-B3EF-0A261FD01334}" type="presParOf" srcId="{B99C719F-5DF8-E943-B212-2AC6A5AFE008}" destId="{2ACC0A8A-3B3E-0148-9DFD-FDDD4927FEB0}" srcOrd="11" destOrd="0" presId="urn:microsoft.com/office/officeart/2005/8/layout/vList2"/>
    <dgm:cxn modelId="{36B4CCD6-6830-5440-A8A9-52EC25E4CBC6}" type="presParOf" srcId="{B99C719F-5DF8-E943-B212-2AC6A5AFE008}" destId="{24DBECB8-6300-B94C-9C8F-28DA0C39E87D}" srcOrd="12" destOrd="0" presId="urn:microsoft.com/office/officeart/2005/8/layout/vList2"/>
    <dgm:cxn modelId="{550E2CDF-117F-AB4A-9672-F370A0A71D1E}" type="presParOf" srcId="{B99C719F-5DF8-E943-B212-2AC6A5AFE008}" destId="{F598AAE8-BE60-2D4E-B823-E20D6AB13804}" srcOrd="13" destOrd="0" presId="urn:microsoft.com/office/officeart/2005/8/layout/vList2"/>
    <dgm:cxn modelId="{3FBBBC22-F359-2345-A62D-D328DFDB19A1}" type="presParOf" srcId="{B99C719F-5DF8-E943-B212-2AC6A5AFE008}" destId="{9D3A25DB-F820-904B-8589-1FF2CF508639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316D0B-B66E-42CE-A948-45F97D960387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EEAC000-4252-4F99-9573-11D6A991CF62}">
      <dgm:prSet/>
      <dgm:spPr/>
      <dgm:t>
        <a:bodyPr/>
        <a:lstStyle/>
        <a:p>
          <a:r>
            <a:rPr lang="en-US"/>
            <a:t>Estimated high burden of TB in Nigeria</a:t>
          </a:r>
        </a:p>
      </dgm:t>
    </dgm:pt>
    <dgm:pt modelId="{4960376D-C03F-4BE0-9486-58C53ED1042E}" type="parTrans" cxnId="{0AACF395-9473-4C5A-99EF-507A4D9AFE19}">
      <dgm:prSet/>
      <dgm:spPr/>
      <dgm:t>
        <a:bodyPr/>
        <a:lstStyle/>
        <a:p>
          <a:endParaRPr lang="en-US"/>
        </a:p>
      </dgm:t>
    </dgm:pt>
    <dgm:pt modelId="{2DB44719-C35F-4406-B1AC-4665B8EFA7DB}" type="sibTrans" cxnId="{0AACF395-9473-4C5A-99EF-507A4D9AFE19}">
      <dgm:prSet/>
      <dgm:spPr/>
      <dgm:t>
        <a:bodyPr/>
        <a:lstStyle/>
        <a:p>
          <a:endParaRPr lang="en-US"/>
        </a:p>
      </dgm:t>
    </dgm:pt>
    <dgm:pt modelId="{BFB8D889-063D-44BE-BD27-4685463D2DF5}">
      <dgm:prSet/>
      <dgm:spPr/>
      <dgm:t>
        <a:bodyPr/>
        <a:lstStyle/>
        <a:p>
          <a:r>
            <a:rPr lang="en-US"/>
            <a:t>High mortality rates of histoplasmosis</a:t>
          </a:r>
        </a:p>
      </dgm:t>
    </dgm:pt>
    <dgm:pt modelId="{327296B3-35FF-4BF9-82ED-7BE47EDAC15F}" type="parTrans" cxnId="{96AB8850-2154-4344-A2C3-5A04E913353E}">
      <dgm:prSet/>
      <dgm:spPr/>
      <dgm:t>
        <a:bodyPr/>
        <a:lstStyle/>
        <a:p>
          <a:endParaRPr lang="en-US"/>
        </a:p>
      </dgm:t>
    </dgm:pt>
    <dgm:pt modelId="{62DBF376-F86A-4D72-9D0A-F63C450EC9C0}" type="sibTrans" cxnId="{96AB8850-2154-4344-A2C3-5A04E913353E}">
      <dgm:prSet/>
      <dgm:spPr/>
      <dgm:t>
        <a:bodyPr/>
        <a:lstStyle/>
        <a:p>
          <a:endParaRPr lang="en-US"/>
        </a:p>
      </dgm:t>
    </dgm:pt>
    <dgm:pt modelId="{46338500-9B0E-42DC-BAAB-B4B3D2340748}">
      <dgm:prSet/>
      <dgm:spPr/>
      <dgm:t>
        <a:bodyPr/>
        <a:lstStyle/>
        <a:p>
          <a:r>
            <a:rPr lang="en-US"/>
            <a:t>High presentation of advanced HIV disease and challenge with defaulters</a:t>
          </a:r>
        </a:p>
      </dgm:t>
    </dgm:pt>
    <dgm:pt modelId="{627E9953-4BA8-4500-B06E-E65A896035CC}" type="parTrans" cxnId="{D8FBCED1-10E6-4689-A036-A9D36A314CE6}">
      <dgm:prSet/>
      <dgm:spPr/>
      <dgm:t>
        <a:bodyPr/>
        <a:lstStyle/>
        <a:p>
          <a:endParaRPr lang="en-US"/>
        </a:p>
      </dgm:t>
    </dgm:pt>
    <dgm:pt modelId="{F0D64D27-1DE0-4251-976D-F7989B31763C}" type="sibTrans" cxnId="{D8FBCED1-10E6-4689-A036-A9D36A314CE6}">
      <dgm:prSet/>
      <dgm:spPr/>
      <dgm:t>
        <a:bodyPr/>
        <a:lstStyle/>
        <a:p>
          <a:endParaRPr lang="en-US"/>
        </a:p>
      </dgm:t>
    </dgm:pt>
    <dgm:pt modelId="{644C88DA-ECE0-4B03-B4CB-C52C02076F69}">
      <dgm:prSet/>
      <dgm:spPr/>
      <dgm:t>
        <a:bodyPr/>
        <a:lstStyle/>
        <a:p>
          <a:r>
            <a:rPr lang="en-US"/>
            <a:t>It is in our current AHD package of care guidelines</a:t>
          </a:r>
        </a:p>
      </dgm:t>
    </dgm:pt>
    <dgm:pt modelId="{9D66636F-23FC-41E0-B724-520F194BE7DD}" type="parTrans" cxnId="{8AA9CD81-062E-44F0-BECE-89A98336D936}">
      <dgm:prSet/>
      <dgm:spPr/>
      <dgm:t>
        <a:bodyPr/>
        <a:lstStyle/>
        <a:p>
          <a:endParaRPr lang="en-US"/>
        </a:p>
      </dgm:t>
    </dgm:pt>
    <dgm:pt modelId="{5D5010EA-9496-40AE-8C16-AB6567F59EAC}" type="sibTrans" cxnId="{8AA9CD81-062E-44F0-BECE-89A98336D936}">
      <dgm:prSet/>
      <dgm:spPr/>
      <dgm:t>
        <a:bodyPr/>
        <a:lstStyle/>
        <a:p>
          <a:endParaRPr lang="en-US"/>
        </a:p>
      </dgm:t>
    </dgm:pt>
    <dgm:pt modelId="{A1638EA5-2059-42E0-96A3-3629E846886A}">
      <dgm:prSet/>
      <dgm:spPr/>
      <dgm:t>
        <a:bodyPr/>
        <a:lstStyle/>
        <a:p>
          <a:r>
            <a:rPr lang="en-US"/>
            <a:t>Prevent development of adrenal histoplasmosis</a:t>
          </a:r>
        </a:p>
      </dgm:t>
    </dgm:pt>
    <dgm:pt modelId="{D74EEEBE-0514-440A-B7E3-3FAEC6D64A5A}" type="parTrans" cxnId="{1C59D3DA-99C1-424D-8534-2B80714AD057}">
      <dgm:prSet/>
      <dgm:spPr/>
      <dgm:t>
        <a:bodyPr/>
        <a:lstStyle/>
        <a:p>
          <a:endParaRPr lang="en-US"/>
        </a:p>
      </dgm:t>
    </dgm:pt>
    <dgm:pt modelId="{9EC730F6-531A-4A79-BCA1-AC6324D231BB}" type="sibTrans" cxnId="{1C59D3DA-99C1-424D-8534-2B80714AD057}">
      <dgm:prSet/>
      <dgm:spPr/>
      <dgm:t>
        <a:bodyPr/>
        <a:lstStyle/>
        <a:p>
          <a:endParaRPr lang="en-US"/>
        </a:p>
      </dgm:t>
    </dgm:pt>
    <dgm:pt modelId="{9601322E-5EFA-4B50-A2B0-63E65FA78055}">
      <dgm:prSet/>
      <dgm:spPr/>
      <dgm:t>
        <a:bodyPr/>
        <a:lstStyle/>
        <a:p>
          <a:r>
            <a:rPr lang="en-US"/>
            <a:t>Early diagnosis improves outcome</a:t>
          </a:r>
        </a:p>
      </dgm:t>
    </dgm:pt>
    <dgm:pt modelId="{4E51A31C-E9F9-4DF3-B819-D98AC34DFC51}" type="parTrans" cxnId="{9D0F9F2C-D591-4EB6-84CA-6D4A357385B2}">
      <dgm:prSet/>
      <dgm:spPr/>
      <dgm:t>
        <a:bodyPr/>
        <a:lstStyle/>
        <a:p>
          <a:endParaRPr lang="en-US"/>
        </a:p>
      </dgm:t>
    </dgm:pt>
    <dgm:pt modelId="{E46BA311-2B62-46E2-BAED-90B4BFE9F526}" type="sibTrans" cxnId="{9D0F9F2C-D591-4EB6-84CA-6D4A357385B2}">
      <dgm:prSet/>
      <dgm:spPr/>
      <dgm:t>
        <a:bodyPr/>
        <a:lstStyle/>
        <a:p>
          <a:endParaRPr lang="en-US"/>
        </a:p>
      </dgm:t>
    </dgm:pt>
    <dgm:pt modelId="{D0B0ADF4-4F9B-4A69-A7BB-8B7BEE0B25D6}">
      <dgm:prSet/>
      <dgm:spPr/>
      <dgm:t>
        <a:bodyPr/>
        <a:lstStyle/>
        <a:p>
          <a:r>
            <a:rPr lang="en-US"/>
            <a:t>Advocacy for integration with routine ART and TB care  </a:t>
          </a:r>
        </a:p>
      </dgm:t>
    </dgm:pt>
    <dgm:pt modelId="{647CD021-A438-49CD-B708-7E0E55ED5C92}" type="parTrans" cxnId="{11FE2B83-3C0F-40ED-AADE-7F34C69AACD4}">
      <dgm:prSet/>
      <dgm:spPr/>
      <dgm:t>
        <a:bodyPr/>
        <a:lstStyle/>
        <a:p>
          <a:endParaRPr lang="en-US"/>
        </a:p>
      </dgm:t>
    </dgm:pt>
    <dgm:pt modelId="{FE0328FB-C5BE-4C04-8E01-A1893BCCE415}" type="sibTrans" cxnId="{11FE2B83-3C0F-40ED-AADE-7F34C69AACD4}">
      <dgm:prSet/>
      <dgm:spPr/>
      <dgm:t>
        <a:bodyPr/>
        <a:lstStyle/>
        <a:p>
          <a:endParaRPr lang="en-US"/>
        </a:p>
      </dgm:t>
    </dgm:pt>
    <dgm:pt modelId="{8F6DD970-F2B8-184A-9C5E-C9F775BE06CA}" type="pres">
      <dgm:prSet presAssocID="{41316D0B-B66E-42CE-A948-45F97D960387}" presName="vert0" presStyleCnt="0">
        <dgm:presLayoutVars>
          <dgm:dir/>
          <dgm:animOne val="branch"/>
          <dgm:animLvl val="lvl"/>
        </dgm:presLayoutVars>
      </dgm:prSet>
      <dgm:spPr/>
    </dgm:pt>
    <dgm:pt modelId="{84CA6415-4E79-3D44-B7C0-7E0D3F0C6730}" type="pres">
      <dgm:prSet presAssocID="{2EEAC000-4252-4F99-9573-11D6A991CF62}" presName="thickLine" presStyleLbl="alignNode1" presStyleIdx="0" presStyleCnt="7"/>
      <dgm:spPr/>
    </dgm:pt>
    <dgm:pt modelId="{4D6FD776-DF8A-CA43-9D27-8D70F32BAA97}" type="pres">
      <dgm:prSet presAssocID="{2EEAC000-4252-4F99-9573-11D6A991CF62}" presName="horz1" presStyleCnt="0"/>
      <dgm:spPr/>
    </dgm:pt>
    <dgm:pt modelId="{05DF5978-979C-CE45-B7EF-09117E06C362}" type="pres">
      <dgm:prSet presAssocID="{2EEAC000-4252-4F99-9573-11D6A991CF62}" presName="tx1" presStyleLbl="revTx" presStyleIdx="0" presStyleCnt="7"/>
      <dgm:spPr/>
    </dgm:pt>
    <dgm:pt modelId="{51548A43-E4E5-814C-8833-2B25AB9207B9}" type="pres">
      <dgm:prSet presAssocID="{2EEAC000-4252-4F99-9573-11D6A991CF62}" presName="vert1" presStyleCnt="0"/>
      <dgm:spPr/>
    </dgm:pt>
    <dgm:pt modelId="{1A243270-2534-FB41-B9BF-A30B6C7272B2}" type="pres">
      <dgm:prSet presAssocID="{BFB8D889-063D-44BE-BD27-4685463D2DF5}" presName="thickLine" presStyleLbl="alignNode1" presStyleIdx="1" presStyleCnt="7"/>
      <dgm:spPr/>
    </dgm:pt>
    <dgm:pt modelId="{23148D7C-0FAF-0040-BAB6-C2CF93365F8A}" type="pres">
      <dgm:prSet presAssocID="{BFB8D889-063D-44BE-BD27-4685463D2DF5}" presName="horz1" presStyleCnt="0"/>
      <dgm:spPr/>
    </dgm:pt>
    <dgm:pt modelId="{3599F848-9D91-7242-95A3-42F5CEC231B4}" type="pres">
      <dgm:prSet presAssocID="{BFB8D889-063D-44BE-BD27-4685463D2DF5}" presName="tx1" presStyleLbl="revTx" presStyleIdx="1" presStyleCnt="7"/>
      <dgm:spPr/>
    </dgm:pt>
    <dgm:pt modelId="{0B356F07-7F1D-F64D-962D-C33D16A4964B}" type="pres">
      <dgm:prSet presAssocID="{BFB8D889-063D-44BE-BD27-4685463D2DF5}" presName="vert1" presStyleCnt="0"/>
      <dgm:spPr/>
    </dgm:pt>
    <dgm:pt modelId="{0A8CE404-AD3D-804A-920D-F721FAF32A73}" type="pres">
      <dgm:prSet presAssocID="{46338500-9B0E-42DC-BAAB-B4B3D2340748}" presName="thickLine" presStyleLbl="alignNode1" presStyleIdx="2" presStyleCnt="7"/>
      <dgm:spPr/>
    </dgm:pt>
    <dgm:pt modelId="{0EC1FB48-18CF-DF45-85CE-E0C10EFE3159}" type="pres">
      <dgm:prSet presAssocID="{46338500-9B0E-42DC-BAAB-B4B3D2340748}" presName="horz1" presStyleCnt="0"/>
      <dgm:spPr/>
    </dgm:pt>
    <dgm:pt modelId="{4D8FB590-26FE-8C45-B0F0-E204FF6330A3}" type="pres">
      <dgm:prSet presAssocID="{46338500-9B0E-42DC-BAAB-B4B3D2340748}" presName="tx1" presStyleLbl="revTx" presStyleIdx="2" presStyleCnt="7"/>
      <dgm:spPr/>
    </dgm:pt>
    <dgm:pt modelId="{9F145CCA-E254-F349-977F-D695F744A460}" type="pres">
      <dgm:prSet presAssocID="{46338500-9B0E-42DC-BAAB-B4B3D2340748}" presName="vert1" presStyleCnt="0"/>
      <dgm:spPr/>
    </dgm:pt>
    <dgm:pt modelId="{B9E5FEB1-D542-B344-8F7E-E47916145E3B}" type="pres">
      <dgm:prSet presAssocID="{644C88DA-ECE0-4B03-B4CB-C52C02076F69}" presName="thickLine" presStyleLbl="alignNode1" presStyleIdx="3" presStyleCnt="7"/>
      <dgm:spPr/>
    </dgm:pt>
    <dgm:pt modelId="{F7D01DB9-E1F0-4944-B9F6-7FE963FC6073}" type="pres">
      <dgm:prSet presAssocID="{644C88DA-ECE0-4B03-B4CB-C52C02076F69}" presName="horz1" presStyleCnt="0"/>
      <dgm:spPr/>
    </dgm:pt>
    <dgm:pt modelId="{135EEA56-CFA0-4A4C-8902-FC89EB8118A9}" type="pres">
      <dgm:prSet presAssocID="{644C88DA-ECE0-4B03-B4CB-C52C02076F69}" presName="tx1" presStyleLbl="revTx" presStyleIdx="3" presStyleCnt="7"/>
      <dgm:spPr/>
    </dgm:pt>
    <dgm:pt modelId="{4CF12E2D-3F7E-B44D-836F-CFD1C085B65A}" type="pres">
      <dgm:prSet presAssocID="{644C88DA-ECE0-4B03-B4CB-C52C02076F69}" presName="vert1" presStyleCnt="0"/>
      <dgm:spPr/>
    </dgm:pt>
    <dgm:pt modelId="{214732AC-E39F-5D41-9439-04A69D0A922B}" type="pres">
      <dgm:prSet presAssocID="{A1638EA5-2059-42E0-96A3-3629E846886A}" presName="thickLine" presStyleLbl="alignNode1" presStyleIdx="4" presStyleCnt="7"/>
      <dgm:spPr/>
    </dgm:pt>
    <dgm:pt modelId="{69106F7B-CEEC-9E48-AF91-1113A00CFBE3}" type="pres">
      <dgm:prSet presAssocID="{A1638EA5-2059-42E0-96A3-3629E846886A}" presName="horz1" presStyleCnt="0"/>
      <dgm:spPr/>
    </dgm:pt>
    <dgm:pt modelId="{596D19C8-2E28-2643-9A53-3B2BF6BE090C}" type="pres">
      <dgm:prSet presAssocID="{A1638EA5-2059-42E0-96A3-3629E846886A}" presName="tx1" presStyleLbl="revTx" presStyleIdx="4" presStyleCnt="7"/>
      <dgm:spPr/>
    </dgm:pt>
    <dgm:pt modelId="{62ED0ACF-4388-5E45-B7A2-AD74B86D0535}" type="pres">
      <dgm:prSet presAssocID="{A1638EA5-2059-42E0-96A3-3629E846886A}" presName="vert1" presStyleCnt="0"/>
      <dgm:spPr/>
    </dgm:pt>
    <dgm:pt modelId="{CFA1DBC9-95C3-504E-9A62-F04E43684526}" type="pres">
      <dgm:prSet presAssocID="{9601322E-5EFA-4B50-A2B0-63E65FA78055}" presName="thickLine" presStyleLbl="alignNode1" presStyleIdx="5" presStyleCnt="7"/>
      <dgm:spPr/>
    </dgm:pt>
    <dgm:pt modelId="{40C64A73-94EE-0C41-A022-5E430D074EC2}" type="pres">
      <dgm:prSet presAssocID="{9601322E-5EFA-4B50-A2B0-63E65FA78055}" presName="horz1" presStyleCnt="0"/>
      <dgm:spPr/>
    </dgm:pt>
    <dgm:pt modelId="{ACDEBAEF-5F3B-5948-8BA5-8BC7C67A836D}" type="pres">
      <dgm:prSet presAssocID="{9601322E-5EFA-4B50-A2B0-63E65FA78055}" presName="tx1" presStyleLbl="revTx" presStyleIdx="5" presStyleCnt="7"/>
      <dgm:spPr/>
    </dgm:pt>
    <dgm:pt modelId="{BE952E21-C99A-D24B-8F78-03BE65D110BB}" type="pres">
      <dgm:prSet presAssocID="{9601322E-5EFA-4B50-A2B0-63E65FA78055}" presName="vert1" presStyleCnt="0"/>
      <dgm:spPr/>
    </dgm:pt>
    <dgm:pt modelId="{5CA9649C-9FA7-9A47-8355-DF89D5563FEE}" type="pres">
      <dgm:prSet presAssocID="{D0B0ADF4-4F9B-4A69-A7BB-8B7BEE0B25D6}" presName="thickLine" presStyleLbl="alignNode1" presStyleIdx="6" presStyleCnt="7"/>
      <dgm:spPr/>
    </dgm:pt>
    <dgm:pt modelId="{1FFDF7E7-08C9-7740-8D15-74A696B9E415}" type="pres">
      <dgm:prSet presAssocID="{D0B0ADF4-4F9B-4A69-A7BB-8B7BEE0B25D6}" presName="horz1" presStyleCnt="0"/>
      <dgm:spPr/>
    </dgm:pt>
    <dgm:pt modelId="{70E47C45-B863-7B4E-8589-D567AE1219BA}" type="pres">
      <dgm:prSet presAssocID="{D0B0ADF4-4F9B-4A69-A7BB-8B7BEE0B25D6}" presName="tx1" presStyleLbl="revTx" presStyleIdx="6" presStyleCnt="7"/>
      <dgm:spPr/>
    </dgm:pt>
    <dgm:pt modelId="{5DA5984D-DBD5-6445-A207-DB609512A22D}" type="pres">
      <dgm:prSet presAssocID="{D0B0ADF4-4F9B-4A69-A7BB-8B7BEE0B25D6}" presName="vert1" presStyleCnt="0"/>
      <dgm:spPr/>
    </dgm:pt>
  </dgm:ptLst>
  <dgm:cxnLst>
    <dgm:cxn modelId="{FE0B2B1A-668D-4748-A498-F3EF43A94234}" type="presOf" srcId="{2EEAC000-4252-4F99-9573-11D6A991CF62}" destId="{05DF5978-979C-CE45-B7EF-09117E06C362}" srcOrd="0" destOrd="0" presId="urn:microsoft.com/office/officeart/2008/layout/LinedList"/>
    <dgm:cxn modelId="{9D0F9F2C-D591-4EB6-84CA-6D4A357385B2}" srcId="{41316D0B-B66E-42CE-A948-45F97D960387}" destId="{9601322E-5EFA-4B50-A2B0-63E65FA78055}" srcOrd="5" destOrd="0" parTransId="{4E51A31C-E9F9-4DF3-B819-D98AC34DFC51}" sibTransId="{E46BA311-2B62-46E2-BAED-90B4BFE9F526}"/>
    <dgm:cxn modelId="{38DD9A35-121F-774D-AEF0-0F349663B3B9}" type="presOf" srcId="{46338500-9B0E-42DC-BAAB-B4B3D2340748}" destId="{4D8FB590-26FE-8C45-B0F0-E204FF6330A3}" srcOrd="0" destOrd="0" presId="urn:microsoft.com/office/officeart/2008/layout/LinedList"/>
    <dgm:cxn modelId="{B2BD773A-A63E-A242-98B3-9E1047A7EE10}" type="presOf" srcId="{41316D0B-B66E-42CE-A948-45F97D960387}" destId="{8F6DD970-F2B8-184A-9C5E-C9F775BE06CA}" srcOrd="0" destOrd="0" presId="urn:microsoft.com/office/officeart/2008/layout/LinedList"/>
    <dgm:cxn modelId="{A68B9E69-7D92-A94E-A2B9-6D31987C8695}" type="presOf" srcId="{BFB8D889-063D-44BE-BD27-4685463D2DF5}" destId="{3599F848-9D91-7242-95A3-42F5CEC231B4}" srcOrd="0" destOrd="0" presId="urn:microsoft.com/office/officeart/2008/layout/LinedList"/>
    <dgm:cxn modelId="{96AB8850-2154-4344-A2C3-5A04E913353E}" srcId="{41316D0B-B66E-42CE-A948-45F97D960387}" destId="{BFB8D889-063D-44BE-BD27-4685463D2DF5}" srcOrd="1" destOrd="0" parTransId="{327296B3-35FF-4BF9-82ED-7BE47EDAC15F}" sibTransId="{62DBF376-F86A-4D72-9D0A-F63C450EC9C0}"/>
    <dgm:cxn modelId="{8AA9CD81-062E-44F0-BECE-89A98336D936}" srcId="{41316D0B-B66E-42CE-A948-45F97D960387}" destId="{644C88DA-ECE0-4B03-B4CB-C52C02076F69}" srcOrd="3" destOrd="0" parTransId="{9D66636F-23FC-41E0-B724-520F194BE7DD}" sibTransId="{5D5010EA-9496-40AE-8C16-AB6567F59EAC}"/>
    <dgm:cxn modelId="{11FE2B83-3C0F-40ED-AADE-7F34C69AACD4}" srcId="{41316D0B-B66E-42CE-A948-45F97D960387}" destId="{D0B0ADF4-4F9B-4A69-A7BB-8B7BEE0B25D6}" srcOrd="6" destOrd="0" parTransId="{647CD021-A438-49CD-B708-7E0E55ED5C92}" sibTransId="{FE0328FB-C5BE-4C04-8E01-A1893BCCE415}"/>
    <dgm:cxn modelId="{E0242589-8458-624E-B254-B030EF4E60F9}" type="presOf" srcId="{644C88DA-ECE0-4B03-B4CB-C52C02076F69}" destId="{135EEA56-CFA0-4A4C-8902-FC89EB8118A9}" srcOrd="0" destOrd="0" presId="urn:microsoft.com/office/officeart/2008/layout/LinedList"/>
    <dgm:cxn modelId="{0AACF395-9473-4C5A-99EF-507A4D9AFE19}" srcId="{41316D0B-B66E-42CE-A948-45F97D960387}" destId="{2EEAC000-4252-4F99-9573-11D6A991CF62}" srcOrd="0" destOrd="0" parTransId="{4960376D-C03F-4BE0-9486-58C53ED1042E}" sibTransId="{2DB44719-C35F-4406-B1AC-4665B8EFA7DB}"/>
    <dgm:cxn modelId="{D8FBCED1-10E6-4689-A036-A9D36A314CE6}" srcId="{41316D0B-B66E-42CE-A948-45F97D960387}" destId="{46338500-9B0E-42DC-BAAB-B4B3D2340748}" srcOrd="2" destOrd="0" parTransId="{627E9953-4BA8-4500-B06E-E65A896035CC}" sibTransId="{F0D64D27-1DE0-4251-976D-F7989B31763C}"/>
    <dgm:cxn modelId="{1C59D3DA-99C1-424D-8534-2B80714AD057}" srcId="{41316D0B-B66E-42CE-A948-45F97D960387}" destId="{A1638EA5-2059-42E0-96A3-3629E846886A}" srcOrd="4" destOrd="0" parTransId="{D74EEEBE-0514-440A-B7E3-3FAEC6D64A5A}" sibTransId="{9EC730F6-531A-4A79-BCA1-AC6324D231BB}"/>
    <dgm:cxn modelId="{678F15E1-63F1-AA4A-876D-2776FEDFB9C3}" type="presOf" srcId="{A1638EA5-2059-42E0-96A3-3629E846886A}" destId="{596D19C8-2E28-2643-9A53-3B2BF6BE090C}" srcOrd="0" destOrd="0" presId="urn:microsoft.com/office/officeart/2008/layout/LinedList"/>
    <dgm:cxn modelId="{1510A7F4-49AB-0C47-9B1B-444EE79576AF}" type="presOf" srcId="{9601322E-5EFA-4B50-A2B0-63E65FA78055}" destId="{ACDEBAEF-5F3B-5948-8BA5-8BC7C67A836D}" srcOrd="0" destOrd="0" presId="urn:microsoft.com/office/officeart/2008/layout/LinedList"/>
    <dgm:cxn modelId="{C19B36FF-88E7-E047-9184-3D559D0ACE54}" type="presOf" srcId="{D0B0ADF4-4F9B-4A69-A7BB-8B7BEE0B25D6}" destId="{70E47C45-B863-7B4E-8589-D567AE1219BA}" srcOrd="0" destOrd="0" presId="urn:microsoft.com/office/officeart/2008/layout/LinedList"/>
    <dgm:cxn modelId="{ECD027FD-1EFA-464E-A90B-D50BCC4D6265}" type="presParOf" srcId="{8F6DD970-F2B8-184A-9C5E-C9F775BE06CA}" destId="{84CA6415-4E79-3D44-B7C0-7E0D3F0C6730}" srcOrd="0" destOrd="0" presId="urn:microsoft.com/office/officeart/2008/layout/LinedList"/>
    <dgm:cxn modelId="{99FF912D-299E-754D-AA68-82D97ECBC42D}" type="presParOf" srcId="{8F6DD970-F2B8-184A-9C5E-C9F775BE06CA}" destId="{4D6FD776-DF8A-CA43-9D27-8D70F32BAA97}" srcOrd="1" destOrd="0" presId="urn:microsoft.com/office/officeart/2008/layout/LinedList"/>
    <dgm:cxn modelId="{BECF4259-527C-8146-AAE4-9E0EF40943B5}" type="presParOf" srcId="{4D6FD776-DF8A-CA43-9D27-8D70F32BAA97}" destId="{05DF5978-979C-CE45-B7EF-09117E06C362}" srcOrd="0" destOrd="0" presId="urn:microsoft.com/office/officeart/2008/layout/LinedList"/>
    <dgm:cxn modelId="{3E52F0FF-23B9-E04E-BC05-8B4CEDA31C71}" type="presParOf" srcId="{4D6FD776-DF8A-CA43-9D27-8D70F32BAA97}" destId="{51548A43-E4E5-814C-8833-2B25AB9207B9}" srcOrd="1" destOrd="0" presId="urn:microsoft.com/office/officeart/2008/layout/LinedList"/>
    <dgm:cxn modelId="{BA96AC18-2632-EC43-AE06-E755DC672668}" type="presParOf" srcId="{8F6DD970-F2B8-184A-9C5E-C9F775BE06CA}" destId="{1A243270-2534-FB41-B9BF-A30B6C7272B2}" srcOrd="2" destOrd="0" presId="urn:microsoft.com/office/officeart/2008/layout/LinedList"/>
    <dgm:cxn modelId="{A57ABDA7-8DF7-F342-8E76-7B66D088ACDD}" type="presParOf" srcId="{8F6DD970-F2B8-184A-9C5E-C9F775BE06CA}" destId="{23148D7C-0FAF-0040-BAB6-C2CF93365F8A}" srcOrd="3" destOrd="0" presId="urn:microsoft.com/office/officeart/2008/layout/LinedList"/>
    <dgm:cxn modelId="{E67AA8BA-1A22-AD4F-A8AE-966918D7FA83}" type="presParOf" srcId="{23148D7C-0FAF-0040-BAB6-C2CF93365F8A}" destId="{3599F848-9D91-7242-95A3-42F5CEC231B4}" srcOrd="0" destOrd="0" presId="urn:microsoft.com/office/officeart/2008/layout/LinedList"/>
    <dgm:cxn modelId="{AE28AA06-3845-3144-AC99-2174115AADA8}" type="presParOf" srcId="{23148D7C-0FAF-0040-BAB6-C2CF93365F8A}" destId="{0B356F07-7F1D-F64D-962D-C33D16A4964B}" srcOrd="1" destOrd="0" presId="urn:microsoft.com/office/officeart/2008/layout/LinedList"/>
    <dgm:cxn modelId="{CC56FF48-E629-F449-B7BC-74C67E3A2960}" type="presParOf" srcId="{8F6DD970-F2B8-184A-9C5E-C9F775BE06CA}" destId="{0A8CE404-AD3D-804A-920D-F721FAF32A73}" srcOrd="4" destOrd="0" presId="urn:microsoft.com/office/officeart/2008/layout/LinedList"/>
    <dgm:cxn modelId="{9F7018B3-4C78-2440-BEF1-4A3E25B669C5}" type="presParOf" srcId="{8F6DD970-F2B8-184A-9C5E-C9F775BE06CA}" destId="{0EC1FB48-18CF-DF45-85CE-E0C10EFE3159}" srcOrd="5" destOrd="0" presId="urn:microsoft.com/office/officeart/2008/layout/LinedList"/>
    <dgm:cxn modelId="{7C72A988-2076-8443-BE69-1EDD3BA1507E}" type="presParOf" srcId="{0EC1FB48-18CF-DF45-85CE-E0C10EFE3159}" destId="{4D8FB590-26FE-8C45-B0F0-E204FF6330A3}" srcOrd="0" destOrd="0" presId="urn:microsoft.com/office/officeart/2008/layout/LinedList"/>
    <dgm:cxn modelId="{0439B75C-6425-1E40-AF9C-B48F455D64ED}" type="presParOf" srcId="{0EC1FB48-18CF-DF45-85CE-E0C10EFE3159}" destId="{9F145CCA-E254-F349-977F-D695F744A460}" srcOrd="1" destOrd="0" presId="urn:microsoft.com/office/officeart/2008/layout/LinedList"/>
    <dgm:cxn modelId="{99B5D220-6D38-4345-A7F7-2BED48D4175B}" type="presParOf" srcId="{8F6DD970-F2B8-184A-9C5E-C9F775BE06CA}" destId="{B9E5FEB1-D542-B344-8F7E-E47916145E3B}" srcOrd="6" destOrd="0" presId="urn:microsoft.com/office/officeart/2008/layout/LinedList"/>
    <dgm:cxn modelId="{83602AD0-BF0D-5042-BC6A-46861F1C9DBF}" type="presParOf" srcId="{8F6DD970-F2B8-184A-9C5E-C9F775BE06CA}" destId="{F7D01DB9-E1F0-4944-B9F6-7FE963FC6073}" srcOrd="7" destOrd="0" presId="urn:microsoft.com/office/officeart/2008/layout/LinedList"/>
    <dgm:cxn modelId="{AA9EADD5-0D53-4147-835A-869943B21EFD}" type="presParOf" srcId="{F7D01DB9-E1F0-4944-B9F6-7FE963FC6073}" destId="{135EEA56-CFA0-4A4C-8902-FC89EB8118A9}" srcOrd="0" destOrd="0" presId="urn:microsoft.com/office/officeart/2008/layout/LinedList"/>
    <dgm:cxn modelId="{95F7FD6E-4C78-F04F-81BB-1F1C6B763C9F}" type="presParOf" srcId="{F7D01DB9-E1F0-4944-B9F6-7FE963FC6073}" destId="{4CF12E2D-3F7E-B44D-836F-CFD1C085B65A}" srcOrd="1" destOrd="0" presId="urn:microsoft.com/office/officeart/2008/layout/LinedList"/>
    <dgm:cxn modelId="{18155672-00E8-4A4A-A9D5-4A910F78EE98}" type="presParOf" srcId="{8F6DD970-F2B8-184A-9C5E-C9F775BE06CA}" destId="{214732AC-E39F-5D41-9439-04A69D0A922B}" srcOrd="8" destOrd="0" presId="urn:microsoft.com/office/officeart/2008/layout/LinedList"/>
    <dgm:cxn modelId="{66D74A7E-7382-EC44-A103-0A54C8FA940A}" type="presParOf" srcId="{8F6DD970-F2B8-184A-9C5E-C9F775BE06CA}" destId="{69106F7B-CEEC-9E48-AF91-1113A00CFBE3}" srcOrd="9" destOrd="0" presId="urn:microsoft.com/office/officeart/2008/layout/LinedList"/>
    <dgm:cxn modelId="{5A85B4C2-3B34-AC4F-84F6-CCCEC40ABC61}" type="presParOf" srcId="{69106F7B-CEEC-9E48-AF91-1113A00CFBE3}" destId="{596D19C8-2E28-2643-9A53-3B2BF6BE090C}" srcOrd="0" destOrd="0" presId="urn:microsoft.com/office/officeart/2008/layout/LinedList"/>
    <dgm:cxn modelId="{BD927285-9119-2949-AD81-3FD7B2BF1CA8}" type="presParOf" srcId="{69106F7B-CEEC-9E48-AF91-1113A00CFBE3}" destId="{62ED0ACF-4388-5E45-B7A2-AD74B86D0535}" srcOrd="1" destOrd="0" presId="urn:microsoft.com/office/officeart/2008/layout/LinedList"/>
    <dgm:cxn modelId="{354AAC58-4892-7748-A311-DC7FCD7503B1}" type="presParOf" srcId="{8F6DD970-F2B8-184A-9C5E-C9F775BE06CA}" destId="{CFA1DBC9-95C3-504E-9A62-F04E43684526}" srcOrd="10" destOrd="0" presId="urn:microsoft.com/office/officeart/2008/layout/LinedList"/>
    <dgm:cxn modelId="{94779AA3-6FF2-C242-B2E0-DCC9A2237ECA}" type="presParOf" srcId="{8F6DD970-F2B8-184A-9C5E-C9F775BE06CA}" destId="{40C64A73-94EE-0C41-A022-5E430D074EC2}" srcOrd="11" destOrd="0" presId="urn:microsoft.com/office/officeart/2008/layout/LinedList"/>
    <dgm:cxn modelId="{CE003FC9-CC23-EC49-A973-791E5C0F4A40}" type="presParOf" srcId="{40C64A73-94EE-0C41-A022-5E430D074EC2}" destId="{ACDEBAEF-5F3B-5948-8BA5-8BC7C67A836D}" srcOrd="0" destOrd="0" presId="urn:microsoft.com/office/officeart/2008/layout/LinedList"/>
    <dgm:cxn modelId="{B50918FB-726D-6342-99D2-E2438475D8DA}" type="presParOf" srcId="{40C64A73-94EE-0C41-A022-5E430D074EC2}" destId="{BE952E21-C99A-D24B-8F78-03BE65D110BB}" srcOrd="1" destOrd="0" presId="urn:microsoft.com/office/officeart/2008/layout/LinedList"/>
    <dgm:cxn modelId="{C39E0CDA-AC2C-6347-A8A9-013B21008222}" type="presParOf" srcId="{8F6DD970-F2B8-184A-9C5E-C9F775BE06CA}" destId="{5CA9649C-9FA7-9A47-8355-DF89D5563FEE}" srcOrd="12" destOrd="0" presId="urn:microsoft.com/office/officeart/2008/layout/LinedList"/>
    <dgm:cxn modelId="{0E0EC763-E54A-7445-AAAE-ACCB43B90EC4}" type="presParOf" srcId="{8F6DD970-F2B8-184A-9C5E-C9F775BE06CA}" destId="{1FFDF7E7-08C9-7740-8D15-74A696B9E415}" srcOrd="13" destOrd="0" presId="urn:microsoft.com/office/officeart/2008/layout/LinedList"/>
    <dgm:cxn modelId="{051B7AEA-848F-024D-93C7-C0A21F0052F7}" type="presParOf" srcId="{1FFDF7E7-08C9-7740-8D15-74A696B9E415}" destId="{70E47C45-B863-7B4E-8589-D567AE1219BA}" srcOrd="0" destOrd="0" presId="urn:microsoft.com/office/officeart/2008/layout/LinedList"/>
    <dgm:cxn modelId="{163E8B0D-A711-D04B-AEC9-8DCDF59F5712}" type="presParOf" srcId="{1FFDF7E7-08C9-7740-8D15-74A696B9E415}" destId="{5DA5984D-DBD5-6445-A207-DB609512A22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9AC33-B05A-4AB9-8FB1-9FFB77B11E7A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866C9-83BC-478C-96DD-3F512FB3BAE0}">
      <dsp:nvSpPr>
        <dsp:cNvPr id="0" name=""/>
        <dsp:cNvSpPr/>
      </dsp:nvSpPr>
      <dsp:spPr>
        <a:xfrm>
          <a:off x="0" y="0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Histoplasmin</a:t>
          </a:r>
          <a:r>
            <a:rPr lang="en-US" sz="2500" kern="1200" dirty="0"/>
            <a:t> skin sensitivity rates of 0 -35%</a:t>
          </a:r>
        </a:p>
      </dsp:txBody>
      <dsp:txXfrm>
        <a:off x="0" y="0"/>
        <a:ext cx="10515600" cy="543917"/>
      </dsp:txXfrm>
    </dsp:sp>
    <dsp:sp modelId="{33ECECEC-D671-4196-912F-4B3836089488}">
      <dsp:nvSpPr>
        <dsp:cNvPr id="0" name=""/>
        <dsp:cNvSpPr/>
      </dsp:nvSpPr>
      <dsp:spPr>
        <a:xfrm>
          <a:off x="0" y="5439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67892-A79D-4964-9E65-2112D7A8A26C}">
      <dsp:nvSpPr>
        <dsp:cNvPr id="0" name=""/>
        <dsp:cNvSpPr/>
      </dsp:nvSpPr>
      <dsp:spPr>
        <a:xfrm>
          <a:off x="0" y="543917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Recent multicentre  screening in Nigeria – 4.4% (Oladele et al 2018 PLOS)</a:t>
          </a:r>
        </a:p>
      </dsp:txBody>
      <dsp:txXfrm>
        <a:off x="0" y="543917"/>
        <a:ext cx="10515600" cy="543917"/>
      </dsp:txXfrm>
    </dsp:sp>
    <dsp:sp modelId="{90412A23-AB86-4A1F-8DC9-94330997396C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44E87B-97BF-45B4-ADAC-E32198662C89}">
      <dsp:nvSpPr>
        <dsp:cNvPr id="0" name=""/>
        <dsp:cNvSpPr/>
      </dsp:nvSpPr>
      <dsp:spPr>
        <a:xfrm>
          <a:off x="0" y="1087834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Benin city highest rates despite no reported cases</a:t>
          </a:r>
        </a:p>
      </dsp:txBody>
      <dsp:txXfrm>
        <a:off x="0" y="1087834"/>
        <a:ext cx="10515600" cy="543917"/>
      </dsp:txXfrm>
    </dsp:sp>
    <dsp:sp modelId="{D88655D8-C4DB-45C8-9961-F0C033F04A98}">
      <dsp:nvSpPr>
        <dsp:cNvPr id="0" name=""/>
        <dsp:cNvSpPr/>
      </dsp:nvSpPr>
      <dsp:spPr>
        <a:xfrm>
          <a:off x="0" y="1631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8FA09-9B3D-49FB-991A-91136FF93B76}">
      <dsp:nvSpPr>
        <dsp:cNvPr id="0" name=""/>
        <dsp:cNvSpPr/>
      </dsp:nvSpPr>
      <dsp:spPr>
        <a:xfrm>
          <a:off x="0" y="1631751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20 countries in Africa – no data </a:t>
          </a:r>
        </a:p>
      </dsp:txBody>
      <dsp:txXfrm>
        <a:off x="0" y="1631751"/>
        <a:ext cx="10515600" cy="543917"/>
      </dsp:txXfrm>
    </dsp:sp>
    <dsp:sp modelId="{385CF7C5-41B7-4310-943A-E1E845D6F2B0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D5FD8-5ACC-4C6B-A0E7-CFAAACC8AF8C}">
      <dsp:nvSpPr>
        <dsp:cNvPr id="0" name=""/>
        <dsp:cNvSpPr/>
      </dsp:nvSpPr>
      <dsp:spPr>
        <a:xfrm>
          <a:off x="0" y="2175669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Challenges:</a:t>
          </a:r>
        </a:p>
      </dsp:txBody>
      <dsp:txXfrm>
        <a:off x="0" y="2175669"/>
        <a:ext cx="10515600" cy="543917"/>
      </dsp:txXfrm>
    </dsp:sp>
    <dsp:sp modelId="{6119D7A6-49A9-47BC-801B-0D9E2ACF1CCD}">
      <dsp:nvSpPr>
        <dsp:cNvPr id="0" name=""/>
        <dsp:cNvSpPr/>
      </dsp:nvSpPr>
      <dsp:spPr>
        <a:xfrm>
          <a:off x="0" y="2719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A10C9-8758-4B8D-872F-027D7FA3F6B5}">
      <dsp:nvSpPr>
        <dsp:cNvPr id="0" name=""/>
        <dsp:cNvSpPr/>
      </dsp:nvSpPr>
      <dsp:spPr>
        <a:xfrm>
          <a:off x="0" y="2719586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Lack of awareness amongst clinicians </a:t>
          </a:r>
        </a:p>
      </dsp:txBody>
      <dsp:txXfrm>
        <a:off x="0" y="2719586"/>
        <a:ext cx="10515600" cy="543917"/>
      </dsp:txXfrm>
    </dsp:sp>
    <dsp:sp modelId="{4EEF3983-E9ED-4492-B5F2-9143C6DFC300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F7071-31F5-45E8-9EA3-47C3B613980E}">
      <dsp:nvSpPr>
        <dsp:cNvPr id="0" name=""/>
        <dsp:cNvSpPr/>
      </dsp:nvSpPr>
      <dsp:spPr>
        <a:xfrm>
          <a:off x="0" y="3263503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Lack of skilled personnel</a:t>
          </a:r>
        </a:p>
      </dsp:txBody>
      <dsp:txXfrm>
        <a:off x="0" y="3263503"/>
        <a:ext cx="10515600" cy="543917"/>
      </dsp:txXfrm>
    </dsp:sp>
    <dsp:sp modelId="{4219A33F-B075-4961-A28F-44B37D4B93EA}">
      <dsp:nvSpPr>
        <dsp:cNvPr id="0" name=""/>
        <dsp:cNvSpPr/>
      </dsp:nvSpPr>
      <dsp:spPr>
        <a:xfrm>
          <a:off x="0" y="380742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899F5-452B-4EE8-AF94-514088F89A11}">
      <dsp:nvSpPr>
        <dsp:cNvPr id="0" name=""/>
        <dsp:cNvSpPr/>
      </dsp:nvSpPr>
      <dsp:spPr>
        <a:xfrm>
          <a:off x="0" y="3807420"/>
          <a:ext cx="10515600" cy="543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Diagnostic facilities</a:t>
          </a:r>
        </a:p>
      </dsp:txBody>
      <dsp:txXfrm>
        <a:off x="0" y="3807420"/>
        <a:ext cx="10515600" cy="543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627C4-FC51-2B4F-BBDC-A3C3730C41A7}">
      <dsp:nvSpPr>
        <dsp:cNvPr id="0" name=""/>
        <dsp:cNvSpPr/>
      </dsp:nvSpPr>
      <dsp:spPr>
        <a:xfrm>
          <a:off x="0" y="136063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Presumptive TB population </a:t>
          </a:r>
          <a:endParaRPr lang="en-US" sz="2000" kern="1200" dirty="0"/>
        </a:p>
      </dsp:txBody>
      <dsp:txXfrm>
        <a:off x="31574" y="167637"/>
        <a:ext cx="8605429" cy="583642"/>
      </dsp:txXfrm>
    </dsp:sp>
    <dsp:sp modelId="{80261979-39F4-A041-8CC4-4C4D2C405613}">
      <dsp:nvSpPr>
        <dsp:cNvPr id="0" name=""/>
        <dsp:cNvSpPr/>
      </dsp:nvSpPr>
      <dsp:spPr>
        <a:xfrm>
          <a:off x="0" y="797254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965506"/>
                <a:satOff val="-2488"/>
                <a:lumOff val="-16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65506"/>
                <a:satOff val="-2488"/>
                <a:lumOff val="-16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65506"/>
                <a:satOff val="-2488"/>
                <a:lumOff val="-16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213 patients</a:t>
          </a:r>
        </a:p>
      </dsp:txBody>
      <dsp:txXfrm>
        <a:off x="31574" y="828828"/>
        <a:ext cx="8605429" cy="583642"/>
      </dsp:txXfrm>
    </dsp:sp>
    <dsp:sp modelId="{A0CA39D5-D973-8545-AE92-2F596772CA15}">
      <dsp:nvSpPr>
        <dsp:cNvPr id="0" name=""/>
        <dsp:cNvSpPr/>
      </dsp:nvSpPr>
      <dsp:spPr>
        <a:xfrm>
          <a:off x="0" y="1458444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1931012"/>
                <a:satOff val="-4977"/>
                <a:lumOff val="-33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931012"/>
                <a:satOff val="-4977"/>
                <a:lumOff val="-33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931012"/>
                <a:satOff val="-4977"/>
                <a:lumOff val="-33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TB-94; HIV -75; co-infection HIV/TB-, 34; and previously treated TB patients -13</a:t>
          </a:r>
          <a:r>
            <a:rPr lang="en-US" sz="2000" kern="1200" dirty="0"/>
            <a:t> </a:t>
          </a:r>
        </a:p>
      </dsp:txBody>
      <dsp:txXfrm>
        <a:off x="31574" y="1490018"/>
        <a:ext cx="8605429" cy="583642"/>
      </dsp:txXfrm>
    </dsp:sp>
    <dsp:sp modelId="{C403249E-1170-D44A-B5D6-8D606214E61E}">
      <dsp:nvSpPr>
        <dsp:cNvPr id="0" name=""/>
        <dsp:cNvSpPr/>
      </dsp:nvSpPr>
      <dsp:spPr>
        <a:xfrm>
          <a:off x="0" y="2119635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2896518"/>
                <a:satOff val="-7465"/>
                <a:lumOff val="-50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96518"/>
                <a:satOff val="-7465"/>
                <a:lumOff val="-50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96518"/>
                <a:satOff val="-7465"/>
                <a:lumOff val="-50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Urinary antigen and sputum PCR</a:t>
          </a:r>
        </a:p>
      </dsp:txBody>
      <dsp:txXfrm>
        <a:off x="31574" y="2151209"/>
        <a:ext cx="8605429" cy="583642"/>
      </dsp:txXfrm>
    </dsp:sp>
    <dsp:sp modelId="{742B828E-517C-DE43-8BF1-3168F134AAEE}">
      <dsp:nvSpPr>
        <dsp:cNvPr id="0" name=""/>
        <dsp:cNvSpPr/>
      </dsp:nvSpPr>
      <dsp:spPr>
        <a:xfrm>
          <a:off x="0" y="2780826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3862025"/>
                <a:satOff val="-9954"/>
                <a:lumOff val="-67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862025"/>
                <a:satOff val="-9954"/>
                <a:lumOff val="-67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862025"/>
                <a:satOff val="-9954"/>
                <a:lumOff val="-67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Urinary antigen -23(10.7%)</a:t>
          </a:r>
        </a:p>
      </dsp:txBody>
      <dsp:txXfrm>
        <a:off x="31574" y="2812400"/>
        <a:ext cx="8605429" cy="583642"/>
      </dsp:txXfrm>
    </dsp:sp>
    <dsp:sp modelId="{1339FE89-23A5-3C4C-BCCD-BB0ADE53D759}">
      <dsp:nvSpPr>
        <dsp:cNvPr id="0" name=""/>
        <dsp:cNvSpPr/>
      </dsp:nvSpPr>
      <dsp:spPr>
        <a:xfrm>
          <a:off x="0" y="3442016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4827531"/>
                <a:satOff val="-12442"/>
                <a:lumOff val="-84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827531"/>
                <a:satOff val="-12442"/>
                <a:lumOff val="-84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827531"/>
                <a:satOff val="-12442"/>
                <a:lumOff val="-84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18(8.45%) – sputum PCR positive</a:t>
          </a:r>
          <a:endParaRPr lang="en-US" sz="2000" kern="1200" dirty="0"/>
        </a:p>
      </dsp:txBody>
      <dsp:txXfrm>
        <a:off x="31574" y="3473590"/>
        <a:ext cx="8605429" cy="583642"/>
      </dsp:txXfrm>
    </dsp:sp>
    <dsp:sp modelId="{24DBECB8-6300-B94C-9C8F-28DA0C39E87D}">
      <dsp:nvSpPr>
        <dsp:cNvPr id="0" name=""/>
        <dsp:cNvSpPr/>
      </dsp:nvSpPr>
      <dsp:spPr>
        <a:xfrm>
          <a:off x="0" y="4103207"/>
          <a:ext cx="8668577" cy="1341547"/>
        </a:xfrm>
        <a:prstGeom prst="roundRect">
          <a:avLst/>
        </a:prstGeom>
        <a:gradFill rotWithShape="0">
          <a:gsLst>
            <a:gs pos="0">
              <a:schemeClr val="accent5">
                <a:hueOff val="-5793037"/>
                <a:satOff val="-14931"/>
                <a:lumOff val="-100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793037"/>
                <a:satOff val="-14931"/>
                <a:lumOff val="-100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793037"/>
                <a:satOff val="-14931"/>
                <a:lumOff val="-100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2(</a:t>
          </a:r>
          <a:r>
            <a:rPr lang="en-GB" sz="2000" kern="1200" dirty="0"/>
            <a:t>11.11%)- HIV and TB co-infection, 11(61.11%) were negative for both TB and HIV, 5 (27.78%) were infected by TB, 4(22.22%) were infected by HIV, 2(11.11%) were previously treated for TB, none were MDR TB patients</a:t>
          </a:r>
          <a:endParaRPr lang="en-US" sz="2000" kern="1200" dirty="0"/>
        </a:p>
      </dsp:txBody>
      <dsp:txXfrm>
        <a:off x="65489" y="4168696"/>
        <a:ext cx="8537599" cy="1210569"/>
      </dsp:txXfrm>
    </dsp:sp>
    <dsp:sp modelId="{9D3A25DB-F820-904B-8589-1FF2CF508639}">
      <dsp:nvSpPr>
        <dsp:cNvPr id="0" name=""/>
        <dsp:cNvSpPr/>
      </dsp:nvSpPr>
      <dsp:spPr>
        <a:xfrm>
          <a:off x="0" y="5595218"/>
          <a:ext cx="8668577" cy="64679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 err="1"/>
            <a:t>Ekeng</a:t>
          </a:r>
          <a:r>
            <a:rPr lang="en-GB" sz="1000" kern="1200" dirty="0"/>
            <a:t> Bassey 2021</a:t>
          </a:r>
          <a:endParaRPr lang="en-US" sz="1000" kern="1200" dirty="0"/>
        </a:p>
      </dsp:txBody>
      <dsp:txXfrm>
        <a:off x="31574" y="5626792"/>
        <a:ext cx="8605429" cy="5836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A6415-4E79-3D44-B7C0-7E0D3F0C6730}">
      <dsp:nvSpPr>
        <dsp:cNvPr id="0" name=""/>
        <dsp:cNvSpPr/>
      </dsp:nvSpPr>
      <dsp:spPr>
        <a:xfrm>
          <a:off x="0" y="675"/>
          <a:ext cx="629171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DF5978-979C-CE45-B7EF-09117E06C362}">
      <dsp:nvSpPr>
        <dsp:cNvPr id="0" name=""/>
        <dsp:cNvSpPr/>
      </dsp:nvSpPr>
      <dsp:spPr>
        <a:xfrm>
          <a:off x="0" y="67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Estimated high burden of TB in Nigeria</a:t>
          </a:r>
        </a:p>
      </dsp:txBody>
      <dsp:txXfrm>
        <a:off x="0" y="675"/>
        <a:ext cx="6291714" cy="789912"/>
      </dsp:txXfrm>
    </dsp:sp>
    <dsp:sp modelId="{1A243270-2534-FB41-B9BF-A30B6C7272B2}">
      <dsp:nvSpPr>
        <dsp:cNvPr id="0" name=""/>
        <dsp:cNvSpPr/>
      </dsp:nvSpPr>
      <dsp:spPr>
        <a:xfrm>
          <a:off x="0" y="790587"/>
          <a:ext cx="6291714" cy="0"/>
        </a:xfrm>
        <a:prstGeom prst="line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accent5">
              <a:hueOff val="-1126424"/>
              <a:satOff val="-2903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9F848-9D91-7242-95A3-42F5CEC231B4}">
      <dsp:nvSpPr>
        <dsp:cNvPr id="0" name=""/>
        <dsp:cNvSpPr/>
      </dsp:nvSpPr>
      <dsp:spPr>
        <a:xfrm>
          <a:off x="0" y="79058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High mortality rates of histoplasmosis</a:t>
          </a:r>
        </a:p>
      </dsp:txBody>
      <dsp:txXfrm>
        <a:off x="0" y="790587"/>
        <a:ext cx="6291714" cy="789912"/>
      </dsp:txXfrm>
    </dsp:sp>
    <dsp:sp modelId="{0A8CE404-AD3D-804A-920D-F721FAF32A73}">
      <dsp:nvSpPr>
        <dsp:cNvPr id="0" name=""/>
        <dsp:cNvSpPr/>
      </dsp:nvSpPr>
      <dsp:spPr>
        <a:xfrm>
          <a:off x="0" y="1580499"/>
          <a:ext cx="6291714" cy="0"/>
        </a:xfrm>
        <a:prstGeom prst="lin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FB590-26FE-8C45-B0F0-E204FF6330A3}">
      <dsp:nvSpPr>
        <dsp:cNvPr id="0" name=""/>
        <dsp:cNvSpPr/>
      </dsp:nvSpPr>
      <dsp:spPr>
        <a:xfrm>
          <a:off x="0" y="1580499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High presentation of advanced HIV disease and challenge with defaulters</a:t>
          </a:r>
        </a:p>
      </dsp:txBody>
      <dsp:txXfrm>
        <a:off x="0" y="1580499"/>
        <a:ext cx="6291714" cy="789912"/>
      </dsp:txXfrm>
    </dsp:sp>
    <dsp:sp modelId="{B9E5FEB1-D542-B344-8F7E-E47916145E3B}">
      <dsp:nvSpPr>
        <dsp:cNvPr id="0" name=""/>
        <dsp:cNvSpPr/>
      </dsp:nvSpPr>
      <dsp:spPr>
        <a:xfrm>
          <a:off x="0" y="2370411"/>
          <a:ext cx="6291714" cy="0"/>
        </a:xfrm>
        <a:prstGeom prst="lin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EEA56-CFA0-4A4C-8902-FC89EB8118A9}">
      <dsp:nvSpPr>
        <dsp:cNvPr id="0" name=""/>
        <dsp:cNvSpPr/>
      </dsp:nvSpPr>
      <dsp:spPr>
        <a:xfrm>
          <a:off x="0" y="2370411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 is in our current AHD package of care guidelines</a:t>
          </a:r>
        </a:p>
      </dsp:txBody>
      <dsp:txXfrm>
        <a:off x="0" y="2370411"/>
        <a:ext cx="6291714" cy="789912"/>
      </dsp:txXfrm>
    </dsp:sp>
    <dsp:sp modelId="{214732AC-E39F-5D41-9439-04A69D0A922B}">
      <dsp:nvSpPr>
        <dsp:cNvPr id="0" name=""/>
        <dsp:cNvSpPr/>
      </dsp:nvSpPr>
      <dsp:spPr>
        <a:xfrm>
          <a:off x="0" y="3160323"/>
          <a:ext cx="6291714" cy="0"/>
        </a:xfrm>
        <a:prstGeom prst="lin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D19C8-2E28-2643-9A53-3B2BF6BE090C}">
      <dsp:nvSpPr>
        <dsp:cNvPr id="0" name=""/>
        <dsp:cNvSpPr/>
      </dsp:nvSpPr>
      <dsp:spPr>
        <a:xfrm>
          <a:off x="0" y="3160323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Prevent development of adrenal histoplasmosis</a:t>
          </a:r>
        </a:p>
      </dsp:txBody>
      <dsp:txXfrm>
        <a:off x="0" y="3160323"/>
        <a:ext cx="6291714" cy="789912"/>
      </dsp:txXfrm>
    </dsp:sp>
    <dsp:sp modelId="{CFA1DBC9-95C3-504E-9A62-F04E43684526}">
      <dsp:nvSpPr>
        <dsp:cNvPr id="0" name=""/>
        <dsp:cNvSpPr/>
      </dsp:nvSpPr>
      <dsp:spPr>
        <a:xfrm>
          <a:off x="0" y="3950235"/>
          <a:ext cx="6291714" cy="0"/>
        </a:xfrm>
        <a:prstGeom prst="line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accent5">
              <a:hueOff val="-5632119"/>
              <a:satOff val="-14516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EBAEF-5F3B-5948-8BA5-8BC7C67A836D}">
      <dsp:nvSpPr>
        <dsp:cNvPr id="0" name=""/>
        <dsp:cNvSpPr/>
      </dsp:nvSpPr>
      <dsp:spPr>
        <a:xfrm>
          <a:off x="0" y="3950235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Early diagnosis improves outcome</a:t>
          </a:r>
        </a:p>
      </dsp:txBody>
      <dsp:txXfrm>
        <a:off x="0" y="3950235"/>
        <a:ext cx="6291714" cy="789912"/>
      </dsp:txXfrm>
    </dsp:sp>
    <dsp:sp modelId="{5CA9649C-9FA7-9A47-8355-DF89D5563FEE}">
      <dsp:nvSpPr>
        <dsp:cNvPr id="0" name=""/>
        <dsp:cNvSpPr/>
      </dsp:nvSpPr>
      <dsp:spPr>
        <a:xfrm>
          <a:off x="0" y="4740147"/>
          <a:ext cx="6291714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47C45-B863-7B4E-8589-D567AE1219BA}">
      <dsp:nvSpPr>
        <dsp:cNvPr id="0" name=""/>
        <dsp:cNvSpPr/>
      </dsp:nvSpPr>
      <dsp:spPr>
        <a:xfrm>
          <a:off x="0" y="4740147"/>
          <a:ext cx="6291714" cy="789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Advocacy for integration with routine ART and TB care  </a:t>
          </a:r>
        </a:p>
      </dsp:txBody>
      <dsp:txXfrm>
        <a:off x="0" y="4740147"/>
        <a:ext cx="6291714" cy="789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38037-E7B2-3347-9861-09A88DEA18D0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B83FB-F9CD-9146-8975-5E54608C2B7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7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4B63-2879-3644-987B-D9EF415C3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CB520B-B772-834F-9DCF-96A06506E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C1561-F0C9-FC42-88B5-3C899DCF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48AD3-C128-DC47-ADB9-F22AC974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F5A4C-A3C5-F54A-8D3C-F6053EF1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4905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52348-C845-7D4B-8AC0-297AE2BC0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BE998-049D-0448-AD36-1BA0819F2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3E7F4-8059-4E44-B848-D46C3BCC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50745-8DFB-F74D-9441-937FD7DF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CA513-0B7C-D143-9551-3A9FFBEA6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344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222A6-BA15-6949-9393-1BBC88AF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5CF39-50B5-864C-9F8F-4029D9209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33EFC-4C73-4A42-8CCC-824F2979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8C082-7E5E-7346-AE7C-0F4652F4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FCFAD-CCCF-C64C-9348-9DF0B5C1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0233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42E2-022C-0D42-B289-6FE9F5CD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A5593-F910-B945-BC88-56F013CA0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FC561-82ED-E045-A78C-155F20468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62C4C-74B3-174A-ADFA-CD3C2CBB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098DF-F599-7A40-8846-250ECE6F7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93115-1E5B-6E40-9161-3E8CC68B3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471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030C6-4969-0440-8139-3B5D104B7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D6755-EBCE-9C4A-866B-CF7D5984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CCC87-B405-E343-995F-FB09427BF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598F8-17C8-4E47-9623-F64C77726E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EB1A3F-9F54-9842-AFEC-CA2B21831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79AD45-6D09-F944-A6BB-E0F20F1BC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B318BA-CD6D-F945-A531-BC09A247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5A390F-CEBB-8F49-A0B3-21985C1B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995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EC282-2441-6A4E-AE71-F2686894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1869CE-6E98-4A4A-ADE5-6F854AD93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AC9FE2-2078-8D47-8424-3F2484940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F915C0-3243-9C48-B84D-A831F55A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493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40FA3-8E61-3D47-B71A-179E50F0F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12E44-C810-F24C-8CE6-C32C65D8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323D18-4A2D-0848-A928-36C48819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4206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4059-A920-024E-9D37-A64962C0F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D5A61-C6FB-1D40-AD3C-B6DDD06D8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D28F4-EBC0-E34C-A1E9-D8547426C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F3BA4-0BEF-4A48-873C-6F4D3273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68745-93C3-474B-94B0-0BD03D34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BB509-9890-AE4F-864E-E5F29335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5652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1F7D-DFE0-7842-B659-F615F577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255BCC-B6AA-9E4D-9F9D-301E548C1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59054-08E0-9345-8D33-88EE03EBE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090F7-7AE2-F840-A215-A844248B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FD068-1F2E-1F4F-BAA5-90877E0F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618AB-3ED0-754C-A037-BCADA14E2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0131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C2E4-2983-BD47-9399-7F9D5B46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35CDD-14C5-3A43-BEAA-0B7FC1996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7F0FE-3283-CD42-8B2B-70F7E2350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DD4D6-BCCE-BF4C-A770-873D883BC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FAE92-9257-004E-AC54-E958285E2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75252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7A6BA-0CE7-EF45-9A77-4095099991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F3454D-86B1-6348-BD8D-9CEC63A76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148E-8D2B-B342-AD8D-5370C0914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0917F-71F9-0743-A855-2A56CBE20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98C22-5AEB-2449-AEFA-AC52A6FD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6890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48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6F6EA-D5E7-A44D-9CE5-44547C94B1C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7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42C21F-D1F2-C545-8928-7878A0FEB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9B8A3-C6A6-7242-A06A-A913212C5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60DA3-1A41-B545-888F-FCB588DB3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87D28-93BA-8444-BCEA-0B353B58EF64}" type="datetimeFigureOut">
              <a:rPr lang="x-none" smtClean="0"/>
              <a:t>11/1/2024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AD02-5862-7443-95EA-D3934D40D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044E4-B650-7B4F-8CD9-45FABC6EC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2E80F-DCD4-D642-9063-A470BE822EE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558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3C558-AD1A-FD47-8051-542794FBE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x-none" sz="2000">
                <a:solidFill>
                  <a:srgbClr val="080808"/>
                </a:solidFill>
              </a:rPr>
              <a:t>MMSN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F60E2-F4D7-5D45-A339-318B71EC3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x-none" sz="3600">
                <a:solidFill>
                  <a:srgbClr val="080808"/>
                </a:solidFill>
              </a:rPr>
              <a:t>Histoplasmosis overview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0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Text Box 2"/>
          <p:cNvSpPr txBox="1">
            <a:spLocks noChangeArrowheads="1"/>
          </p:cNvSpPr>
          <p:nvPr/>
        </p:nvSpPr>
        <p:spPr bwMode="auto">
          <a:xfrm>
            <a:off x="3000376" y="190817"/>
            <a:ext cx="6264275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 b="1" u="sng" dirty="0">
                <a:latin typeface="Times New Roman" charset="0"/>
                <a:cs typeface="Times New Roman" charset="0"/>
              </a:rPr>
              <a:t>Histoplasmosis</a:t>
            </a:r>
            <a:r>
              <a:rPr lang="en-US" sz="3600" b="1" u="sng" dirty="0">
                <a:solidFill>
                  <a:srgbClr val="FFFF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3600" b="1" dirty="0">
                <a:solidFill>
                  <a:schemeClr val="hlink"/>
                </a:solidFill>
                <a:latin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160770" name="Text Box 3"/>
          <p:cNvSpPr txBox="1">
            <a:spLocks noChangeArrowheads="1"/>
          </p:cNvSpPr>
          <p:nvPr/>
        </p:nvSpPr>
        <p:spPr bwMode="auto">
          <a:xfrm>
            <a:off x="528638" y="814389"/>
            <a:ext cx="11187112" cy="44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573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145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charset="0"/>
              <a:buChar char="Ø"/>
            </a:pPr>
            <a:r>
              <a:rPr lang="en-US" sz="1800" dirty="0">
                <a:latin typeface="Times New Roman" charset="0"/>
                <a:cs typeface="Times New Roman" charset="0"/>
              </a:rPr>
              <a:t>This is an intracellular infection of the reticuloendothelial system (RES).</a:t>
            </a:r>
          </a:p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1800" dirty="0">
                <a:latin typeface="Times New Roman" charset="0"/>
                <a:cs typeface="Times New Roman" charset="0"/>
              </a:rPr>
              <a:t>Starts as respiratory- could be self-limiting.</a:t>
            </a:r>
          </a:p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1800" dirty="0">
                <a:latin typeface="Times New Roman" charset="0"/>
                <a:cs typeface="Times New Roman" charset="0"/>
              </a:rPr>
              <a:t>The pulmonary form similar to tuberculosis – there is caseation and fibrosis</a:t>
            </a:r>
          </a:p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1800" dirty="0">
                <a:latin typeface="Times New Roman" charset="0"/>
                <a:cs typeface="Times New Roman" charset="0"/>
              </a:rPr>
              <a:t>Disseminates to RES (liver, spleen, bone marrow …. Macrophages).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Ø"/>
            </a:pPr>
            <a:r>
              <a:rPr lang="en-US" sz="1800" b="1" dirty="0">
                <a:latin typeface="Times New Roman" charset="0"/>
                <a:cs typeface="Times New Roman" charset="0"/>
              </a:rPr>
              <a:t>Etiology:</a:t>
            </a:r>
            <a:r>
              <a:rPr lang="en-US" sz="1800" dirty="0">
                <a:latin typeface="Times New Roman" charset="0"/>
                <a:cs typeface="Times New Roman" charset="0"/>
              </a:rPr>
              <a:t>  </a:t>
            </a:r>
            <a:r>
              <a:rPr lang="en-US" sz="1800" i="1" dirty="0">
                <a:latin typeface="Times New Roman" charset="0"/>
                <a:cs typeface="Times New Roman" charset="0"/>
              </a:rPr>
              <a:t>Histoplasma capsulatum</a:t>
            </a:r>
          </a:p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1800" dirty="0">
                <a:latin typeface="Times New Roman" charset="0"/>
                <a:cs typeface="Times New Roman" charset="0"/>
              </a:rPr>
              <a:t>Dimorphic, imperfect, </a:t>
            </a:r>
            <a:r>
              <a:rPr lang="en-US" sz="1800" dirty="0" err="1">
                <a:latin typeface="Times New Roman" charset="0"/>
                <a:cs typeface="Times New Roman" charset="0"/>
              </a:rPr>
              <a:t>moniliaceous</a:t>
            </a:r>
            <a:r>
              <a:rPr lang="en-US" sz="1800" dirty="0">
                <a:latin typeface="Times New Roman" charset="0"/>
                <a:cs typeface="Times New Roman" charset="0"/>
              </a:rPr>
              <a:t> fungus.</a:t>
            </a:r>
          </a:p>
          <a:p>
            <a:pPr lvl="2" algn="just" eaLnBrk="1" hangingPunct="1">
              <a:lnSpc>
                <a:spcPct val="80000"/>
              </a:lnSpc>
              <a:spcBef>
                <a:spcPct val="50000"/>
              </a:spcBef>
              <a:buFont typeface="Times New Roman" charset="0"/>
              <a:buChar char="−"/>
            </a:pPr>
            <a:r>
              <a:rPr lang="en-US" sz="1800" dirty="0">
                <a:latin typeface="Times New Roman" charset="0"/>
                <a:cs typeface="Times New Roman" charset="0"/>
              </a:rPr>
              <a:t>Mold in nature and in culture at ≤30</a:t>
            </a:r>
            <a:r>
              <a:rPr lang="en-US" sz="1800" baseline="30000" dirty="0">
                <a:latin typeface="Times New Roman" charset="0"/>
                <a:cs typeface="Times New Roman" charset="0"/>
              </a:rPr>
              <a:t>o</a:t>
            </a:r>
            <a:r>
              <a:rPr lang="en-US" sz="1800" dirty="0">
                <a:latin typeface="Times New Roman" charset="0"/>
                <a:cs typeface="Times New Roman" charset="0"/>
              </a:rPr>
              <a:t>C</a:t>
            </a:r>
          </a:p>
          <a:p>
            <a:pPr lvl="2" algn="just" eaLnBrk="1" hangingPunct="1">
              <a:lnSpc>
                <a:spcPct val="80000"/>
              </a:lnSpc>
              <a:spcBef>
                <a:spcPct val="50000"/>
              </a:spcBef>
              <a:buFont typeface="Times New Roman" charset="0"/>
              <a:buChar char="−"/>
            </a:pPr>
            <a:r>
              <a:rPr lang="en-US" sz="1800" dirty="0">
                <a:latin typeface="Times New Roman" charset="0"/>
                <a:cs typeface="Times New Roman" charset="0"/>
              </a:rPr>
              <a:t>Yeast in human body and in culture at 37</a:t>
            </a:r>
            <a:r>
              <a:rPr lang="en-US" sz="1800" baseline="30000" dirty="0">
                <a:latin typeface="Times New Roman" charset="0"/>
                <a:cs typeface="Times New Roman" charset="0"/>
              </a:rPr>
              <a:t>o</a:t>
            </a:r>
            <a:r>
              <a:rPr lang="en-US" sz="1800" dirty="0">
                <a:latin typeface="Times New Roman" charset="0"/>
                <a:cs typeface="Times New Roman" charset="0"/>
              </a:rPr>
              <a:t>C</a:t>
            </a:r>
          </a:p>
          <a:p>
            <a:pPr lvl="2" algn="just" eaLnBrk="1" hangingPunct="1">
              <a:lnSpc>
                <a:spcPct val="90000"/>
              </a:lnSpc>
              <a:spcBef>
                <a:spcPct val="50000"/>
              </a:spcBef>
              <a:buFont typeface="Times New Roman" charset="0"/>
              <a:buChar char="−"/>
            </a:pPr>
            <a:r>
              <a:rPr lang="en-US" sz="1800" dirty="0">
                <a:latin typeface="Times New Roman" charset="0"/>
                <a:cs typeface="Times New Roman" charset="0"/>
              </a:rPr>
              <a:t>There are two varieties of the species, differing mainly in the yeast phase and having same mold phase.  These varieties are:</a:t>
            </a:r>
          </a:p>
          <a:p>
            <a:pPr lvl="3" algn="just" eaLnBrk="1" hangingPunct="1">
              <a:lnSpc>
                <a:spcPct val="90000"/>
              </a:lnSpc>
              <a:spcBef>
                <a:spcPct val="50000"/>
              </a:spcBef>
              <a:buFont typeface="Times New Roman" charset="0"/>
              <a:buChar char="−"/>
            </a:pPr>
            <a:r>
              <a:rPr lang="en-US" sz="1800" i="1" dirty="0" err="1">
                <a:latin typeface="Times New Roman" charset="0"/>
                <a:cs typeface="Times New Roman" charset="0"/>
              </a:rPr>
              <a:t>H.cap</a:t>
            </a:r>
            <a:r>
              <a:rPr lang="en-US" sz="1800" dirty="0">
                <a:latin typeface="Times New Roman" charset="0"/>
                <a:cs typeface="Times New Roman" charset="0"/>
              </a:rPr>
              <a:t>. var. </a:t>
            </a:r>
            <a:r>
              <a:rPr lang="en-US" sz="1800" i="1" dirty="0">
                <a:latin typeface="Times New Roman" charset="0"/>
                <a:cs typeface="Times New Roman" charset="0"/>
              </a:rPr>
              <a:t>capsulatum</a:t>
            </a:r>
            <a:r>
              <a:rPr lang="en-US" sz="1800" dirty="0">
                <a:latin typeface="Times New Roman" charset="0"/>
                <a:cs typeface="Times New Roman" charset="0"/>
              </a:rPr>
              <a:t>; Has small (2-3 x 3-4 </a:t>
            </a:r>
            <a:r>
              <a:rPr lang="el-GR" sz="1800" dirty="0">
                <a:latin typeface="Times New Roman" charset="0"/>
                <a:cs typeface="Times New Roman" charset="0"/>
              </a:rPr>
              <a:t>μ</a:t>
            </a:r>
            <a:r>
              <a:rPr lang="en-US" sz="1800" dirty="0">
                <a:latin typeface="Times New Roman" charset="0"/>
                <a:cs typeface="Times New Roman" charset="0"/>
              </a:rPr>
              <a:t>m) oval yeast cells.  Causes the usual histoplasmosis.</a:t>
            </a:r>
          </a:p>
          <a:p>
            <a:pPr lvl="3" algn="just" eaLnBrk="1" hangingPunct="1">
              <a:lnSpc>
                <a:spcPct val="90000"/>
              </a:lnSpc>
              <a:spcBef>
                <a:spcPct val="50000"/>
              </a:spcBef>
              <a:buFont typeface="Times New Roman" charset="0"/>
              <a:buChar char="−"/>
            </a:pPr>
            <a:r>
              <a:rPr lang="en-US" sz="1800" i="1" dirty="0" err="1">
                <a:latin typeface="Times New Roman" charset="0"/>
                <a:cs typeface="Times New Roman" charset="0"/>
              </a:rPr>
              <a:t>H.cap</a:t>
            </a:r>
            <a:r>
              <a:rPr lang="en-US" sz="1800" dirty="0">
                <a:latin typeface="Times New Roman" charset="0"/>
                <a:cs typeface="Times New Roman" charset="0"/>
              </a:rPr>
              <a:t>. var. </a:t>
            </a:r>
            <a:r>
              <a:rPr lang="en-US" sz="1800" i="1" dirty="0" err="1">
                <a:latin typeface="Times New Roman" charset="0"/>
                <a:cs typeface="Times New Roman" charset="0"/>
              </a:rPr>
              <a:t>duboisii</a:t>
            </a:r>
            <a:r>
              <a:rPr lang="en-US" sz="1800" dirty="0">
                <a:latin typeface="Times New Roman" charset="0"/>
                <a:cs typeface="Times New Roman" charset="0"/>
              </a:rPr>
              <a:t>; Has large yeast cells (7-15</a:t>
            </a:r>
            <a:r>
              <a:rPr lang="el-GR" sz="1800" dirty="0"/>
              <a:t>μ</a:t>
            </a:r>
            <a:r>
              <a:rPr lang="en-US" sz="1800" dirty="0"/>
              <a:t>m), causes </a:t>
            </a:r>
            <a:r>
              <a:rPr lang="en-US" sz="1800" dirty="0">
                <a:latin typeface="Times New Roman" charset="0"/>
                <a:cs typeface="Times New Roman" charset="0"/>
              </a:rPr>
              <a:t>African histoplasmosis.</a:t>
            </a:r>
          </a:p>
        </p:txBody>
      </p:sp>
      <p:sp>
        <p:nvSpPr>
          <p:cNvPr id="160773" name="Text Box 7"/>
          <p:cNvSpPr txBox="1">
            <a:spLocks noChangeArrowheads="1"/>
          </p:cNvSpPr>
          <p:nvPr/>
        </p:nvSpPr>
        <p:spPr bwMode="auto">
          <a:xfrm>
            <a:off x="8759825" y="44450"/>
            <a:ext cx="1728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600" b="1" dirty="0">
              <a:solidFill>
                <a:srgbClr val="FFFF66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35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Text Box 2"/>
          <p:cNvSpPr txBox="1">
            <a:spLocks noChangeArrowheads="1"/>
          </p:cNvSpPr>
          <p:nvPr/>
        </p:nvSpPr>
        <p:spPr bwMode="auto">
          <a:xfrm>
            <a:off x="3000376" y="44450"/>
            <a:ext cx="6264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u="sng" dirty="0">
                <a:latin typeface="Times New Roman" charset="0"/>
                <a:cs typeface="Times New Roman" charset="0"/>
              </a:rPr>
              <a:t>Histoplasmosis</a:t>
            </a:r>
            <a:endParaRPr lang="en-US" b="1" dirty="0">
              <a:solidFill>
                <a:schemeClr val="hlink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62818" name="Text Box 3"/>
          <p:cNvSpPr txBox="1">
            <a:spLocks noChangeArrowheads="1"/>
          </p:cNvSpPr>
          <p:nvPr/>
        </p:nvSpPr>
        <p:spPr bwMode="auto">
          <a:xfrm>
            <a:off x="1919289" y="1012826"/>
            <a:ext cx="8497887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100" dirty="0">
                <a:latin typeface="Times New Roman" charset="0"/>
                <a:cs typeface="Times New Roman" charset="0"/>
              </a:rPr>
              <a:t>The mold phase has white colonies, septate hyphae, produces two types of conidia; Tuberculated macroconidia (8-14</a:t>
            </a:r>
            <a:r>
              <a:rPr lang="el-GR" sz="2100" dirty="0">
                <a:latin typeface="Times New Roman" charset="0"/>
                <a:cs typeface="Times New Roman" charset="0"/>
              </a:rPr>
              <a:t>μ</a:t>
            </a:r>
            <a:r>
              <a:rPr lang="en-US" sz="2100" dirty="0">
                <a:latin typeface="Times New Roman" charset="0"/>
                <a:cs typeface="Times New Roman" charset="0"/>
              </a:rPr>
              <a:t>m), and smooth microconidia (2-5 </a:t>
            </a:r>
            <a:r>
              <a:rPr lang="el-GR" sz="2100" dirty="0"/>
              <a:t>μ</a:t>
            </a:r>
            <a:r>
              <a:rPr lang="en-US" sz="2100" dirty="0"/>
              <a:t>m).</a:t>
            </a:r>
            <a:r>
              <a:rPr lang="en-US" sz="2100" dirty="0">
                <a:latin typeface="Times New Roman" charset="0"/>
                <a:cs typeface="Times New Roman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None/>
            </a:pPr>
            <a:endParaRPr lang="en-US" sz="2100" dirty="0">
              <a:solidFill>
                <a:srgbClr val="CCFFCC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62819" name="Text Box 5"/>
          <p:cNvSpPr txBox="1">
            <a:spLocks noChangeArrowheads="1"/>
          </p:cNvSpPr>
          <p:nvPr/>
        </p:nvSpPr>
        <p:spPr bwMode="auto">
          <a:xfrm>
            <a:off x="2351088" y="4916488"/>
            <a:ext cx="6985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charset="0"/>
              <a:buChar char="§"/>
            </a:pPr>
            <a:endParaRPr lang="ar-sa" sz="1800">
              <a:latin typeface="Times New Roman" charset="0"/>
              <a:cs typeface="Times New Roman" charset="0"/>
            </a:endParaRPr>
          </a:p>
        </p:txBody>
      </p:sp>
      <p:sp>
        <p:nvSpPr>
          <p:cNvPr id="162820" name="Text Box 6"/>
          <p:cNvSpPr txBox="1">
            <a:spLocks noChangeArrowheads="1"/>
          </p:cNvSpPr>
          <p:nvPr/>
        </p:nvSpPr>
        <p:spPr bwMode="auto">
          <a:xfrm>
            <a:off x="1992314" y="4235450"/>
            <a:ext cx="8497887" cy="113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100" dirty="0">
                <a:latin typeface="Times New Roman" charset="0"/>
                <a:cs typeface="Times New Roman" charset="0"/>
              </a:rPr>
              <a:t>The natural habitat of the fungus is specific soils rich bat guano and droppings of certain birds</a:t>
            </a:r>
          </a:p>
          <a:p>
            <a:pPr lvl="1" algn="just" eaLnBrk="1" hangingPunct="1">
              <a:lnSpc>
                <a:spcPct val="9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100" dirty="0">
                <a:latin typeface="Times New Roman" charset="0"/>
                <a:cs typeface="Times New Roman" charset="0"/>
              </a:rPr>
              <a:t>Because caves harbor bats – Thus called </a:t>
            </a:r>
            <a:r>
              <a:rPr lang="ja-JP" altLang="en-US" sz="2100" dirty="0">
                <a:latin typeface="Times New Roman" charset="0"/>
                <a:cs typeface="Times New Roman" charset="0"/>
              </a:rPr>
              <a:t>“</a:t>
            </a:r>
            <a:r>
              <a:rPr lang="en-US" altLang="ja-JP" sz="2100" dirty="0">
                <a:latin typeface="Times New Roman" charset="0"/>
                <a:cs typeface="Times New Roman" charset="0"/>
              </a:rPr>
              <a:t>Cave Disease</a:t>
            </a:r>
            <a:r>
              <a:rPr lang="ja-JP" altLang="en-US" sz="2100" dirty="0">
                <a:latin typeface="Times New Roman" charset="0"/>
                <a:cs typeface="Times New Roman" charset="0"/>
              </a:rPr>
              <a:t>”</a:t>
            </a:r>
            <a:r>
              <a:rPr lang="en-US" altLang="ja-JP" sz="2100" dirty="0">
                <a:latin typeface="Times New Roman" charset="0"/>
                <a:cs typeface="Times New Roman" charset="0"/>
              </a:rPr>
              <a:t>.</a:t>
            </a:r>
          </a:p>
        </p:txBody>
      </p:sp>
      <p:pic>
        <p:nvPicPr>
          <p:cNvPr id="162821" name="Picture 7" descr="Fig-58 (Coccidioides Immitis)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3138" y="2112963"/>
            <a:ext cx="7956550" cy="18923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2822" name="Text Box 8"/>
          <p:cNvSpPr txBox="1">
            <a:spLocks noChangeArrowheads="1"/>
          </p:cNvSpPr>
          <p:nvPr/>
        </p:nvSpPr>
        <p:spPr bwMode="auto">
          <a:xfrm>
            <a:off x="6024563" y="2205038"/>
            <a:ext cx="23034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Tuberculated macroconidium</a:t>
            </a:r>
          </a:p>
        </p:txBody>
      </p:sp>
      <p:sp>
        <p:nvSpPr>
          <p:cNvPr id="162823" name="Line 9"/>
          <p:cNvSpPr>
            <a:spLocks noChangeShapeType="1"/>
          </p:cNvSpPr>
          <p:nvPr/>
        </p:nvSpPr>
        <p:spPr bwMode="auto">
          <a:xfrm>
            <a:off x="7248525" y="2563813"/>
            <a:ext cx="287338" cy="144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824" name="Text Box 10"/>
          <p:cNvSpPr txBox="1">
            <a:spLocks noChangeArrowheads="1"/>
          </p:cNvSpPr>
          <p:nvPr/>
        </p:nvSpPr>
        <p:spPr bwMode="auto">
          <a:xfrm>
            <a:off x="8759825" y="3195638"/>
            <a:ext cx="1512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Microconidium</a:t>
            </a:r>
          </a:p>
        </p:txBody>
      </p:sp>
      <p:sp>
        <p:nvSpPr>
          <p:cNvPr id="162825" name="Line 11"/>
          <p:cNvSpPr>
            <a:spLocks noChangeShapeType="1"/>
          </p:cNvSpPr>
          <p:nvPr/>
        </p:nvSpPr>
        <p:spPr bwMode="auto">
          <a:xfrm>
            <a:off x="8975726" y="3068638"/>
            <a:ext cx="288925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826" name="Text Box 12"/>
          <p:cNvSpPr txBox="1">
            <a:spLocks noChangeArrowheads="1"/>
          </p:cNvSpPr>
          <p:nvPr/>
        </p:nvSpPr>
        <p:spPr bwMode="auto">
          <a:xfrm>
            <a:off x="4943475" y="3416300"/>
            <a:ext cx="1511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i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H.cap</a:t>
            </a: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.var.</a:t>
            </a:r>
            <a:r>
              <a:rPr lang="en-US" sz="1400" i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dub</a:t>
            </a: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 Yeast phase</a:t>
            </a:r>
          </a:p>
        </p:txBody>
      </p:sp>
      <p:sp>
        <p:nvSpPr>
          <p:cNvPr id="162827" name="Text Box 13"/>
          <p:cNvSpPr txBox="1">
            <a:spLocks noChangeArrowheads="1"/>
          </p:cNvSpPr>
          <p:nvPr/>
        </p:nvSpPr>
        <p:spPr bwMode="auto">
          <a:xfrm>
            <a:off x="2495551" y="3416300"/>
            <a:ext cx="14398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i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H.cap</a:t>
            </a: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.var</a:t>
            </a:r>
            <a:r>
              <a:rPr lang="en-US" sz="1400" i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.cap</a:t>
            </a: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 Yeast phase</a:t>
            </a:r>
          </a:p>
        </p:txBody>
      </p:sp>
      <p:sp>
        <p:nvSpPr>
          <p:cNvPr id="162828" name="Text Box 14"/>
          <p:cNvSpPr txBox="1">
            <a:spLocks noChangeArrowheads="1"/>
          </p:cNvSpPr>
          <p:nvPr/>
        </p:nvSpPr>
        <p:spPr bwMode="auto">
          <a:xfrm>
            <a:off x="7608889" y="3559175"/>
            <a:ext cx="2232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i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Histoplasma capsulatum</a:t>
            </a:r>
            <a:r>
              <a:rPr lang="en-US" sz="140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   Mold phase</a:t>
            </a:r>
          </a:p>
        </p:txBody>
      </p:sp>
    </p:spTree>
    <p:extLst>
      <p:ext uri="{BB962C8B-B14F-4D97-AF65-F5344CB8AC3E}">
        <p14:creationId xmlns:p14="http://schemas.microsoft.com/office/powerpoint/2010/main" val="2806615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Pathogenesis</a:t>
            </a:r>
          </a:p>
        </p:txBody>
      </p:sp>
      <p:pic>
        <p:nvPicPr>
          <p:cNvPr id="4" name="Content Placeholder 3" descr="Screen Shot 2022-02-11 at 10.47.0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9" b="128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26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dirty="0" err="1"/>
              <a:t>histoplasmosis</a:t>
            </a:r>
            <a:endParaRPr lang="en-US" dirty="0"/>
          </a:p>
        </p:txBody>
      </p:sp>
      <p:pic>
        <p:nvPicPr>
          <p:cNvPr id="4" name="Content Placeholder 3" descr="Screen Shot 2021-10-07 at 15.21.5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08" b="-98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800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" name="Content Placeholder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DAD0B9B-21D0-1245-8560-0B60A9EAE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7892" y="0"/>
            <a:ext cx="8128000" cy="2286000"/>
          </a:xfrm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/>
        </p:blipFill>
        <p:spPr>
          <a:xfrm>
            <a:off x="1862253" y="2163337"/>
            <a:ext cx="8954429" cy="461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52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896" y="0"/>
            <a:ext cx="7218947" cy="699816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524000" y="0"/>
            <a:ext cx="9144000" cy="28098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Distribution of reported cases of Histoplasmosis in Africa (1952 – 2017)</a:t>
            </a:r>
          </a:p>
        </p:txBody>
      </p:sp>
    </p:spTree>
    <p:extLst>
      <p:ext uri="{BB962C8B-B14F-4D97-AF65-F5344CB8AC3E}">
        <p14:creationId xmlns:p14="http://schemas.microsoft.com/office/powerpoint/2010/main" val="4087300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9A1EE-AB8C-BD4A-AD8A-B68666F1D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x-none">
                <a:solidFill>
                  <a:srgbClr val="FFFFFF"/>
                </a:solidFill>
              </a:rPr>
              <a:t>Mortality rates</a:t>
            </a:r>
          </a:p>
        </p:txBody>
      </p:sp>
      <p:sp>
        <p:nvSpPr>
          <p:cNvPr id="26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DFA4B-8B92-4D4D-A216-A966CC5C1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928511"/>
            <a:ext cx="5951234" cy="539354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GB" sz="2000" dirty="0"/>
            </a:br>
            <a:endParaRPr lang="en-GB" sz="2000" dirty="0"/>
          </a:p>
          <a:p>
            <a:r>
              <a:rPr lang="en-GB" sz="2300" dirty="0"/>
              <a:t>Histoplasmosis is one of the most frequent opportunistic infections caused by fungal pathogens among people living with HIV in the Americas</a:t>
            </a:r>
          </a:p>
          <a:p>
            <a:r>
              <a:rPr lang="en-GB" sz="2300" dirty="0"/>
              <a:t> 5–15% of AIDS-related deaths every year in this Region</a:t>
            </a:r>
          </a:p>
          <a:p>
            <a:r>
              <a:rPr lang="en-GB" sz="2300" dirty="0"/>
              <a:t>Annually; 15,600 new cases and 4,500 deaths among people living with HIV </a:t>
            </a:r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1600" dirty="0"/>
              <a:t>WHO GUIDELINES 2020</a:t>
            </a:r>
          </a:p>
          <a:p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345218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Histoplasmosis</a:t>
            </a:r>
            <a:r>
              <a:rPr lang="en-US" dirty="0"/>
              <a:t> in Africa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2307B9D-ACC4-4B3A-9BA7-3407E45BCE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86565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6305" y="6453720"/>
            <a:ext cx="329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Oladele et al 2018, PLOS NTD</a:t>
            </a:r>
          </a:p>
        </p:txBody>
      </p:sp>
    </p:spTree>
    <p:extLst>
      <p:ext uri="{BB962C8B-B14F-4D97-AF65-F5344CB8AC3E}">
        <p14:creationId xmlns:p14="http://schemas.microsoft.com/office/powerpoint/2010/main" val="2825496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Histoplasmosis and TB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In 2020, there were an estimated 1.28 million TB deaths among HIV-negative people and an additional 214,000 deaths among HIV-positive people (up from 209,000 in 2019) .</a:t>
            </a:r>
            <a:r>
              <a:rPr lang="en-GB" dirty="0">
                <a:effectLst/>
              </a:rPr>
              <a:t> </a:t>
            </a:r>
            <a:r>
              <a:rPr lang="en-GB" sz="1800" dirty="0"/>
              <a:t>(WHO, 2021. Global TB report)</a:t>
            </a:r>
          </a:p>
          <a:p>
            <a:r>
              <a:rPr lang="en-US" dirty="0"/>
              <a:t>How many were smear negative TB?</a:t>
            </a:r>
          </a:p>
          <a:p>
            <a:r>
              <a:rPr lang="en-US" dirty="0" err="1"/>
              <a:t>Histoplasmosis</a:t>
            </a:r>
            <a:r>
              <a:rPr lang="en-US" dirty="0"/>
              <a:t> is commonly misdiagnosed as TB</a:t>
            </a:r>
            <a:r>
              <a:rPr lang="en-US" sz="2000" dirty="0"/>
              <a:t>(Wheat LJ 2006 Mycoses)</a:t>
            </a:r>
          </a:p>
          <a:p>
            <a:r>
              <a:rPr lang="en-US" dirty="0"/>
              <a:t>Africa has a significant number of people living with HIV/AIDS which is the greatest attributable risk factor for DH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42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Neglected or an emerging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pPr lvl="0"/>
            <a:r>
              <a:rPr lang="en-US" sz="2000" dirty="0"/>
              <a:t>Histoplasmosis is a neglected disease in Africa. </a:t>
            </a:r>
          </a:p>
          <a:p>
            <a:pPr lvl="1"/>
            <a:r>
              <a:rPr lang="en-US" sz="2000" dirty="0"/>
              <a:t>because histoplasmosis in Africa has increased markedly but is under-recognized. </a:t>
            </a:r>
            <a:endParaRPr lang="en-GB" sz="2000" dirty="0"/>
          </a:p>
          <a:p>
            <a:pPr lvl="1"/>
            <a:r>
              <a:rPr lang="en-US" sz="2000" dirty="0"/>
              <a:t>Histoplasmosis may be misdiagnosed as tuberculosis.</a:t>
            </a:r>
          </a:p>
          <a:p>
            <a:pPr marL="457200" lvl="1" indent="0">
              <a:buNone/>
            </a:pPr>
            <a:endParaRPr lang="en-GB" sz="2000" dirty="0"/>
          </a:p>
          <a:p>
            <a:pPr lvl="0"/>
            <a:r>
              <a:rPr lang="en-US" sz="2000" dirty="0"/>
              <a:t>Africa has a significant number of people living with HIV/AIDS. </a:t>
            </a:r>
            <a:r>
              <a:rPr lang="mr-IN" sz="2000" dirty="0"/>
              <a:t>–</a:t>
            </a:r>
            <a:r>
              <a:rPr lang="en-US" sz="2000" dirty="0"/>
              <a:t> </a:t>
            </a:r>
            <a:r>
              <a:rPr lang="en-US" sz="2000" b="1" dirty="0"/>
              <a:t>need a high index of suspicion</a:t>
            </a:r>
            <a:endParaRPr lang="en-GB" sz="2000" b="1" dirty="0"/>
          </a:p>
          <a:p>
            <a:pPr lvl="0"/>
            <a:r>
              <a:rPr lang="en-US" sz="2000" dirty="0"/>
              <a:t>The ongoing health agenda for Africa has to acknowledge the lack of skilled personnel and facilities to make the diagnosis of histoplasmosis  in Africa. </a:t>
            </a:r>
            <a:endParaRPr lang="en-GB" sz="2000" dirty="0"/>
          </a:p>
          <a:p>
            <a:pPr lvl="0"/>
            <a:r>
              <a:rPr lang="en-US" sz="2000" dirty="0"/>
              <a:t>There is limited accessibility and availability of antifungal agents on the African continent.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704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Recently completed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7864" y="649480"/>
            <a:ext cx="5607742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42% AHD</a:t>
            </a:r>
          </a:p>
          <a:p>
            <a:r>
              <a:rPr lang="en-US" sz="2000" dirty="0"/>
              <a:t>No report of histoplasmosis amongst PLHIV in Nigeria since advent of HIV epidemic</a:t>
            </a:r>
          </a:p>
          <a:p>
            <a:r>
              <a:rPr lang="en-US" sz="2000" dirty="0"/>
              <a:t>Multicenter study – 10 sites</a:t>
            </a:r>
          </a:p>
          <a:p>
            <a:r>
              <a:rPr lang="en-US" sz="2000" dirty="0"/>
              <a:t>AHD population</a:t>
            </a:r>
          </a:p>
          <a:p>
            <a:r>
              <a:rPr lang="en-US" sz="2000" dirty="0"/>
              <a:t>Urinary antigen test</a:t>
            </a:r>
          </a:p>
          <a:p>
            <a:r>
              <a:rPr lang="en-US" sz="2000" dirty="0"/>
              <a:t>Sample per patient with one week interval</a:t>
            </a:r>
          </a:p>
          <a:p>
            <a:r>
              <a:rPr lang="en-US" sz="2000" dirty="0"/>
              <a:t>6.7%</a:t>
            </a:r>
          </a:p>
          <a:p>
            <a:r>
              <a:rPr lang="en-US" sz="2000" dirty="0"/>
              <a:t>PCR to confirm cases – more or less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646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lowchart: Document 2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Another just concluded study in Calabar, Nigeria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7776D1-8523-4E8C-BB23-0EFBA98AC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508588"/>
              </p:ext>
            </p:extLst>
          </p:nvPr>
        </p:nvGraphicFramePr>
        <p:xfrm>
          <a:off x="3547322" y="549596"/>
          <a:ext cx="8668577" cy="6242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1154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Why screening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777917-CA89-4B0A-8D4B-3ACE5494E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402000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114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0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04623"/>
            <a:ext cx="7047923" cy="5444519"/>
          </a:xfrm>
          <a:prstGeom prst="rect">
            <a:avLst/>
          </a:prstGeom>
        </p:spPr>
      </p:pic>
      <p:grpSp>
        <p:nvGrpSpPr>
          <p:cNvPr id="19" name="Group 12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1672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35955-5C38-3F40-BAC4-6423C2B4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EC851-A4A0-D044-B9F4-3D0D2A801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78944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C3C6E0EE181439FA70AA5986B8515" ma:contentTypeVersion="14" ma:contentTypeDescription="Create a new document." ma:contentTypeScope="" ma:versionID="7e1030144cf4442f56002488968b0db5">
  <xsd:schema xmlns:xsd="http://www.w3.org/2001/XMLSchema" xmlns:xs="http://www.w3.org/2001/XMLSchema" xmlns:p="http://schemas.microsoft.com/office/2006/metadata/properties" xmlns:ns2="487b5b13-8992-4a19-bdbc-f56c601af26f" xmlns:ns3="6a966e3d-f3c4-44b2-8c02-1c893d53fb4f" targetNamespace="http://schemas.microsoft.com/office/2006/metadata/properties" ma:root="true" ma:fieldsID="20adf5697c259f07457f1f994dce20e3" ns2:_="" ns3:_="">
    <xsd:import namespace="487b5b13-8992-4a19-bdbc-f56c601af26f"/>
    <xsd:import namespace="6a966e3d-f3c4-44b2-8c02-1c893d5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b5b13-8992-4a19-bdbc-f56c601af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e1e443d-e462-4a6b-8e23-5d2d48ea58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966e3d-f3c4-44b2-8c02-1c893d53f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6634423-f901-4dca-8e78-d200fb60b84c}" ma:internalName="TaxCatchAll" ma:showField="CatchAllData" ma:web="6a966e3d-f3c4-44b2-8c02-1c893d53fb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7b5b13-8992-4a19-bdbc-f56c601af26f">
      <Terms xmlns="http://schemas.microsoft.com/office/infopath/2007/PartnerControls"/>
    </lcf76f155ced4ddcb4097134ff3c332f>
    <TaxCatchAll xmlns="6a966e3d-f3c4-44b2-8c02-1c893d53fb4f" xsi:nil="true"/>
  </documentManagement>
</p:properties>
</file>

<file path=customXml/itemProps1.xml><?xml version="1.0" encoding="utf-8"?>
<ds:datastoreItem xmlns:ds="http://schemas.openxmlformats.org/officeDocument/2006/customXml" ds:itemID="{7F1E6403-658F-4D62-8DDC-AC5EC8290C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D24CE7-2A79-4989-A94E-D6646932FE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b5b13-8992-4a19-bdbc-f56c601af26f"/>
    <ds:schemaRef ds:uri="6a966e3d-f3c4-44b2-8c02-1c893d53fb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D4252D-3A04-4908-BA72-DD5097DBA449}">
  <ds:schemaRefs>
    <ds:schemaRef ds:uri="http://schemas.microsoft.com/office/2006/metadata/properties"/>
    <ds:schemaRef ds:uri="http://schemas.microsoft.com/office/infopath/2007/PartnerControls"/>
    <ds:schemaRef ds:uri="487b5b13-8992-4a19-bdbc-f56c601af26f"/>
    <ds:schemaRef ds:uri="6a966e3d-f3c4-44b2-8c02-1c893d53fb4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5365</TotalTime>
  <Words>735</Words>
  <Application>Microsoft Office PowerPoint</Application>
  <PresentationFormat>Widescreen</PresentationFormat>
  <Paragraphs>85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Histoplasmosis overview</vt:lpstr>
      <vt:lpstr>PowerPoint Presentation</vt:lpstr>
      <vt:lpstr>PowerPoint Presentation</vt:lpstr>
      <vt:lpstr>Pathogenesis</vt:lpstr>
      <vt:lpstr>Distribution of histoplasmosis</vt:lpstr>
      <vt:lpstr>PowerPoint Presentation</vt:lpstr>
      <vt:lpstr>Distribution of reported cases of Histoplasmosis in Africa (1952 – 2017)</vt:lpstr>
      <vt:lpstr>Mortality rates</vt:lpstr>
      <vt:lpstr>Histoplasmosis in Africa</vt:lpstr>
      <vt:lpstr>Histoplasmosis and TB</vt:lpstr>
      <vt:lpstr>Neglected or an emerging disease?</vt:lpstr>
      <vt:lpstr>Recently completed survey</vt:lpstr>
      <vt:lpstr>Another just concluded study in Calabar, Nigeria</vt:lpstr>
      <vt:lpstr>Why screening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Histoplasmosis overview</dc:title>
  <dc:creator>Rita oladele</dc:creator>
  <cp:lastModifiedBy>Hudaa Croeser</cp:lastModifiedBy>
  <cp:revision>7</cp:revision>
  <dcterms:created xsi:type="dcterms:W3CDTF">2022-03-04T09:14:43Z</dcterms:created>
  <dcterms:modified xsi:type="dcterms:W3CDTF">2024-11-01T13:07:18Z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5e03609-26fe-498a-b72e-391fa1435644_Enabled">
    <vt:lpwstr>true</vt:lpwstr>
  </property>
  <property fmtid="{D5CDD505-2E9C-101B-9397-08002B2CF9AE}" pid="3" name="MSIP_Label_b5e03609-26fe-498a-b72e-391fa1435644_SetDate">
    <vt:lpwstr>2024-11-01T12:16:26Z</vt:lpwstr>
  </property>
  <property fmtid="{D5CDD505-2E9C-101B-9397-08002B2CF9AE}" pid="4" name="MSIP_Label_b5e03609-26fe-498a-b72e-391fa1435644_Method">
    <vt:lpwstr>Privileged</vt:lpwstr>
  </property>
  <property fmtid="{D5CDD505-2E9C-101B-9397-08002B2CF9AE}" pid="5" name="MSIP_Label_b5e03609-26fe-498a-b72e-391fa1435644_Name">
    <vt:lpwstr>Business Confidential</vt:lpwstr>
  </property>
  <property fmtid="{D5CDD505-2E9C-101B-9397-08002B2CF9AE}" pid="6" name="MSIP_Label_b5e03609-26fe-498a-b72e-391fa1435644_SiteId">
    <vt:lpwstr>70682427-7a66-4bae-9f42-f702a8ba8b2a</vt:lpwstr>
  </property>
  <property fmtid="{D5CDD505-2E9C-101B-9397-08002B2CF9AE}" pid="7" name="MSIP_Label_b5e03609-26fe-498a-b72e-391fa1435644_ActionId">
    <vt:lpwstr>f7b76051-bbfe-4498-aa16-d94e2daed85e</vt:lpwstr>
  </property>
  <property fmtid="{D5CDD505-2E9C-101B-9397-08002B2CF9AE}" pid="8" name="MSIP_Label_b5e03609-26fe-498a-b72e-391fa1435644_ContentBits">
    <vt:lpwstr>0</vt:lpwstr>
  </property>
  <property fmtid="{D5CDD505-2E9C-101B-9397-08002B2CF9AE}" pid="9" name="ContentTypeId">
    <vt:lpwstr>0x010100293C3C6E0EE181439FA70AA5986B8515</vt:lpwstr>
  </property>
  <property fmtid="{D5CDD505-2E9C-101B-9397-08002B2CF9AE}" pid="10" name="MediaServiceImageTags">
    <vt:lpwstr/>
  </property>
</Properties>
</file>