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3"/>
  </p:sldMasterIdLst>
  <p:sldIdLst>
    <p:sldId id="256" r:id="rId4"/>
    <p:sldId id="269" r:id="rId5"/>
    <p:sldId id="270" r:id="rId6"/>
    <p:sldId id="271" r:id="rId7"/>
    <p:sldId id="272" r:id="rId8"/>
    <p:sldId id="274" r:id="rId9"/>
    <p:sldId id="273" r:id="rId10"/>
    <p:sldId id="275" r:id="rId11"/>
    <p:sldId id="276" r:id="rId12"/>
    <p:sldId id="277" r:id="rId13"/>
    <p:sldId id="278" r:id="rId14"/>
    <p:sldId id="279" r:id="rId15"/>
    <p:sldId id="280" r:id="rId16"/>
    <p:sldId id="295" r:id="rId17"/>
    <p:sldId id="315" r:id="rId18"/>
    <p:sldId id="316" r:id="rId19"/>
    <p:sldId id="317" r:id="rId20"/>
    <p:sldId id="318" r:id="rId21"/>
    <p:sldId id="319" r:id="rId22"/>
    <p:sldId id="320" r:id="rId23"/>
    <p:sldId id="322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81"/>
  </p:normalViewPr>
  <p:slideViewPr>
    <p:cSldViewPr snapToGrid="0" snapToObjects="1">
      <p:cViewPr varScale="1">
        <p:scale>
          <a:sx n="101" d="100"/>
          <a:sy n="101" d="100"/>
        </p:scale>
        <p:origin x="19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customXml" Target="../customXml/item3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57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124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608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58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01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191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041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612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03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270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063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C1E11-C3E5-AD4B-87E9-C4CEA6C7C863}" type="datetimeFigureOut">
              <a:rPr lang="en-US" smtClean="0"/>
              <a:t>11/4/2024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FE672-5F7B-6E48-9A00-B64B5F6B79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23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Case reports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DCC918-57BB-0C45-B237-5EA2E9C12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6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x-none" dirty="0"/>
              <a:t>A 69-year-old </a:t>
            </a:r>
            <a:r>
              <a:rPr lang="en-US" dirty="0"/>
              <a:t>female working at construction sites (carrying loads)</a:t>
            </a:r>
            <a:endParaRPr lang="x-none" dirty="0"/>
          </a:p>
          <a:p>
            <a:r>
              <a:rPr lang="en-US" dirty="0"/>
              <a:t>She also works in farms</a:t>
            </a:r>
            <a:endParaRPr lang="x-none" dirty="0"/>
          </a:p>
          <a:p>
            <a:r>
              <a:rPr lang="en-US" dirty="0"/>
              <a:t> P</a:t>
            </a:r>
            <a:r>
              <a:rPr lang="x-none" dirty="0"/>
              <a:t>resented with 2 months of shortness of breath, dry cough, subjective fevers, and an unintentional </a:t>
            </a:r>
            <a:r>
              <a:rPr lang="en-US" dirty="0"/>
              <a:t>8kg</a:t>
            </a:r>
            <a:r>
              <a:rPr lang="x-none" dirty="0"/>
              <a:t> weight loss</a:t>
            </a:r>
          </a:p>
          <a:p>
            <a:r>
              <a:rPr lang="x-none" dirty="0"/>
              <a:t>Review of symptoms was also notable for constant, diffuse headaches and nausea without vomiting or abdominal pain</a:t>
            </a:r>
          </a:p>
          <a:p>
            <a:r>
              <a:rPr lang="en-US" dirty="0"/>
              <a:t>M</a:t>
            </a:r>
            <a:r>
              <a:rPr lang="x-none" dirty="0"/>
              <a:t>ultiple sexual partners</a:t>
            </a:r>
            <a:r>
              <a:rPr lang="en-US" dirty="0"/>
              <a:t> in the past, but presently</a:t>
            </a:r>
            <a:r>
              <a:rPr lang="x-none" dirty="0"/>
              <a:t> monogamous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D329C6-8BD4-9B41-B6C1-F286F9E818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712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6AE4B-34D5-DC41-B33A-F8A86A5D4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Case 1: clinicals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D8379-C082-2348-A1C3-C302F631CF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x-none" dirty="0"/>
              <a:t>On physical examination</a:t>
            </a:r>
            <a:r>
              <a:rPr lang="en-US" dirty="0"/>
              <a:t>;</a:t>
            </a:r>
            <a:endParaRPr lang="x-none" dirty="0"/>
          </a:p>
          <a:p>
            <a:r>
              <a:rPr lang="en-US" dirty="0"/>
              <a:t>A</a:t>
            </a:r>
            <a:r>
              <a:rPr lang="x-none" dirty="0"/>
              <a:t>febrile and saturating 100% on room air</a:t>
            </a:r>
          </a:p>
          <a:p>
            <a:r>
              <a:rPr lang="en-US" dirty="0"/>
              <a:t>F</a:t>
            </a:r>
            <a:r>
              <a:rPr lang="x-none" dirty="0"/>
              <a:t>rail and appeared chronically ill</a:t>
            </a:r>
          </a:p>
          <a:p>
            <a:r>
              <a:rPr lang="en-US" dirty="0"/>
              <a:t>L</a:t>
            </a:r>
            <a:r>
              <a:rPr lang="x-none" dirty="0"/>
              <a:t>ungs were clear upon auscultation bilaterally</a:t>
            </a:r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292521-C65B-0A47-A15E-5ACB50F00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25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1B956-2030-C149-B7FC-B1784AB43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Preliminary lab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36369-E9F0-244E-A75A-34554C20AC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</a:t>
            </a:r>
            <a:r>
              <a:rPr lang="x-none" dirty="0"/>
              <a:t>ancytopenia, with a WBC of 3.82 × 10</a:t>
            </a:r>
            <a:r>
              <a:rPr lang="x-none" baseline="30000" dirty="0"/>
              <a:t>9</a:t>
            </a:r>
            <a:r>
              <a:rPr lang="x-none" dirty="0"/>
              <a:t>/liter (4.22 × 10</a:t>
            </a:r>
            <a:r>
              <a:rPr lang="x-none" baseline="30000" dirty="0"/>
              <a:t>9</a:t>
            </a:r>
            <a:r>
              <a:rPr lang="x-none" dirty="0"/>
              <a:t> to 10.33 × 10</a:t>
            </a:r>
            <a:r>
              <a:rPr lang="x-none" baseline="30000" dirty="0"/>
              <a:t>9</a:t>
            </a:r>
            <a:r>
              <a:rPr lang="x-none" dirty="0"/>
              <a:t>/liter)</a:t>
            </a:r>
          </a:p>
          <a:p>
            <a:r>
              <a:rPr lang="x-none" dirty="0"/>
              <a:t>hemoglobin of 8.1 g/dl (13.2 to 16.9 g/dl), </a:t>
            </a:r>
          </a:p>
          <a:p>
            <a:r>
              <a:rPr lang="x-none" dirty="0"/>
              <a:t>platelet count of 31 × 10</a:t>
            </a:r>
            <a:r>
              <a:rPr lang="x-none" baseline="30000" dirty="0"/>
              <a:t>9</a:t>
            </a:r>
            <a:r>
              <a:rPr lang="x-none" dirty="0"/>
              <a:t>/liter (160 × 10</a:t>
            </a:r>
            <a:r>
              <a:rPr lang="x-none" baseline="30000" dirty="0"/>
              <a:t>9</a:t>
            </a:r>
            <a:r>
              <a:rPr lang="x-none" dirty="0"/>
              <a:t> to 383 × 10</a:t>
            </a:r>
            <a:r>
              <a:rPr lang="x-none" baseline="30000" dirty="0"/>
              <a:t>9</a:t>
            </a:r>
            <a:r>
              <a:rPr lang="x-none" dirty="0"/>
              <a:t>/liter), </a:t>
            </a:r>
          </a:p>
          <a:p>
            <a:r>
              <a:rPr lang="x-none" dirty="0"/>
              <a:t>hyponatremia, with a sodium conc of 124 mmol/liter (135 to 145 mmol/liter)</a:t>
            </a:r>
          </a:p>
          <a:p>
            <a:r>
              <a:rPr lang="x-none" dirty="0"/>
              <a:t> elevated ferritin level of 57,180 ng/dl (30 to 400 ng/ml)</a:t>
            </a:r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11445B-A65B-3C46-9BB3-7A75BB11E4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03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F28C2-9B6A-6B44-B014-B18D95B9C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More lab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02DC59-B7BF-8D4A-AF90-9CE17A942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Retroviral screening - </a:t>
            </a:r>
            <a:r>
              <a:rPr lang="x-none" dirty="0"/>
              <a:t>HIV type 1 (HIV-1) and HIV-2 antibodies and p24 antigen was positive</a:t>
            </a:r>
          </a:p>
          <a:p>
            <a:r>
              <a:rPr lang="x-none" dirty="0"/>
              <a:t>CD4 count of 29 cells/μl (365 to 1,437 cells/μl) </a:t>
            </a:r>
          </a:p>
          <a:p>
            <a:r>
              <a:rPr lang="x-none" dirty="0"/>
              <a:t>HIV load of 720,440 copies/ml. </a:t>
            </a:r>
          </a:p>
          <a:p>
            <a:r>
              <a:rPr lang="en-US" dirty="0"/>
              <a:t>TB-LAM - negative</a:t>
            </a:r>
            <a:endParaRPr lang="x-none" dirty="0"/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3920D6-69FA-E347-8294-D86DECDF16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00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7C2E-6F2D-7D40-AB1C-0CAB2503F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Radiology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E9655-42E1-B64F-8850-F18BD90C5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x-none" sz="2000" b="1" dirty="0"/>
              <a:t>A chest X ray</a:t>
            </a:r>
            <a:r>
              <a:rPr lang="en-US" sz="2000" b="1" dirty="0"/>
              <a:t> report was suggestive of TB</a:t>
            </a:r>
            <a:endParaRPr lang="x-none" sz="2000" b="1" dirty="0"/>
          </a:p>
          <a:p>
            <a:endParaRPr lang="x-none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122573-20D1-EB4E-B8C8-1DD2D8635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530" y="2120198"/>
            <a:ext cx="6686487" cy="40489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669C727-119C-504B-B0C6-2BF648D6F2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601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B3FB8-3511-7243-8BFD-5417DA565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3AE21-5804-4B4C-BA20-29CF0C0D0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x-none" dirty="0"/>
          </a:p>
          <a:p>
            <a:endParaRPr lang="x-none" dirty="0"/>
          </a:p>
          <a:p>
            <a:r>
              <a:rPr lang="en-US" dirty="0"/>
              <a:t>What is your diagnosis?</a:t>
            </a:r>
            <a:endParaRPr lang="x-none" dirty="0"/>
          </a:p>
          <a:p>
            <a:r>
              <a:rPr lang="en-US" dirty="0"/>
              <a:t>What other investigations will you order?</a:t>
            </a:r>
            <a:endParaRPr lang="x-none" dirty="0"/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C96568-9F5B-4448-98C0-9F43D37B2B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040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B3668-16F1-6347-A4E6-0BE97FF6A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Further investigations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63A7AA-FB91-9B48-8CAB-720066D9D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x-none" dirty="0"/>
              <a:t>The patient's urine Histoplasma antigen test returned a level of &gt;20 ng/ml </a:t>
            </a:r>
          </a:p>
          <a:p>
            <a:r>
              <a:rPr lang="x-none" dirty="0"/>
              <a:t>After 8 days, both his fungal blood culture and fungal bone marrow culture grew H. capsulatum. </a:t>
            </a:r>
          </a:p>
          <a:p>
            <a:r>
              <a:rPr lang="en-US" dirty="0"/>
              <a:t>W</a:t>
            </a:r>
            <a:r>
              <a:rPr lang="x-none" dirty="0"/>
              <a:t>as treated with liposomal amphotericin B for 2 weeks, </a:t>
            </a:r>
          </a:p>
          <a:p>
            <a:r>
              <a:rPr lang="x-none" dirty="0"/>
              <a:t>followed by itraconazole indefinitely</a:t>
            </a:r>
          </a:p>
          <a:p>
            <a:r>
              <a:rPr lang="x-none" dirty="0"/>
              <a:t>Commenced ART concurrently and currently alive and in care</a:t>
            </a:r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4D1F11-A938-8946-8BA0-E52BDDA858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983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BB189-07B5-8444-A414-FBB500A55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Case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A9D6E-7B5B-2643-9B02-0256421FB5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x-none" dirty="0"/>
              <a:t>42-year old man, </a:t>
            </a:r>
            <a:r>
              <a:rPr lang="en-US" dirty="0"/>
              <a:t>known HIV patient returning to care after defaulting for 18months</a:t>
            </a:r>
            <a:endParaRPr lang="x-none" dirty="0"/>
          </a:p>
          <a:p>
            <a:r>
              <a:rPr lang="en-US" dirty="0"/>
              <a:t>P</a:t>
            </a:r>
            <a:r>
              <a:rPr lang="x-none" dirty="0"/>
              <a:t>resented with symptoms of generalized weakness and fever</a:t>
            </a:r>
          </a:p>
          <a:p>
            <a:r>
              <a:rPr lang="x-none" dirty="0"/>
              <a:t>Generalized weakness, fever and cough developed 3 months prior to presentation</a:t>
            </a:r>
          </a:p>
          <a:p>
            <a:r>
              <a:rPr lang="x-none" dirty="0"/>
              <a:t>The patient had experienced a 12-kg weight loss</a:t>
            </a:r>
          </a:p>
          <a:p>
            <a:r>
              <a:rPr lang="x-none" dirty="0"/>
              <a:t>The CD4 cell count was </a:t>
            </a:r>
            <a:r>
              <a:rPr lang="en-US" dirty="0"/>
              <a:t>92</a:t>
            </a:r>
            <a:r>
              <a:rPr lang="x-none" dirty="0"/>
              <a:t>/µL and the HIV RNA titer was </a:t>
            </a:r>
            <a:r>
              <a:rPr lang="en-US" dirty="0"/>
              <a:t>22</a:t>
            </a:r>
            <a:r>
              <a:rPr lang="x-none" dirty="0"/>
              <a:t>,000 copies/mL. </a:t>
            </a:r>
          </a:p>
          <a:p>
            <a:r>
              <a:rPr lang="en-US" dirty="0"/>
              <a:t>Sputum </a:t>
            </a:r>
            <a:r>
              <a:rPr lang="en-US" dirty="0" err="1"/>
              <a:t>Genexpert</a:t>
            </a:r>
            <a:r>
              <a:rPr lang="en-US" dirty="0"/>
              <a:t> was positive</a:t>
            </a:r>
            <a:endParaRPr lang="x-none" dirty="0"/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AC081F1-E190-F448-A3CE-61EE32848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634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5689-0A48-8F49-9962-0E4B027DA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Treatment initiated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C96EE-C836-3F41-8D68-16B48AEB0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x-none" dirty="0"/>
              <a:t>Anti-tuberculosis medications (isoniazid, rifampin, ethambutol, pyrazinamide) were started and continued for 40 days</a:t>
            </a:r>
          </a:p>
          <a:p>
            <a:r>
              <a:rPr lang="x-none" dirty="0"/>
              <a:t>Fluconazole and trimethoprim/sulfamethoxazole were given as prophylaxis because of the low CD4 cell count</a:t>
            </a:r>
          </a:p>
          <a:p>
            <a:r>
              <a:rPr lang="x-none" dirty="0"/>
              <a:t>Despite the treatment, his generalized weakness and fever continued</a:t>
            </a:r>
          </a:p>
          <a:p>
            <a:r>
              <a:rPr lang="x-none" dirty="0"/>
              <a:t>He was then </a:t>
            </a:r>
            <a:r>
              <a:rPr lang="en-US" dirty="0"/>
              <a:t>subsequently admitted </a:t>
            </a:r>
            <a:endParaRPr lang="x-none" dirty="0"/>
          </a:p>
          <a:p>
            <a:r>
              <a:rPr lang="x-none" dirty="0"/>
              <a:t>Upon admission, his body temperature was 37.6℃</a:t>
            </a:r>
            <a:r>
              <a:rPr lang="en-US" dirty="0"/>
              <a:t>, </a:t>
            </a:r>
            <a:r>
              <a:rPr lang="x-none" dirty="0"/>
              <a:t>He had oral thrush and hepatosplenomegaly with ascites</a:t>
            </a:r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8B6842-2521-144E-89A8-81B5EE9311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119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23C93-983D-7E4C-9B40-BC43C5511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Lab results at admission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849B24-54CF-4144-ACB2-A3F1B23FA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x-none" dirty="0"/>
              <a:t>hemoglobin 10.6g/dL </a:t>
            </a:r>
          </a:p>
          <a:p>
            <a:r>
              <a:rPr lang="x-none" dirty="0"/>
              <a:t>WBC 2,700/µL</a:t>
            </a:r>
          </a:p>
          <a:p>
            <a:r>
              <a:rPr lang="x-none" dirty="0"/>
              <a:t>platelet 58,000/µL</a:t>
            </a:r>
          </a:p>
          <a:p>
            <a:r>
              <a:rPr lang="x-none" dirty="0"/>
              <a:t>total bilirubin 2.4mg/dL</a:t>
            </a:r>
          </a:p>
          <a:p>
            <a:r>
              <a:rPr lang="x-none" dirty="0"/>
              <a:t>AST/ALT 131/48IU/L</a:t>
            </a:r>
          </a:p>
          <a:p>
            <a:r>
              <a:rPr lang="x-none" dirty="0"/>
              <a:t>ALP 114IU/L</a:t>
            </a:r>
          </a:p>
          <a:p>
            <a:r>
              <a:rPr lang="x-none" dirty="0"/>
              <a:t>GGT133 IU/L</a:t>
            </a:r>
          </a:p>
          <a:p>
            <a:r>
              <a:rPr lang="x-none" dirty="0"/>
              <a:t>AFB smear was negative</a:t>
            </a:r>
          </a:p>
          <a:p>
            <a:endParaRPr lang="x-none" dirty="0"/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C03720-2352-6C46-9917-03EB3EE34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85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59981-3F0F-2349-ACB8-30D788571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dirty="0"/>
              <a:t>Deterioration persists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5DEEC-C91B-3041-B6CD-6A62EB06CE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x-none" dirty="0"/>
              <a:t>ARTs were started on admission day 1. </a:t>
            </a:r>
          </a:p>
          <a:p>
            <a:r>
              <a:rPr lang="x-none" dirty="0"/>
              <a:t>The severity of the pancytopenia progressed rapidly; the laboratory tests showed a hemoglobin of 7.4g/dL, a white blood cell count of 1,070/µL and a platelet count of 13,000/µL</a:t>
            </a:r>
          </a:p>
          <a:p>
            <a:r>
              <a:rPr lang="x-none" dirty="0"/>
              <a:t>Rifampin, zidovudine, and trimethoprim/sulfamethoxazole were discontinued due to possible bone marrow suppression associated with these medications</a:t>
            </a:r>
          </a:p>
          <a:p>
            <a:r>
              <a:rPr lang="en-US" dirty="0"/>
              <a:t>P</a:t>
            </a:r>
            <a:r>
              <a:rPr lang="x-none" dirty="0"/>
              <a:t>ancytopenia persisted</a:t>
            </a:r>
          </a:p>
          <a:p>
            <a:r>
              <a:rPr lang="x-none" dirty="0"/>
              <a:t>On day 5</a:t>
            </a:r>
            <a:r>
              <a:rPr lang="en-GB" dirty="0"/>
              <a:t>;</a:t>
            </a:r>
            <a:r>
              <a:rPr lang="x-none" dirty="0"/>
              <a:t> developed new pulmonary infiltrates and septic shock; empirical antibiotic therapy with piperacillin/tazobactam was started</a:t>
            </a:r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621BA3-3B63-5A4F-A636-D47D2CE9D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41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E8D41-AF03-A54B-B13A-3BA2D4225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6D823C-EEF1-5D4A-926E-ABBCDC04E6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x-none" dirty="0"/>
              <a:t>On day 6, the patient was transferred to the intensive care unit for mechanical ventilator support</a:t>
            </a:r>
          </a:p>
          <a:p>
            <a:r>
              <a:rPr lang="x-none" dirty="0"/>
              <a:t>Gram stain and ordinary culture from sputum and blood revealed no pathologic organisms</a:t>
            </a:r>
          </a:p>
          <a:p>
            <a:r>
              <a:rPr lang="x-none" dirty="0"/>
              <a:t>Despite treatment, the pancytopenia, pneumonia, and hepatosplenomegaly did not improve</a:t>
            </a:r>
          </a:p>
          <a:p>
            <a:r>
              <a:rPr lang="x-none" dirty="0"/>
              <a:t>A bone marrow aspiration and biopsy were performed on day 9</a:t>
            </a:r>
          </a:p>
          <a:p>
            <a:r>
              <a:rPr lang="x-none" dirty="0"/>
              <a:t>However, the patient died on day 10 as a result of refractory septic shock and hypoxia</a:t>
            </a:r>
          </a:p>
          <a:p>
            <a:r>
              <a:rPr lang="x-none" dirty="0"/>
              <a:t>The results of the bone marrow aspiration smears and biopsy revealed numerous intra-cytoplasmic organisms identified as Histoplasma capsulatum</a:t>
            </a:r>
            <a:r>
              <a:rPr lang="en-US" dirty="0"/>
              <a:t> </a:t>
            </a:r>
            <a:endParaRPr lang="x-none" dirty="0"/>
          </a:p>
          <a:p>
            <a:r>
              <a:rPr lang="en-US" dirty="0"/>
              <a:t>T</a:t>
            </a:r>
            <a:r>
              <a:rPr lang="x-none" dirty="0"/>
              <a:t>his patient was confirmed to have concomitant disseminated histoplasmosis</a:t>
            </a:r>
            <a:r>
              <a:rPr lang="en-US" dirty="0"/>
              <a:t> </a:t>
            </a:r>
            <a:endParaRPr lang="x-none" dirty="0"/>
          </a:p>
          <a:p>
            <a:endParaRPr lang="x-non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4351A2-29AD-134C-9CE2-2097C568B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8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Case 3: History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245-51CD-4359-8B93-B2B2725BF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56" y="1779205"/>
            <a:ext cx="8543925" cy="4048117"/>
          </a:xfrm>
        </p:spPr>
        <p:txBody>
          <a:bodyPr>
            <a:normAutofit/>
          </a:bodyPr>
          <a:lstStyle/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 17-year-old male with complaints of abdominal pain and swelling, and yellowness of the eye for one month. </a:t>
            </a:r>
            <a:endParaRPr lang="en-US" sz="2400" dirty="0"/>
          </a:p>
          <a:p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ever, cough productive of thick yellowish sputum and fast breathing of six days duration.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Child was a known TB patient on the 5</a:t>
            </a:r>
            <a:r>
              <a:rPr lang="en-GB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month of anti-TB therapy and was compliant.  HIV status was 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NEGATIVE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BE2947-A617-CD4C-97DF-DB2EB8E47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368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2400" b="1" dirty="0"/>
              <a:t>Examination findings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245-51CD-4359-8B93-B2B2725BF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56" y="1779205"/>
            <a:ext cx="8543925" cy="4048117"/>
          </a:xfrm>
        </p:spPr>
        <p:txBody>
          <a:bodyPr>
            <a:normAutofit/>
          </a:bodyPr>
          <a:lstStyle/>
          <a:p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cute on chronically ill-looking, dyspnoeic, moderately pale, moderately icteric, febrile (38.6</a:t>
            </a:r>
            <a:r>
              <a:rPr lang="en-GB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c), with generalized lymphadenopathy (axillary and cervical)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Grade 3 finger clubbing with widespread hypopigmented macular rashes, wasted,</a:t>
            </a:r>
            <a:r>
              <a:rPr lang="en-GB" sz="2400" strike="sng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pitting pedal oedema, with oxygen saturation of 96-97% in room air. 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Weight was 44kg (less than 3</a:t>
            </a:r>
            <a:r>
              <a:rPr lang="en-GB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rd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centile for age).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6F8B4AD-1F3B-DE46-BA6C-8EEE8D4198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375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2400" b="1" dirty="0"/>
              <a:t>Examination findings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245-51CD-4359-8B93-B2B2725BF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56" y="1779205"/>
            <a:ext cx="8543925" cy="4048117"/>
          </a:xfrm>
        </p:spPr>
        <p:txBody>
          <a:bodyPr>
            <a:normAutofit/>
          </a:bodyPr>
          <a:lstStyle/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His respiratory rate was 43 cycles per minute with stony dull percussion notes in the right middle and lower lung zone and reduced air entry. 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abdomen was uniformly distended, with tenderness over the right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hypochondrial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region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hepatomegaly of 8cm below the right costal margin and ascites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His Pulse rate was 128 beats per minute, BP was 100/70 mm/Hg</a:t>
            </a: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221B750-7961-4F4B-8E5C-63A45CC98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085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2400" b="1" dirty="0"/>
              <a:t>Investigations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245-51CD-4359-8B93-B2B2725BF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4886" y="1192697"/>
            <a:ext cx="8689096" cy="4634626"/>
          </a:xfrm>
        </p:spPr>
        <p:txBody>
          <a:bodyPr>
            <a:normAutofit lnSpcReduction="10000"/>
          </a:bodyPr>
          <a:lstStyle/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working diagnosis 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right lobar pneumonia with pleural effusion in a 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teen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with pulmonary tuberculosis. 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Oxygen was commenced at 2litres/ minute with intravenous ceftriaxone, azithromycin and Gentamicin. 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PCV was 17% and he was transfused with whole blood</a:t>
            </a:r>
          </a:p>
          <a:p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FBC 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showed leucocytosis of 21.67x10</a:t>
            </a:r>
            <a:r>
              <a:rPr lang="en-GB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9/L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charset="2"/>
              <a:buChar char="ü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bsolute neutrophilia with a differential count of 96%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lymphocytes of 2.4%</a:t>
            </a: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monocytes 1.4%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charset="2"/>
              <a:buChar char="ü"/>
            </a:pP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eosinophils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0.1% and basophils 0.1%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Platelet count 151 x10</a:t>
            </a:r>
            <a:r>
              <a:rPr lang="en-GB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/L with toxic granulations and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hypersegmented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neutrophils on the peripheral blood film. </a:t>
            </a:r>
          </a:p>
          <a:p>
            <a:endParaRPr lang="en-GB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DA5673-C25F-884D-B96E-05759D9CA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064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2400" b="1" dirty="0"/>
              <a:t>Investigations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245-51CD-4359-8B93-B2B2725BF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56" y="1779205"/>
            <a:ext cx="8543925" cy="4048117"/>
          </a:xfrm>
        </p:spPr>
        <p:txBody>
          <a:bodyPr>
            <a:normAutofit/>
          </a:bodyPr>
          <a:lstStyle/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Abdominal USS revealed hepatosplenomegaly with ascites and grade 2 renal parenchymal disease 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Ascitic fluid </a:t>
            </a: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Xpert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MTB/Rif assay for tuberculosis -NEGATIVE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LFTs</a:t>
            </a: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total bilirubin of 93.3 (2-17umol/l)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conjugated bilirubin, 86.3umol/l</a:t>
            </a: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AST 4IU/l </a:t>
            </a: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ALT 3IU/l</a:t>
            </a: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ALP 88IU/l </a:t>
            </a:r>
          </a:p>
          <a:p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423B10-AC7D-6842-AEE2-A296F23927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6937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2400" b="1" dirty="0"/>
              <a:t>Investigations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245-51CD-4359-8B93-B2B2725BF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56" y="1457471"/>
            <a:ext cx="8543925" cy="4814463"/>
          </a:xfrm>
        </p:spPr>
        <p:txBody>
          <a:bodyPr>
            <a:normAutofit fontScale="92500"/>
          </a:bodyPr>
          <a:lstStyle/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Temperature had remained unstable with alternating febrile episodes and hypothermia.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E&amp;U + Cr </a:t>
            </a: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Na134mmol/l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charset="2"/>
              <a:buChar char="ü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K</a:t>
            </a:r>
            <a:r>
              <a:rPr lang="en-GB" sz="2400" baseline="30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+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3.0mmol/l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charset="2"/>
              <a:buChar char="ü"/>
            </a:pP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chloride 100mmol/l</a:t>
            </a:r>
          </a:p>
          <a:p>
            <a:pPr>
              <a:buFont typeface="Wingdings" charset="2"/>
              <a:buChar char="ü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U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rea 3.2mmol/l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charset="2"/>
              <a:buChar char="ü"/>
            </a:pP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icarbonate 18mmol/l</a:t>
            </a:r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 typeface="Wingdings" charset="2"/>
              <a:buChar char="ü"/>
            </a:pPr>
            <a:r>
              <a:rPr lang="en-GB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Creatinine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82.5umol/l. 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Antibiotic was switched to Intravenous ciprofloxacin. 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 improved after three days of intravenous ciprofloxacin with reduction in temperature instability and regression of pedal oedema</a:t>
            </a:r>
          </a:p>
          <a:p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710FC04-90EE-A84D-AB60-6AF173664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7086" y="0"/>
            <a:ext cx="1436914" cy="93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6609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2400" b="1" dirty="0"/>
              <a:t>Investigations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245-51CD-4359-8B93-B2B2725BF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57" y="1457471"/>
            <a:ext cx="7893918" cy="4337687"/>
          </a:xfrm>
        </p:spPr>
        <p:txBody>
          <a:bodyPr>
            <a:normAutofit/>
          </a:bodyPr>
          <a:lstStyle/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However, PCV dropped to 18% and he received another unit of whole blood</a:t>
            </a: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Chest X ray on day 13 – findings consistent with pleural effusion</a:t>
            </a:r>
          </a:p>
          <a:p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hest tube was inserted 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750mls of purulent blood-stained</a:t>
            </a:r>
          </a:p>
          <a:p>
            <a:r>
              <a:rPr lang="en-GB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Mycobacterium tuberculosis 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was  not detected</a:t>
            </a:r>
          </a:p>
          <a:p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Blood film; suggestive of septicaemia with marked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neutrophilia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lymphopenia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toxic granulations also seen with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poikilocytosis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GB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anisocytosis</a:t>
            </a:r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</a:p>
          <a:p>
            <a:endParaRPr lang="en-GB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9F543B1-D19E-9043-8054-BBAB4B3DD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224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600" y="321734"/>
            <a:ext cx="8178799" cy="1135737"/>
          </a:xfrm>
        </p:spPr>
        <p:txBody>
          <a:bodyPr>
            <a:normAutofit/>
          </a:bodyPr>
          <a:lstStyle/>
          <a:p>
            <a:r>
              <a:rPr lang="en-US" sz="2400" b="1" dirty="0"/>
              <a:t>Investigations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3245-51CD-4359-8B93-B2B2725BF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056" y="1457471"/>
            <a:ext cx="8543925" cy="4814463"/>
          </a:xfrm>
        </p:spPr>
        <p:txBody>
          <a:bodyPr>
            <a:normAutofit/>
          </a:bodyPr>
          <a:lstStyle/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Day 28 - Clinical microbiologist consult</a:t>
            </a:r>
          </a:p>
          <a:p>
            <a:r>
              <a:rPr lang="en-GB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Peripheral blood film showed numerous extracellular and intracellular yeast-like organisms, with eccentric chromatin in monocytes, features diagnostic of </a:t>
            </a:r>
            <a:r>
              <a:rPr lang="en-GB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H. </a:t>
            </a:r>
            <a:r>
              <a:rPr lang="en-GB" sz="24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capsulatum</a:t>
            </a:r>
            <a:endParaRPr lang="en-GB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The child continued to show worsening of symptoms with continuous fever over ensuing days up to the 30</a:t>
            </a:r>
            <a:r>
              <a:rPr lang="en-GB" sz="2400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day of admission despite the initial improvement on intravenous ciprofloxacin. </a:t>
            </a:r>
          </a:p>
          <a:p>
            <a:r>
              <a:rPr lang="en-GB" sz="24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GB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hild died before anti-fungal medication could be commenced. </a:t>
            </a:r>
            <a:endParaRPr lang="en-US" sz="2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65716B6-3A0F-2141-B5C5-E6C878AFC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667" y="5638800"/>
            <a:ext cx="1536333" cy="99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627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3C3C6E0EE181439FA70AA5986B8515" ma:contentTypeVersion="14" ma:contentTypeDescription="Create a new document." ma:contentTypeScope="" ma:versionID="7e1030144cf4442f56002488968b0db5">
  <xsd:schema xmlns:xsd="http://www.w3.org/2001/XMLSchema" xmlns:xs="http://www.w3.org/2001/XMLSchema" xmlns:p="http://schemas.microsoft.com/office/2006/metadata/properties" xmlns:ns2="487b5b13-8992-4a19-bdbc-f56c601af26f" xmlns:ns3="6a966e3d-f3c4-44b2-8c02-1c893d53fb4f" targetNamespace="http://schemas.microsoft.com/office/2006/metadata/properties" ma:root="true" ma:fieldsID="20adf5697c259f07457f1f994dce20e3" ns2:_="" ns3:_="">
    <xsd:import namespace="487b5b13-8992-4a19-bdbc-f56c601af26f"/>
    <xsd:import namespace="6a966e3d-f3c4-44b2-8c02-1c893d53f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b5b13-8992-4a19-bdbc-f56c601af2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e1e443d-e462-4a6b-8e23-5d2d48ea58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966e3d-f3c4-44b2-8c02-1c893d53f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6634423-f901-4dca-8e78-d200fb60b84c}" ma:internalName="TaxCatchAll" ma:showField="CatchAllData" ma:web="6a966e3d-f3c4-44b2-8c02-1c893d53fb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87b5b13-8992-4a19-bdbc-f56c601af26f">
      <Terms xmlns="http://schemas.microsoft.com/office/infopath/2007/PartnerControls"/>
    </lcf76f155ced4ddcb4097134ff3c332f>
    <TaxCatchAll xmlns="6a966e3d-f3c4-44b2-8c02-1c893d53fb4f" xsi:nil="true"/>
  </documentManagement>
</p:properties>
</file>

<file path=customXml/itemProps1.xml><?xml version="1.0" encoding="utf-8"?>
<ds:datastoreItem xmlns:ds="http://schemas.openxmlformats.org/officeDocument/2006/customXml" ds:itemID="{3A892834-C58B-40A3-8CFE-FB0DC2F2C6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9F73C9-7524-4A39-9A1B-7968583B7F36}"/>
</file>

<file path=customXml/itemProps3.xml><?xml version="1.0" encoding="utf-8"?>
<ds:datastoreItem xmlns:ds="http://schemas.openxmlformats.org/officeDocument/2006/customXml" ds:itemID="{1D7E2BB3-B0AC-47CA-885A-98FF8752E318}"/>
</file>

<file path=docProps/app.xml><?xml version="1.0" encoding="utf-8"?>
<Properties xmlns="http://schemas.openxmlformats.org/officeDocument/2006/extended-properties" xmlns:vt="http://schemas.openxmlformats.org/officeDocument/2006/docPropsVTypes">
  <TotalTime>5694</TotalTime>
  <Words>1229</Words>
  <Application>Microsoft Office PowerPoint</Application>
  <PresentationFormat>On-screen Show (4:3)</PresentationFormat>
  <Paragraphs>126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Wingdings</vt:lpstr>
      <vt:lpstr>Office Theme</vt:lpstr>
      <vt:lpstr>Case reports</vt:lpstr>
      <vt:lpstr>Case 1</vt:lpstr>
      <vt:lpstr>Case 1: clinicals</vt:lpstr>
      <vt:lpstr>Preliminary lab results</vt:lpstr>
      <vt:lpstr>More lab results</vt:lpstr>
      <vt:lpstr>Radiology</vt:lpstr>
      <vt:lpstr>Diagnosis</vt:lpstr>
      <vt:lpstr>Further investigations</vt:lpstr>
      <vt:lpstr>Case 2</vt:lpstr>
      <vt:lpstr>Treatment initiated</vt:lpstr>
      <vt:lpstr>Lab results at admission</vt:lpstr>
      <vt:lpstr>Deterioration persists</vt:lpstr>
      <vt:lpstr>PowerPoint Presentation</vt:lpstr>
      <vt:lpstr>Case 3: History </vt:lpstr>
      <vt:lpstr>Examination findings </vt:lpstr>
      <vt:lpstr>Examination findings</vt:lpstr>
      <vt:lpstr>Investigations</vt:lpstr>
      <vt:lpstr>Investigations</vt:lpstr>
      <vt:lpstr>Investigations</vt:lpstr>
      <vt:lpstr>Investigations</vt:lpstr>
      <vt:lpstr>Investigations</vt:lpstr>
    </vt:vector>
  </TitlesOfParts>
  <Company>University of Manchester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Case studies</dc:title>
  <dc:creator>Rita Oladele</dc:creator>
  <cp:lastModifiedBy>Hudaa Croeser</cp:lastModifiedBy>
  <cp:revision>7</cp:revision>
  <dcterms:created xsi:type="dcterms:W3CDTF">2018-05-17T03:31:36Z</dcterms:created>
  <dcterms:modified xsi:type="dcterms:W3CDTF">2024-11-04T12:53:59Z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5e03609-26fe-498a-b72e-391fa1435644_Enabled">
    <vt:lpwstr>true</vt:lpwstr>
  </property>
  <property fmtid="{D5CDD505-2E9C-101B-9397-08002B2CF9AE}" pid="3" name="MSIP_Label_b5e03609-26fe-498a-b72e-391fa1435644_SetDate">
    <vt:lpwstr>2024-11-04T12:53:48Z</vt:lpwstr>
  </property>
  <property fmtid="{D5CDD505-2E9C-101B-9397-08002B2CF9AE}" pid="4" name="MSIP_Label_b5e03609-26fe-498a-b72e-391fa1435644_Method">
    <vt:lpwstr>Privileged</vt:lpwstr>
  </property>
  <property fmtid="{D5CDD505-2E9C-101B-9397-08002B2CF9AE}" pid="5" name="MSIP_Label_b5e03609-26fe-498a-b72e-391fa1435644_Name">
    <vt:lpwstr>Business Confidential</vt:lpwstr>
  </property>
  <property fmtid="{D5CDD505-2E9C-101B-9397-08002B2CF9AE}" pid="6" name="MSIP_Label_b5e03609-26fe-498a-b72e-391fa1435644_SiteId">
    <vt:lpwstr>70682427-7a66-4bae-9f42-f702a8ba8b2a</vt:lpwstr>
  </property>
  <property fmtid="{D5CDD505-2E9C-101B-9397-08002B2CF9AE}" pid="7" name="MSIP_Label_b5e03609-26fe-498a-b72e-391fa1435644_ActionId">
    <vt:lpwstr>4e6627c2-10d1-4a47-8347-c952810fac99</vt:lpwstr>
  </property>
  <property fmtid="{D5CDD505-2E9C-101B-9397-08002B2CF9AE}" pid="8" name="MSIP_Label_b5e03609-26fe-498a-b72e-391fa1435644_ContentBits">
    <vt:lpwstr>0</vt:lpwstr>
  </property>
  <property fmtid="{D5CDD505-2E9C-101B-9397-08002B2CF9AE}" pid="9" name="ContentTypeId">
    <vt:lpwstr>0x010100293C3C6E0EE181439FA70AA5986B8515</vt:lpwstr>
  </property>
</Properties>
</file>