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9" r:id="rId4"/>
    <p:sldId id="258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70" r:id="rId17"/>
    <p:sldId id="266" r:id="rId18"/>
    <p:sldId id="264" r:id="rId19"/>
    <p:sldId id="257" r:id="rId20"/>
    <p:sldId id="285" r:id="rId21"/>
    <p:sldId id="271" r:id="rId22"/>
    <p:sldId id="27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1"/>
  </p:normalViewPr>
  <p:slideViewPr>
    <p:cSldViewPr>
      <p:cViewPr varScale="1">
        <p:scale>
          <a:sx n="107" d="100"/>
          <a:sy n="107" d="100"/>
        </p:scale>
        <p:origin x="176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D10C-A6E9-4765-970D-C2957E4656A3}" type="datetimeFigureOut">
              <a:rPr lang="en-US" smtClean="0"/>
              <a:t>6/14/24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6DB7-7332-435A-BE61-8C4CF1497C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D10C-A6E9-4765-970D-C2957E4656A3}" type="datetimeFigureOut">
              <a:rPr lang="en-US" smtClean="0"/>
              <a:t>6/14/24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6DB7-7332-435A-BE61-8C4CF1497C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D10C-A6E9-4765-970D-C2957E4656A3}" type="datetimeFigureOut">
              <a:rPr lang="en-US" smtClean="0"/>
              <a:t>6/14/24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6DB7-7332-435A-BE61-8C4CF1497C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D10C-A6E9-4765-970D-C2957E4656A3}" type="datetimeFigureOut">
              <a:rPr lang="en-US" smtClean="0"/>
              <a:t>6/14/24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6DB7-7332-435A-BE61-8C4CF1497C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D10C-A6E9-4765-970D-C2957E4656A3}" type="datetimeFigureOut">
              <a:rPr lang="en-US" smtClean="0"/>
              <a:t>6/14/24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6DB7-7332-435A-BE61-8C4CF1497C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D10C-A6E9-4765-970D-C2957E4656A3}" type="datetimeFigureOut">
              <a:rPr lang="en-US" smtClean="0"/>
              <a:t>6/14/24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6DB7-7332-435A-BE61-8C4CF1497C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D10C-A6E9-4765-970D-C2957E4656A3}" type="datetimeFigureOut">
              <a:rPr lang="en-US" smtClean="0"/>
              <a:t>6/14/24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6DB7-7332-435A-BE61-8C4CF1497C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D10C-A6E9-4765-970D-C2957E4656A3}" type="datetimeFigureOut">
              <a:rPr lang="en-US" smtClean="0"/>
              <a:t>6/14/24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6DB7-7332-435A-BE61-8C4CF1497C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D10C-A6E9-4765-970D-C2957E4656A3}" type="datetimeFigureOut">
              <a:rPr lang="en-US" smtClean="0"/>
              <a:t>6/14/24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6DB7-7332-435A-BE61-8C4CF1497C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D10C-A6E9-4765-970D-C2957E4656A3}" type="datetimeFigureOut">
              <a:rPr lang="en-US" smtClean="0"/>
              <a:t>6/14/24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6DB7-7332-435A-BE61-8C4CF1497C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D10C-A6E9-4765-970D-C2957E4656A3}" type="datetimeFigureOut">
              <a:rPr lang="en-US" smtClean="0"/>
              <a:t>6/14/24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F6DB7-7332-435A-BE61-8C4CF1497C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DD10C-A6E9-4765-970D-C2957E4656A3}" type="datetimeFigureOut">
              <a:rPr lang="en-US" smtClean="0"/>
              <a:t>6/14/24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F6DB7-7332-435A-BE61-8C4CF1497C8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ntifungalinteractions.org/" TargetMode="External"/><Relationship Id="rId2" Type="http://schemas.openxmlformats.org/officeDocument/2006/relationships/hyperlink" Target="https://www.hiv-druginteractions.org/checker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fungal/diseases/cryptococcosis-neoformans/index.html" TargetMode="External"/><Relationship Id="rId2" Type="http://schemas.openxmlformats.org/officeDocument/2006/relationships/hyperlink" Target="http://www.life-worldwide.org/fungal-diseases/cryptococcal-meningiti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en-US" dirty="0"/>
              <a:t>Interactions Between Antifungals &amp; ARVs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r>
              <a:rPr lang="en-US" b="1" dirty="0">
                <a:latin typeface="Freestyle Script" pitchFamily="66" charset="0"/>
              </a:rPr>
              <a:t>Medical Mycology Society of Nigeria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820412"/>
            <a:ext cx="7068500" cy="45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ARV - Classes</a:t>
            </a:r>
          </a:p>
        </p:txBody>
      </p:sp>
      <p:pic>
        <p:nvPicPr>
          <p:cNvPr id="4" name="Content Placeholder 3" descr="ARV Classe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1223" y="1371600"/>
            <a:ext cx="5991532" cy="4953000"/>
          </a:xfrm>
        </p:spPr>
      </p:pic>
      <p:sp>
        <p:nvSpPr>
          <p:cNvPr id="5" name="TextBox 4"/>
          <p:cNvSpPr txBox="1"/>
          <p:nvPr/>
        </p:nvSpPr>
        <p:spPr>
          <a:xfrm>
            <a:off x="6629400" y="2263676"/>
            <a:ext cx="2209800" cy="23083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CLASS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NRTIs</a:t>
            </a:r>
          </a:p>
          <a:p>
            <a:pPr marL="682625" lvl="1" indent="-225425">
              <a:buFont typeface="Arial" pitchFamily="34" charset="0"/>
              <a:buChar char="•"/>
            </a:pPr>
            <a:r>
              <a:rPr lang="en-US" sz="1600" dirty="0" err="1"/>
              <a:t>NsRTIs</a:t>
            </a: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NNRTIs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PIs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INSTIs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Fusion Inhibitors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CCR5 Antagonists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Antifungals – Classes</a:t>
            </a:r>
          </a:p>
        </p:txBody>
      </p:sp>
      <p:pic>
        <p:nvPicPr>
          <p:cNvPr id="4" name="Content Placeholder 3" descr="Fungi- Antifungi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08956"/>
            <a:ext cx="7945009" cy="3982244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96975"/>
            <a:ext cx="8755063" cy="532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</a:rPr>
              <a:t>Targets of antifungal drugs</a:t>
            </a:r>
          </a:p>
        </p:txBody>
      </p:sp>
    </p:spTree>
    <p:extLst>
      <p:ext uri="{BB962C8B-B14F-4D97-AF65-F5344CB8AC3E}">
        <p14:creationId xmlns:p14="http://schemas.microsoft.com/office/powerpoint/2010/main" val="727421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96" name="Group 28"/>
          <p:cNvGraphicFramePr>
            <a:graphicFrameLocks noGrp="1"/>
          </p:cNvGraphicFramePr>
          <p:nvPr/>
        </p:nvGraphicFramePr>
        <p:xfrm>
          <a:off x="611188" y="476250"/>
          <a:ext cx="7921625" cy="5116513"/>
        </p:xfrm>
        <a:graphic>
          <a:graphicData uri="http://schemas.openxmlformats.org/drawingml/2006/table">
            <a:tbl>
              <a:tblPr/>
              <a:tblGrid>
                <a:gridCol w="7921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24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         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PHARMACOLOGY OF AMPHOTERICIN B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93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Chemistry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3366FF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-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Amphotericin B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is a polyene antibiotic (polyene: containing many double bonds)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Mechanism of action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3366FF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-Binding to ergosterol present in the membranes of fungal cells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                      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Wingdings" charset="0"/>
                        </a:rPr>
                        <a:t>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Formation of </a:t>
                      </a:r>
                      <a:r>
                        <a:rPr kumimoji="0" lang="ja-JP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“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pores</a:t>
                      </a:r>
                      <a:r>
                        <a:rPr kumimoji="0" lang="ja-JP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”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in the membrane 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                      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Wingdings" charset="0"/>
                        </a:rPr>
                        <a:t>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Leaking of small molecules (mainly K+) from the cells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-The ultimate effect may be </a:t>
                      </a: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fungicidal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or </a:t>
                      </a: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fungistatic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depending on the organism and on drug concentration.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8415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684213" y="549275"/>
          <a:ext cx="7848600" cy="546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3200000" imgH="2228571" progId="MSPhotoEd.3">
                  <p:embed/>
                </p:oleObj>
              </mc:Choice>
              <mc:Fallback>
                <p:oleObj name="Photo Editor Photo" r:id="rId2" imgW="3200000" imgH="2228571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20000" contrast="4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549275"/>
                        <a:ext cx="7848600" cy="546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8074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ea typeface="+mj-ea"/>
              </a:rPr>
              <a:t>Antifungal spectrum and resistance</a:t>
            </a:r>
          </a:p>
        </p:txBody>
      </p:sp>
      <p:sp>
        <p:nvSpPr>
          <p:cNvPr id="1229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sz="280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>
                <a:latin typeface="Arial" charset="0"/>
              </a:rPr>
              <a:t>-Antifungal spectrum includes:</a:t>
            </a:r>
            <a:endParaRPr lang="en-US" sz="2800" i="1">
              <a:latin typeface="Arial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400" i="1">
                <a:latin typeface="Arial" charset="0"/>
              </a:rPr>
              <a:t>Histoplasma capsulatus       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i="1">
                <a:latin typeface="Arial" charset="0"/>
              </a:rPr>
              <a:t>Coccidioides immitis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i="1">
                <a:latin typeface="Arial" charset="0"/>
              </a:rPr>
              <a:t>Paracoccidioidoides braziliensis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i="1">
                <a:latin typeface="Arial" charset="0"/>
              </a:rPr>
              <a:t>Aspergillus fumigatus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i="1">
                <a:latin typeface="Arial" charset="0"/>
              </a:rPr>
              <a:t>Blastomyces dermatitidis    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i="1">
                <a:latin typeface="Arial" charset="0"/>
              </a:rPr>
              <a:t>Cryptococcus neoformans 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i="1">
                <a:latin typeface="Arial" charset="0"/>
              </a:rPr>
              <a:t>Candida albicans    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i="1">
                <a:latin typeface="Arial" charset="0"/>
              </a:rPr>
              <a:t>Sporothrix schenckii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i="1">
                <a:latin typeface="Arial" charset="0"/>
              </a:rPr>
              <a:t>Mucor and Rhizopus spp </a:t>
            </a:r>
            <a:endParaRPr lang="en-US" sz="2400">
              <a:latin typeface="Arial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400">
                <a:latin typeface="Arial" charset="0"/>
              </a:rPr>
              <a:t>Resistance may occur but is very rare </a:t>
            </a:r>
          </a:p>
        </p:txBody>
      </p:sp>
    </p:spTree>
    <p:extLst>
      <p:ext uri="{BB962C8B-B14F-4D97-AF65-F5344CB8AC3E}">
        <p14:creationId xmlns:p14="http://schemas.microsoft.com/office/powerpoint/2010/main" val="517836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02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ea typeface="+mj-ea"/>
              </a:rPr>
              <a:t>Pharmacokinetics </a:t>
            </a:r>
            <a:endParaRPr lang="en-US">
              <a:ea typeface="+mj-ea"/>
            </a:endParaRPr>
          </a:p>
        </p:txBody>
      </p:sp>
      <p:sp>
        <p:nvSpPr>
          <p:cNvPr id="13315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125538"/>
            <a:ext cx="8229600" cy="5399087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>
                <a:latin typeface="Arial" charset="0"/>
              </a:rPr>
              <a:t>-F(oral): &lt; 1% (too irritant to be given IM)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>
                <a:latin typeface="Arial" charset="0"/>
              </a:rPr>
              <a:t>-Distribution in all body tissues, except CNS and eye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>
                <a:latin typeface="Arial" charset="0"/>
              </a:rPr>
              <a:t>(concentrations in CSF are &lt;10% than in plasma; however therapeutic concentrations in CNS can usually be achieved with parenteral administration)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>
                <a:latin typeface="Arial" charset="0"/>
              </a:rPr>
              <a:t>-Biotransformation: &gt; 95%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>
                <a:latin typeface="Arial" charset="0"/>
              </a:rPr>
              <a:t>-Renal excretion: &lt; 5%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>
                <a:latin typeface="Arial" charset="0"/>
              </a:rPr>
              <a:t>-Half life: » 14 days</a:t>
            </a:r>
            <a:endParaRPr lang="en-US" b="1"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b="1">
                <a:solidFill>
                  <a:srgbClr val="3366FF"/>
                </a:solidFill>
                <a:latin typeface="Arial" charset="0"/>
              </a:rPr>
              <a:t>Drug formulations and administration</a:t>
            </a:r>
            <a:r>
              <a:rPr lang="en-US"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>
                <a:latin typeface="Arial" charset="0"/>
              </a:rPr>
              <a:t>-Formulations: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>
                <a:latin typeface="Arial" charset="0"/>
              </a:rPr>
              <a:t>a) complex with deoxycholate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>
                <a:latin typeface="Arial" charset="0"/>
              </a:rPr>
              <a:t>b) liposomal complex (adverse effects seem diminished)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>
                <a:latin typeface="Arial" charset="0"/>
              </a:rPr>
              <a:t>-Administration: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>
                <a:latin typeface="Arial" charset="0"/>
              </a:rPr>
              <a:t>IV infusion, intrathecal, topical, oral (to treat intestinal mycoses) </a:t>
            </a:r>
          </a:p>
        </p:txBody>
      </p:sp>
    </p:spTree>
    <p:extLst>
      <p:ext uri="{BB962C8B-B14F-4D97-AF65-F5344CB8AC3E}">
        <p14:creationId xmlns:p14="http://schemas.microsoft.com/office/powerpoint/2010/main" val="2301273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33" name="Group 29"/>
          <p:cNvGraphicFramePr>
            <a:graphicFrameLocks noGrp="1"/>
          </p:cNvGraphicFramePr>
          <p:nvPr/>
        </p:nvGraphicFramePr>
        <p:xfrm>
          <a:off x="323850" y="549275"/>
          <a:ext cx="8496300" cy="5818629"/>
        </p:xfrm>
        <a:graphic>
          <a:graphicData uri="http://schemas.openxmlformats.org/drawingml/2006/table">
            <a:tbl>
              <a:tblPr/>
              <a:tblGrid>
                <a:gridCol w="849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09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</a:t>
                      </a:r>
                      <a:r>
                        <a:rPr kumimoji="0" 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Adverse effects</a:t>
                      </a:r>
                      <a:endParaRPr kumimoji="0" lang="en-US" sz="3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209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(the therapeutic index of the drug is very narrow)</a:t>
                      </a:r>
                      <a:endParaRPr kumimoji="0" 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-Headache, arthralgias, nausea and vomiting fever and chills, hyperpnea, shock-like fall in blood pressure (they may appear during IV infusion and may be reduced by concomitant administration of antipyretics or meperidine)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-Malaise, weight loss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-Nephrotoxicity (azotemia , decreased GFR, renal tubular acidosis, renal wasting of K+ and Mg++,). It is common (up to 80% of patients) and may be severe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-Normocytic anemia, likely due to decreased production of erythropoietin (frequent)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-Thrombophlebitis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-Delirium, seizures (after intrathecal injection)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0159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49" name="Group 25"/>
          <p:cNvGraphicFramePr>
            <a:graphicFrameLocks noGrp="1"/>
          </p:cNvGraphicFramePr>
          <p:nvPr/>
        </p:nvGraphicFramePr>
        <p:xfrm>
          <a:off x="323850" y="188913"/>
          <a:ext cx="8569325" cy="6126456"/>
        </p:xfrm>
        <a:graphic>
          <a:graphicData uri="http://schemas.openxmlformats.org/drawingml/2006/table">
            <a:tbl>
              <a:tblPr/>
              <a:tblGrid>
                <a:gridCol w="8569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764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</a:t>
                      </a:r>
                      <a:r>
                        <a:rPr kumimoji="0" lang="en-US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PHARMACOLOGY OF ANTIFUNGAL AZOLES</a:t>
                      </a:r>
                      <a:r>
                        <a:rPr kumimoji="0" 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851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Chemistry</a:t>
                      </a:r>
                      <a:endParaRPr kumimoji="0" 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-Imidazole derivatives: </a:t>
                      </a:r>
                      <a:r>
                        <a:rPr kumimoji="0" lang="en-US" sz="2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ketoconazole</a:t>
                      </a: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miconazole, econazole, clotrimazole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-Triazole derivatives:</a:t>
                      </a:r>
                      <a:r>
                        <a:rPr kumimoji="0" lang="en-US" sz="2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itraconazole, fluconazole</a:t>
                      </a: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Mechanism of action</a:t>
                      </a:r>
                      <a:endParaRPr kumimoji="0" 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-Inhibition of sterol 14-alpha-demethylase, a cytochrome P450-dependent enzyme (relative selectivity occurs because the affinity for mammalian P450 isozymes is less than that for the fungal isozyme)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Wingdings" pitchFamily="2" charset="2"/>
                        </a:rPr>
                        <a:t></a:t>
                      </a:r>
                      <a:endParaRPr kumimoji="0" 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blockade of the synthesis of ergosterol in fungal cell membranes</a:t>
                      </a:r>
                      <a:endParaRPr kumimoji="0" 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-The ultimate effect may be </a:t>
                      </a:r>
                      <a:r>
                        <a:rPr kumimoji="0" lang="en-US" sz="2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fungicidal</a:t>
                      </a: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or </a:t>
                      </a:r>
                      <a:r>
                        <a:rPr kumimoji="0" lang="en-US" sz="2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fungistatic</a:t>
                      </a:r>
                      <a:r>
                        <a:rPr kumimoji="0" 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depending on the organism and on drug concentration.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2159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20713"/>
            <a:ext cx="5372100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4292600"/>
            <a:ext cx="5688013" cy="237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052513"/>
            <a:ext cx="3168650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3716338"/>
            <a:ext cx="26162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3350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87" name="Group 39"/>
          <p:cNvGraphicFramePr>
            <a:graphicFrameLocks noGrp="1"/>
          </p:cNvGraphicFramePr>
          <p:nvPr/>
        </p:nvGraphicFramePr>
        <p:xfrm>
          <a:off x="539750" y="325438"/>
          <a:ext cx="8135938" cy="5927725"/>
        </p:xfrm>
        <a:graphic>
          <a:graphicData uri="http://schemas.openxmlformats.org/drawingml/2006/table">
            <a:tbl>
              <a:tblPr/>
              <a:tblGrid>
                <a:gridCol w="8135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Antifungal spectrum and resistance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-Antifungal spectrum includes: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Histoplasma capsulatus, </a:t>
                      </a: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Coccidioides immitis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Paracoccidioidoides braziliensis , </a:t>
                      </a: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Aspergillus fumigatus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Blastomyces dermatitidis, </a:t>
                      </a: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Cryptococcus neoformans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Candida albicans , </a:t>
                      </a: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Sporothrix schenckii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Dermatophytes (Microsporum, Epidermophyton, Trichophyton, Malassezia furfur)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-Resistance can occur but is rare.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-Cross-resistance between azoles is a common finding.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Other effects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5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-Azoles may inhibit certain mammalian cytochrome P450 isozymes and therefore they may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1) inhibit the synthesis of androgens and of corticosteroids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 potentiate the effects of several drugs including cyclosporine, phenytoin, terfenadine, astemizole, tolbutamide and warfarin.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0660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ea typeface="+mj-ea"/>
              </a:rPr>
              <a:t>Pharmacologic properties of five systemic azole drugs</a:t>
            </a:r>
          </a:p>
        </p:txBody>
      </p:sp>
      <p:graphicFrame>
        <p:nvGraphicFramePr>
          <p:cNvPr id="23555" name="Object 2"/>
          <p:cNvGraphicFramePr>
            <a:graphicFrameLocks noChangeAspect="1"/>
          </p:cNvGraphicFramePr>
          <p:nvPr/>
        </p:nvGraphicFramePr>
        <p:xfrm>
          <a:off x="74613" y="1844675"/>
          <a:ext cx="8990012" cy="316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022815" imgH="2122340" progId="Word.Document.12">
                  <p:embed/>
                </p:oleObj>
              </mc:Choice>
              <mc:Fallback>
                <p:oleObj name="Document" r:id="rId2" imgW="6022815" imgH="212234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13" y="1844675"/>
                        <a:ext cx="8990012" cy="316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9653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705" name="Group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763942"/>
              </p:ext>
            </p:extLst>
          </p:nvPr>
        </p:nvGraphicFramePr>
        <p:xfrm>
          <a:off x="539750" y="620713"/>
          <a:ext cx="8208963" cy="4560714"/>
        </p:xfrm>
        <a:graphic>
          <a:graphicData uri="http://schemas.openxmlformats.org/drawingml/2006/table">
            <a:tbl>
              <a:tblPr/>
              <a:tblGrid>
                <a:gridCol w="8208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70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Pharmacokinetics and administration</a:t>
                      </a: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1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-F(oral): </a:t>
                      </a:r>
                      <a:r>
                        <a:rPr kumimoji="0" lang="en-US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itraconazole</a:t>
                      </a: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» 55%, 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Adverse effects</a:t>
                      </a: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95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-Anorexia, nausea and vomiting (they are dose-dependent and patients receiving high doses may require </a:t>
                      </a:r>
                      <a:r>
                        <a:rPr kumimoji="0" lang="en-US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antiemetics</a:t>
                      </a: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-</a:t>
                      </a:r>
                      <a:r>
                        <a:rPr kumimoji="0" lang="en-US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Gynecomastia</a:t>
                      </a: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, decreased libido, impotence, menstrual irregularities (with ketoconazole, due to blockade of adrenal steroid synthesis)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-Hepatitis (is rare, but can be fatal)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-Hypokalemia, hypertension (</a:t>
                      </a:r>
                      <a:r>
                        <a:rPr kumimoji="0" lang="en-US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itraconazole</a:t>
                      </a: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-Azoles are potent </a:t>
                      </a:r>
                      <a:r>
                        <a:rPr kumimoji="0" lang="en-US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teratogenic</a:t>
                      </a: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drugs in animals 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7620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dirty="0"/>
              <a:t>Drug Interaction Types</a:t>
            </a:r>
          </a:p>
        </p:txBody>
      </p:sp>
      <p:pic>
        <p:nvPicPr>
          <p:cNvPr id="4103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61510" y="1534884"/>
            <a:ext cx="7872890" cy="526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Comment 8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6081713" y="2232025"/>
            <a:ext cx="1562100" cy="26988"/>
          </a:xfrm>
          <a:custGeom>
            <a:avLst/>
            <a:gdLst>
              <a:gd name="T0" fmla="+- 0 16892 16892"/>
              <a:gd name="T1" fmla="*/ T0 w 4342"/>
              <a:gd name="T2" fmla="+- 0 6201 6201"/>
              <a:gd name="T3" fmla="*/ 6201 h 76"/>
              <a:gd name="T4" fmla="+- 0 17414 16892"/>
              <a:gd name="T5" fmla="*/ T4 w 4342"/>
              <a:gd name="T6" fmla="+- 0 6201 6201"/>
              <a:gd name="T7" fmla="*/ 6201 h 76"/>
              <a:gd name="T8" fmla="+- 0 17975 16892"/>
              <a:gd name="T9" fmla="*/ T8 w 4342"/>
              <a:gd name="T10" fmla="+- 0 6170 6201"/>
              <a:gd name="T11" fmla="*/ 6170 h 76"/>
              <a:gd name="T12" fmla="+- 0 18479 16892"/>
              <a:gd name="T13" fmla="*/ T12 w 4342"/>
              <a:gd name="T14" fmla="+- 0 6226 6201"/>
              <a:gd name="T15" fmla="*/ 6226 h 76"/>
              <a:gd name="T16" fmla="+- 0 18524 16892"/>
              <a:gd name="T17" fmla="*/ T16 w 4342"/>
              <a:gd name="T18" fmla="+- 0 6231 6201"/>
              <a:gd name="T19" fmla="*/ 6231 h 76"/>
              <a:gd name="T20" fmla="+- 0 18570 16892"/>
              <a:gd name="T21" fmla="*/ T20 w 4342"/>
              <a:gd name="T22" fmla="+- 0 6246 6201"/>
              <a:gd name="T23" fmla="*/ 6246 h 76"/>
              <a:gd name="T24" fmla="+- 0 18604 16892"/>
              <a:gd name="T25" fmla="*/ T24 w 4342"/>
              <a:gd name="T26" fmla="+- 0 6251 6201"/>
              <a:gd name="T27" fmla="*/ 6251 h 76"/>
              <a:gd name="T28" fmla="+- 0 18638 16892"/>
              <a:gd name="T29" fmla="*/ T28 w 4342"/>
              <a:gd name="T30" fmla="+- 0 6256 6201"/>
              <a:gd name="T31" fmla="*/ 6256 h 76"/>
              <a:gd name="T32" fmla="+- 0 18679 16892"/>
              <a:gd name="T33" fmla="*/ T32 w 4342"/>
              <a:gd name="T34" fmla="+- 0 6272 6201"/>
              <a:gd name="T35" fmla="*/ 6272 h 76"/>
              <a:gd name="T36" fmla="+- 0 18703 16892"/>
              <a:gd name="T37" fmla="*/ T36 w 4342"/>
              <a:gd name="T38" fmla="+- 0 6276 6201"/>
              <a:gd name="T39" fmla="*/ 6276 h 76"/>
              <a:gd name="T40" fmla="+- 0 19055 16892"/>
              <a:gd name="T41" fmla="*/ T40 w 4342"/>
              <a:gd name="T42" fmla="+- 0 6329 6201"/>
              <a:gd name="T43" fmla="*/ 6329 h 76"/>
              <a:gd name="T44" fmla="+- 0 19506 16892"/>
              <a:gd name="T45" fmla="*/ T44 w 4342"/>
              <a:gd name="T46" fmla="+- 0 6289 6201"/>
              <a:gd name="T47" fmla="*/ 6289 h 76"/>
              <a:gd name="T48" fmla="+- 0 19844 16892"/>
              <a:gd name="T49" fmla="*/ T48 w 4342"/>
              <a:gd name="T50" fmla="+- 0 6251 6201"/>
              <a:gd name="T51" fmla="*/ 6251 h 76"/>
              <a:gd name="T52" fmla="+- 0 19910 16892"/>
              <a:gd name="T53" fmla="*/ T52 w 4342"/>
              <a:gd name="T54" fmla="+- 0 6244 6201"/>
              <a:gd name="T55" fmla="*/ 6244 h 76"/>
              <a:gd name="T56" fmla="+- 0 19977 16892"/>
              <a:gd name="T57" fmla="*/ T56 w 4342"/>
              <a:gd name="T58" fmla="+- 0 6232 6201"/>
              <a:gd name="T59" fmla="*/ 6232 h 76"/>
              <a:gd name="T60" fmla="+- 0 20042 16892"/>
              <a:gd name="T61" fmla="*/ T60 w 4342"/>
              <a:gd name="T62" fmla="+- 0 6226 6201"/>
              <a:gd name="T63" fmla="*/ 6226 h 76"/>
              <a:gd name="T64" fmla="+- 0 20188 16892"/>
              <a:gd name="T65" fmla="*/ T64 w 4342"/>
              <a:gd name="T66" fmla="+- 0 6213 6201"/>
              <a:gd name="T67" fmla="*/ 6213 h 76"/>
              <a:gd name="T68" fmla="+- 0 20342 16892"/>
              <a:gd name="T69" fmla="*/ T68 w 4342"/>
              <a:gd name="T70" fmla="+- 0 6226 6201"/>
              <a:gd name="T71" fmla="*/ 6226 h 76"/>
              <a:gd name="T72" fmla="+- 0 20489 16892"/>
              <a:gd name="T73" fmla="*/ T72 w 4342"/>
              <a:gd name="T74" fmla="+- 0 6226 6201"/>
              <a:gd name="T75" fmla="*/ 6226 h 76"/>
              <a:gd name="T76" fmla="+- 0 20502 16892"/>
              <a:gd name="T77" fmla="*/ T76 w 4342"/>
              <a:gd name="T78" fmla="+- 0 6222 6201"/>
              <a:gd name="T79" fmla="*/ 6222 h 76"/>
              <a:gd name="T80" fmla="+- 0 20518 16892"/>
              <a:gd name="T81" fmla="*/ T80 w 4342"/>
              <a:gd name="T82" fmla="+- 0 6203 6201"/>
              <a:gd name="T83" fmla="*/ 6203 h 76"/>
              <a:gd name="T84" fmla="+- 0 20563 16892"/>
              <a:gd name="T85" fmla="*/ T84 w 4342"/>
              <a:gd name="T86" fmla="+- 0 6201 6201"/>
              <a:gd name="T87" fmla="*/ 6201 h 76"/>
              <a:gd name="T88" fmla="+- 0 20786 16892"/>
              <a:gd name="T89" fmla="*/ T88 w 4342"/>
              <a:gd name="T90" fmla="+- 0 6193 6201"/>
              <a:gd name="T91" fmla="*/ 6193 h 76"/>
              <a:gd name="T92" fmla="+- 0 21010 16892"/>
              <a:gd name="T93" fmla="*/ T92 w 4342"/>
              <a:gd name="T94" fmla="+- 0 6201 6201"/>
              <a:gd name="T95" fmla="*/ 6201 h 76"/>
              <a:gd name="T96" fmla="+- 0 21233 16892"/>
              <a:gd name="T97" fmla="*/ T96 w 4342"/>
              <a:gd name="T98" fmla="+- 0 6201 6201"/>
              <a:gd name="T99" fmla="*/ 6201 h 76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</a:cxnLst>
            <a:rect l="0" t="0" r="r" b="b"/>
            <a:pathLst>
              <a:path w="4342" h="76" extrusionOk="0">
                <a:moveTo>
                  <a:pt x="0" y="0"/>
                </a:moveTo>
                <a:cubicBezTo>
                  <a:pt x="522" y="0"/>
                  <a:pt x="1083" y="-31"/>
                  <a:pt x="1587" y="25"/>
                </a:cubicBezTo>
                <a:cubicBezTo>
                  <a:pt x="1632" y="30"/>
                  <a:pt x="1678" y="45"/>
                  <a:pt x="1712" y="50"/>
                </a:cubicBezTo>
                <a:cubicBezTo>
                  <a:pt x="1746" y="55"/>
                  <a:pt x="1787" y="71"/>
                  <a:pt x="1811" y="75"/>
                </a:cubicBezTo>
                <a:cubicBezTo>
                  <a:pt x="2163" y="128"/>
                  <a:pt x="2614" y="88"/>
                  <a:pt x="2952" y="50"/>
                </a:cubicBezTo>
                <a:cubicBezTo>
                  <a:pt x="3018" y="43"/>
                  <a:pt x="3085" y="31"/>
                  <a:pt x="3150" y="25"/>
                </a:cubicBezTo>
                <a:cubicBezTo>
                  <a:pt x="3296" y="12"/>
                  <a:pt x="3450" y="25"/>
                  <a:pt x="3597" y="25"/>
                </a:cubicBezTo>
                <a:cubicBezTo>
                  <a:pt x="3610" y="21"/>
                  <a:pt x="3626" y="2"/>
                  <a:pt x="3671" y="0"/>
                </a:cubicBezTo>
                <a:cubicBezTo>
                  <a:pt x="3894" y="-8"/>
                  <a:pt x="4118" y="0"/>
                  <a:pt x="4341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5" name="Comment 9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6099175" y="2643188"/>
            <a:ext cx="1125538" cy="36512"/>
          </a:xfrm>
          <a:custGeom>
            <a:avLst/>
            <a:gdLst>
              <a:gd name="T0" fmla="+- 0 16942 16942"/>
              <a:gd name="T1" fmla="*/ T0 w 3126"/>
              <a:gd name="T2" fmla="+- 0 7367 7342"/>
              <a:gd name="T3" fmla="*/ 7367 h 100"/>
              <a:gd name="T4" fmla="+- 0 17213 16942"/>
              <a:gd name="T5" fmla="*/ T4 w 3126"/>
              <a:gd name="T6" fmla="+- 0 7367 7342"/>
              <a:gd name="T7" fmla="*/ 7367 h 100"/>
              <a:gd name="T8" fmla="+- 0 17499 16942"/>
              <a:gd name="T9" fmla="*/ T8 w 3126"/>
              <a:gd name="T10" fmla="+- 0 7348 7342"/>
              <a:gd name="T11" fmla="*/ 7348 h 100"/>
              <a:gd name="T12" fmla="+- 0 17760 16942"/>
              <a:gd name="T13" fmla="*/ T12 w 3126"/>
              <a:gd name="T14" fmla="+- 0 7392 7342"/>
              <a:gd name="T15" fmla="*/ 7392 h 100"/>
              <a:gd name="T16" fmla="+- 0 17869 16942"/>
              <a:gd name="T17" fmla="*/ T16 w 3126"/>
              <a:gd name="T18" fmla="+- 0 7410 7342"/>
              <a:gd name="T19" fmla="*/ 7410 h 100"/>
              <a:gd name="T20" fmla="+- 0 17979 16942"/>
              <a:gd name="T21" fmla="*/ T20 w 3126"/>
              <a:gd name="T22" fmla="+- 0 7382 7342"/>
              <a:gd name="T23" fmla="*/ 7382 h 100"/>
              <a:gd name="T24" fmla="+- 0 18083 16942"/>
              <a:gd name="T25" fmla="*/ T24 w 3126"/>
              <a:gd name="T26" fmla="+- 0 7367 7342"/>
              <a:gd name="T27" fmla="*/ 7367 h 100"/>
              <a:gd name="T28" fmla="+- 0 18160 16942"/>
              <a:gd name="T29" fmla="*/ T28 w 3126"/>
              <a:gd name="T30" fmla="+- 0 7356 7342"/>
              <a:gd name="T31" fmla="*/ 7356 h 100"/>
              <a:gd name="T32" fmla="+- 0 18225 16942"/>
              <a:gd name="T33" fmla="*/ T32 w 3126"/>
              <a:gd name="T34" fmla="+- 0 7342 7342"/>
              <a:gd name="T35" fmla="*/ 7342 h 100"/>
              <a:gd name="T36" fmla="+- 0 18306 16942"/>
              <a:gd name="T37" fmla="*/ T36 w 3126"/>
              <a:gd name="T38" fmla="+- 0 7342 7342"/>
              <a:gd name="T39" fmla="*/ 7342 h 100"/>
              <a:gd name="T40" fmla="+- 0 18765 16942"/>
              <a:gd name="T41" fmla="*/ T40 w 3126"/>
              <a:gd name="T42" fmla="+- 0 7342 7342"/>
              <a:gd name="T43" fmla="*/ 7342 h 100"/>
              <a:gd name="T44" fmla="+- 0 19244 16942"/>
              <a:gd name="T45" fmla="*/ T44 w 3126"/>
              <a:gd name="T46" fmla="+- 0 7308 7342"/>
              <a:gd name="T47" fmla="*/ 7308 h 100"/>
              <a:gd name="T48" fmla="+- 0 19695 16942"/>
              <a:gd name="T49" fmla="*/ T48 w 3126"/>
              <a:gd name="T50" fmla="+- 0 7367 7342"/>
              <a:gd name="T51" fmla="*/ 7367 h 100"/>
              <a:gd name="T52" fmla="+- 0 19739 16942"/>
              <a:gd name="T53" fmla="*/ T52 w 3126"/>
              <a:gd name="T54" fmla="+- 0 7373 7342"/>
              <a:gd name="T55" fmla="*/ 7373 h 100"/>
              <a:gd name="T56" fmla="+- 0 19776 16942"/>
              <a:gd name="T57" fmla="*/ T56 w 3126"/>
              <a:gd name="T58" fmla="+- 0 7386 7342"/>
              <a:gd name="T59" fmla="*/ 7386 h 100"/>
              <a:gd name="T60" fmla="+- 0 19819 16942"/>
              <a:gd name="T61" fmla="*/ T60 w 3126"/>
              <a:gd name="T62" fmla="+- 0 7392 7342"/>
              <a:gd name="T63" fmla="*/ 7392 h 100"/>
              <a:gd name="T64" fmla="+- 0 19884 16942"/>
              <a:gd name="T65" fmla="*/ T64 w 3126"/>
              <a:gd name="T66" fmla="+- 0 7401 7342"/>
              <a:gd name="T67" fmla="*/ 7401 h 100"/>
              <a:gd name="T68" fmla="+- 0 19914 16942"/>
              <a:gd name="T69" fmla="*/ T68 w 3126"/>
              <a:gd name="T70" fmla="+- 0 7393 7342"/>
              <a:gd name="T71" fmla="*/ 7393 h 100"/>
              <a:gd name="T72" fmla="+- 0 19968 16942"/>
              <a:gd name="T73" fmla="*/ T72 w 3126"/>
              <a:gd name="T74" fmla="+- 0 7417 7342"/>
              <a:gd name="T75" fmla="*/ 7417 h 100"/>
              <a:gd name="T76" fmla="+- 0 20003 16942"/>
              <a:gd name="T77" fmla="*/ T76 w 3126"/>
              <a:gd name="T78" fmla="+- 0 7432 7342"/>
              <a:gd name="T79" fmla="*/ 7432 h 100"/>
              <a:gd name="T80" fmla="+- 0 20027 16942"/>
              <a:gd name="T81" fmla="*/ T80 w 3126"/>
              <a:gd name="T82" fmla="+- 0 7436 7342"/>
              <a:gd name="T83" fmla="*/ 7436 h 100"/>
              <a:gd name="T84" fmla="+- 0 20067 16942"/>
              <a:gd name="T85" fmla="*/ T84 w 3126"/>
              <a:gd name="T86" fmla="+- 0 7441 7342"/>
              <a:gd name="T87" fmla="*/ 7441 h 10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</a:cxnLst>
            <a:rect l="0" t="0" r="r" b="b"/>
            <a:pathLst>
              <a:path w="3126" h="100" extrusionOk="0">
                <a:moveTo>
                  <a:pt x="0" y="25"/>
                </a:moveTo>
                <a:cubicBezTo>
                  <a:pt x="271" y="25"/>
                  <a:pt x="557" y="6"/>
                  <a:pt x="818" y="50"/>
                </a:cubicBezTo>
                <a:cubicBezTo>
                  <a:pt x="927" y="68"/>
                  <a:pt x="1037" y="40"/>
                  <a:pt x="1141" y="25"/>
                </a:cubicBezTo>
                <a:cubicBezTo>
                  <a:pt x="1218" y="14"/>
                  <a:pt x="1283" y="0"/>
                  <a:pt x="1364" y="0"/>
                </a:cubicBezTo>
                <a:cubicBezTo>
                  <a:pt x="1823" y="0"/>
                  <a:pt x="2302" y="-34"/>
                  <a:pt x="2753" y="25"/>
                </a:cubicBezTo>
                <a:cubicBezTo>
                  <a:pt x="2797" y="31"/>
                  <a:pt x="2834" y="44"/>
                  <a:pt x="2877" y="50"/>
                </a:cubicBezTo>
                <a:cubicBezTo>
                  <a:pt x="2942" y="59"/>
                  <a:pt x="2972" y="51"/>
                  <a:pt x="3026" y="75"/>
                </a:cubicBezTo>
                <a:cubicBezTo>
                  <a:pt x="3061" y="90"/>
                  <a:pt x="3085" y="94"/>
                  <a:pt x="3125" y="99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6" name="Comment 10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358063" y="2670175"/>
            <a:ext cx="696912" cy="36513"/>
          </a:xfrm>
          <a:custGeom>
            <a:avLst/>
            <a:gdLst>
              <a:gd name="T0" fmla="+- 0 20439 20439"/>
              <a:gd name="T1" fmla="*/ T0 w 1936"/>
              <a:gd name="T2" fmla="+- 0 7417 7417"/>
              <a:gd name="T3" fmla="*/ 7417 h 100"/>
              <a:gd name="T4" fmla="+- 0 20608 20439"/>
              <a:gd name="T5" fmla="*/ T4 w 1936"/>
              <a:gd name="T6" fmla="+- 0 7417 7417"/>
              <a:gd name="T7" fmla="*/ 7417 h 100"/>
              <a:gd name="T8" fmla="+- 0 20768 20439"/>
              <a:gd name="T9" fmla="*/ T8 w 1936"/>
              <a:gd name="T10" fmla="+- 0 7427 7417"/>
              <a:gd name="T11" fmla="*/ 7427 h 100"/>
              <a:gd name="T12" fmla="+- 0 20935 20439"/>
              <a:gd name="T13" fmla="*/ T12 w 1936"/>
              <a:gd name="T14" fmla="+- 0 7441 7417"/>
              <a:gd name="T15" fmla="*/ 7441 h 100"/>
              <a:gd name="T16" fmla="+- 0 21041 20439"/>
              <a:gd name="T17" fmla="*/ T16 w 1936"/>
              <a:gd name="T18" fmla="+- 0 7450 7417"/>
              <a:gd name="T19" fmla="*/ 7450 h 100"/>
              <a:gd name="T20" fmla="+- 0 21155 20439"/>
              <a:gd name="T21" fmla="*/ T20 w 1936"/>
              <a:gd name="T22" fmla="+- 0 7468 7417"/>
              <a:gd name="T23" fmla="*/ 7468 h 100"/>
              <a:gd name="T24" fmla="+- 0 21258 20439"/>
              <a:gd name="T25" fmla="*/ T24 w 1936"/>
              <a:gd name="T26" fmla="+- 0 7491 7417"/>
              <a:gd name="T27" fmla="*/ 7491 h 100"/>
              <a:gd name="T28" fmla="+- 0 21340 20439"/>
              <a:gd name="T29" fmla="*/ T28 w 1936"/>
              <a:gd name="T30" fmla="+- 0 7509 7417"/>
              <a:gd name="T31" fmla="*/ 7509 h 100"/>
              <a:gd name="T32" fmla="+- 0 21395 20439"/>
              <a:gd name="T33" fmla="*/ T32 w 1936"/>
              <a:gd name="T34" fmla="+- 0 7516 7417"/>
              <a:gd name="T35" fmla="*/ 7516 h 100"/>
              <a:gd name="T36" fmla="+- 0 21481 20439"/>
              <a:gd name="T37" fmla="*/ T36 w 1936"/>
              <a:gd name="T38" fmla="+- 0 7516 7417"/>
              <a:gd name="T39" fmla="*/ 7516 h 100"/>
              <a:gd name="T40" fmla="+- 0 21779 20439"/>
              <a:gd name="T41" fmla="*/ T40 w 1936"/>
              <a:gd name="T42" fmla="+- 0 7516 7417"/>
              <a:gd name="T43" fmla="*/ 7516 h 100"/>
              <a:gd name="T44" fmla="+- 0 22076 20439"/>
              <a:gd name="T45" fmla="*/ T44 w 1936"/>
              <a:gd name="T46" fmla="+- 0 7516 7417"/>
              <a:gd name="T47" fmla="*/ 7516 h 100"/>
              <a:gd name="T48" fmla="+- 0 22374 20439"/>
              <a:gd name="T49" fmla="*/ T48 w 1936"/>
              <a:gd name="T50" fmla="+- 0 7516 7417"/>
              <a:gd name="T51" fmla="*/ 7516 h 100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</a:cxnLst>
            <a:rect l="0" t="0" r="r" b="b"/>
            <a:pathLst>
              <a:path w="1936" h="100" extrusionOk="0">
                <a:moveTo>
                  <a:pt x="0" y="0"/>
                </a:moveTo>
                <a:cubicBezTo>
                  <a:pt x="169" y="0"/>
                  <a:pt x="329" y="10"/>
                  <a:pt x="496" y="24"/>
                </a:cubicBezTo>
                <a:cubicBezTo>
                  <a:pt x="602" y="33"/>
                  <a:pt x="716" y="51"/>
                  <a:pt x="819" y="74"/>
                </a:cubicBezTo>
                <a:cubicBezTo>
                  <a:pt x="901" y="92"/>
                  <a:pt x="956" y="99"/>
                  <a:pt x="1042" y="99"/>
                </a:cubicBezTo>
                <a:cubicBezTo>
                  <a:pt x="1340" y="99"/>
                  <a:pt x="1637" y="99"/>
                  <a:pt x="1935" y="99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7" name="Comment 11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6089650" y="3143250"/>
            <a:ext cx="241300" cy="1588"/>
          </a:xfrm>
          <a:custGeom>
            <a:avLst/>
            <a:gdLst>
              <a:gd name="T0" fmla="+- 0 16917 16917"/>
              <a:gd name="T1" fmla="*/ T0 w 671"/>
              <a:gd name="T2" fmla="+- 0 8731 8731"/>
              <a:gd name="T3" fmla="*/ 8731 h 1"/>
              <a:gd name="T4" fmla="+- 0 17140 16917"/>
              <a:gd name="T5" fmla="*/ T4 w 671"/>
              <a:gd name="T6" fmla="+- 0 8731 8731"/>
              <a:gd name="T7" fmla="*/ 8731 h 1"/>
              <a:gd name="T8" fmla="+- 0 17364 16917"/>
              <a:gd name="T9" fmla="*/ T8 w 671"/>
              <a:gd name="T10" fmla="+- 0 8731 8731"/>
              <a:gd name="T11" fmla="*/ 8731 h 1"/>
              <a:gd name="T12" fmla="+- 0 17587 16917"/>
              <a:gd name="T13" fmla="*/ T12 w 671"/>
              <a:gd name="T14" fmla="+- 0 8731 8731"/>
              <a:gd name="T15" fmla="*/ 8731 h 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671" h="1" extrusionOk="0">
                <a:moveTo>
                  <a:pt x="0" y="0"/>
                </a:moveTo>
                <a:cubicBezTo>
                  <a:pt x="223" y="0"/>
                  <a:pt x="447" y="0"/>
                  <a:pt x="670" y="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8" name="Comment 12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7027863" y="3732213"/>
            <a:ext cx="830262" cy="36512"/>
          </a:xfrm>
          <a:custGeom>
            <a:avLst/>
            <a:gdLst>
              <a:gd name="T0" fmla="+- 0 19521 19521"/>
              <a:gd name="T1" fmla="*/ T0 w 2308"/>
              <a:gd name="T2" fmla="+- 0 10368 10368"/>
              <a:gd name="T3" fmla="*/ 10368 h 101"/>
              <a:gd name="T4" fmla="+- 0 19617 19521"/>
              <a:gd name="T5" fmla="*/ T4 w 2308"/>
              <a:gd name="T6" fmla="+- 0 10368 10368"/>
              <a:gd name="T7" fmla="*/ 10368 h 101"/>
              <a:gd name="T8" fmla="+- 0 19712 19521"/>
              <a:gd name="T9" fmla="*/ T8 w 2308"/>
              <a:gd name="T10" fmla="+- 0 10382 10368"/>
              <a:gd name="T11" fmla="*/ 10382 h 101"/>
              <a:gd name="T12" fmla="+- 0 19794 19521"/>
              <a:gd name="T13" fmla="*/ T12 w 2308"/>
              <a:gd name="T14" fmla="+- 0 10393 10368"/>
              <a:gd name="T15" fmla="*/ 10393 h 101"/>
              <a:gd name="T16" fmla="+- 0 19864 19521"/>
              <a:gd name="T17" fmla="*/ T16 w 2308"/>
              <a:gd name="T18" fmla="+- 0 10402 10368"/>
              <a:gd name="T19" fmla="*/ 10402 h 101"/>
              <a:gd name="T20" fmla="+- 0 19927 19521"/>
              <a:gd name="T21" fmla="*/ T20 w 2308"/>
              <a:gd name="T22" fmla="+- 0 10408 10368"/>
              <a:gd name="T23" fmla="*/ 10408 h 101"/>
              <a:gd name="T24" fmla="+- 0 19993 19521"/>
              <a:gd name="T25" fmla="*/ T24 w 2308"/>
              <a:gd name="T26" fmla="+- 0 10418 10368"/>
              <a:gd name="T27" fmla="*/ 10418 h 101"/>
              <a:gd name="T28" fmla="+- 0 20045 19521"/>
              <a:gd name="T29" fmla="*/ T28 w 2308"/>
              <a:gd name="T30" fmla="+- 0 10425 10368"/>
              <a:gd name="T31" fmla="*/ 10425 h 101"/>
              <a:gd name="T32" fmla="+- 0 20072 19521"/>
              <a:gd name="T33" fmla="*/ T32 w 2308"/>
              <a:gd name="T34" fmla="+- 0 10436 10368"/>
              <a:gd name="T35" fmla="*/ 10436 h 101"/>
              <a:gd name="T36" fmla="+- 0 20117 19521"/>
              <a:gd name="T37" fmla="*/ T36 w 2308"/>
              <a:gd name="T38" fmla="+- 0 10443 10368"/>
              <a:gd name="T39" fmla="*/ 10443 h 101"/>
              <a:gd name="T40" fmla="+- 0 20510 19521"/>
              <a:gd name="T41" fmla="*/ T40 w 2308"/>
              <a:gd name="T42" fmla="+- 0 10506 10368"/>
              <a:gd name="T43" fmla="*/ 10506 h 101"/>
              <a:gd name="T44" fmla="+- 0 20949 19521"/>
              <a:gd name="T45" fmla="*/ T44 w 2308"/>
              <a:gd name="T46" fmla="+- 0 10420 10368"/>
              <a:gd name="T47" fmla="*/ 10420 h 101"/>
              <a:gd name="T48" fmla="+- 0 21332 19521"/>
              <a:gd name="T49" fmla="*/ T48 w 2308"/>
              <a:gd name="T50" fmla="+- 0 10468 10368"/>
              <a:gd name="T51" fmla="*/ 10468 h 101"/>
              <a:gd name="T52" fmla="+- 0 21493 19521"/>
              <a:gd name="T53" fmla="*/ T52 w 2308"/>
              <a:gd name="T54" fmla="+- 0 10488 10368"/>
              <a:gd name="T55" fmla="*/ 10488 h 101"/>
              <a:gd name="T56" fmla="+- 0 21665 19521"/>
              <a:gd name="T57" fmla="*/ T56 w 2308"/>
              <a:gd name="T58" fmla="+- 0 10468 10368"/>
              <a:gd name="T59" fmla="*/ 10468 h 101"/>
              <a:gd name="T60" fmla="+- 0 21828 19521"/>
              <a:gd name="T61" fmla="*/ T60 w 2308"/>
              <a:gd name="T62" fmla="+- 0 10468 10368"/>
              <a:gd name="T63" fmla="*/ 10468 h 10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</a:cxnLst>
            <a:rect l="0" t="0" r="r" b="b"/>
            <a:pathLst>
              <a:path w="2308" h="101" extrusionOk="0">
                <a:moveTo>
                  <a:pt x="0" y="0"/>
                </a:moveTo>
                <a:cubicBezTo>
                  <a:pt x="96" y="0"/>
                  <a:pt x="191" y="14"/>
                  <a:pt x="273" y="25"/>
                </a:cubicBezTo>
                <a:cubicBezTo>
                  <a:pt x="343" y="34"/>
                  <a:pt x="406" y="40"/>
                  <a:pt x="472" y="50"/>
                </a:cubicBezTo>
                <a:cubicBezTo>
                  <a:pt x="524" y="57"/>
                  <a:pt x="551" y="68"/>
                  <a:pt x="596" y="75"/>
                </a:cubicBezTo>
                <a:cubicBezTo>
                  <a:pt x="989" y="138"/>
                  <a:pt x="1428" y="52"/>
                  <a:pt x="1811" y="100"/>
                </a:cubicBezTo>
                <a:cubicBezTo>
                  <a:pt x="1972" y="120"/>
                  <a:pt x="2144" y="100"/>
                  <a:pt x="2307" y="100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9" name="Comment 13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6089650" y="3902075"/>
            <a:ext cx="1965325" cy="71438"/>
          </a:xfrm>
          <a:custGeom>
            <a:avLst/>
            <a:gdLst>
              <a:gd name="T0" fmla="+- 0 16917 16917"/>
              <a:gd name="T1" fmla="*/ T0 w 5458"/>
              <a:gd name="T2" fmla="+- 0 10988 10840"/>
              <a:gd name="T3" fmla="*/ 10988 h 199"/>
              <a:gd name="T4" fmla="+- 0 17260 16917"/>
              <a:gd name="T5" fmla="*/ T4 w 5458"/>
              <a:gd name="T6" fmla="+- 0 10988 10840"/>
              <a:gd name="T7" fmla="*/ 10988 h 199"/>
              <a:gd name="T8" fmla="+- 0 17783 16917"/>
              <a:gd name="T9" fmla="*/ T8 w 5458"/>
              <a:gd name="T10" fmla="+- 0 11086 10840"/>
              <a:gd name="T11" fmla="*/ 11086 h 199"/>
              <a:gd name="T12" fmla="+- 0 18083 16917"/>
              <a:gd name="T13" fmla="*/ T12 w 5458"/>
              <a:gd name="T14" fmla="+- 0 10964 10840"/>
              <a:gd name="T15" fmla="*/ 10964 h 199"/>
              <a:gd name="T16" fmla="+- 0 18162 16917"/>
              <a:gd name="T17" fmla="*/ T16 w 5458"/>
              <a:gd name="T18" fmla="+- 0 10932 10840"/>
              <a:gd name="T19" fmla="*/ 10932 h 199"/>
              <a:gd name="T20" fmla="+- 0 18188 16917"/>
              <a:gd name="T21" fmla="*/ T20 w 5458"/>
              <a:gd name="T22" fmla="+- 0 10900 10840"/>
              <a:gd name="T23" fmla="*/ 10900 h 199"/>
              <a:gd name="T24" fmla="+- 0 18281 16917"/>
              <a:gd name="T25" fmla="*/ T24 w 5458"/>
              <a:gd name="T26" fmla="+- 0 10889 10840"/>
              <a:gd name="T27" fmla="*/ 10889 h 199"/>
              <a:gd name="T28" fmla="+- 0 18519 16917"/>
              <a:gd name="T29" fmla="*/ T28 w 5458"/>
              <a:gd name="T30" fmla="+- 0 10861 10840"/>
              <a:gd name="T31" fmla="*/ 10861 h 199"/>
              <a:gd name="T32" fmla="+- 0 18775 16917"/>
              <a:gd name="T33" fmla="*/ T32 w 5458"/>
              <a:gd name="T34" fmla="+- 0 10905 10840"/>
              <a:gd name="T35" fmla="*/ 10905 h 199"/>
              <a:gd name="T36" fmla="+- 0 19000 16917"/>
              <a:gd name="T37" fmla="*/ T36 w 5458"/>
              <a:gd name="T38" fmla="+- 0 10864 10840"/>
              <a:gd name="T39" fmla="*/ 10864 h 199"/>
              <a:gd name="T40" fmla="+- 0 19058 16917"/>
              <a:gd name="T41" fmla="*/ T40 w 5458"/>
              <a:gd name="T42" fmla="+- 0 10853 10840"/>
              <a:gd name="T43" fmla="*/ 10853 h 199"/>
              <a:gd name="T44" fmla="+- 0 19116 16917"/>
              <a:gd name="T45" fmla="*/ T44 w 5458"/>
              <a:gd name="T46" fmla="+- 0 10846 10840"/>
              <a:gd name="T47" fmla="*/ 10846 h 199"/>
              <a:gd name="T48" fmla="+- 0 19174 16917"/>
              <a:gd name="T49" fmla="*/ T48 w 5458"/>
              <a:gd name="T50" fmla="+- 0 10840 10840"/>
              <a:gd name="T51" fmla="*/ 10840 h 199"/>
              <a:gd name="T52" fmla="+- 0 19286 16917"/>
              <a:gd name="T53" fmla="*/ T52 w 5458"/>
              <a:gd name="T54" fmla="+- 0 10828 10840"/>
              <a:gd name="T55" fmla="*/ 10828 h 199"/>
              <a:gd name="T56" fmla="+- 0 19390 16917"/>
              <a:gd name="T57" fmla="*/ T56 w 5458"/>
              <a:gd name="T58" fmla="+- 0 10858 10840"/>
              <a:gd name="T59" fmla="*/ 10858 h 199"/>
              <a:gd name="T60" fmla="+- 0 19496 16917"/>
              <a:gd name="T61" fmla="*/ T60 w 5458"/>
              <a:gd name="T62" fmla="+- 0 10864 10840"/>
              <a:gd name="T63" fmla="*/ 10864 h 199"/>
              <a:gd name="T64" fmla="+- 0 19634 16917"/>
              <a:gd name="T65" fmla="*/ T64 w 5458"/>
              <a:gd name="T66" fmla="+- 0 10872 10840"/>
              <a:gd name="T67" fmla="*/ 10872 h 199"/>
              <a:gd name="T68" fmla="+- 0 19735 16917"/>
              <a:gd name="T69" fmla="*/ T68 w 5458"/>
              <a:gd name="T70" fmla="+- 0 10909 10840"/>
              <a:gd name="T71" fmla="*/ 10909 h 199"/>
              <a:gd name="T72" fmla="+- 0 19869 16917"/>
              <a:gd name="T73" fmla="*/ T72 w 5458"/>
              <a:gd name="T74" fmla="+- 0 10939 10840"/>
              <a:gd name="T75" fmla="*/ 10939 h 199"/>
              <a:gd name="T76" fmla="+- 0 19964 16917"/>
              <a:gd name="T77" fmla="*/ T76 w 5458"/>
              <a:gd name="T78" fmla="+- 0 10960 10840"/>
              <a:gd name="T79" fmla="*/ 10960 h 199"/>
              <a:gd name="T80" fmla="+- 0 20046 16917"/>
              <a:gd name="T81" fmla="*/ T80 w 5458"/>
              <a:gd name="T82" fmla="+- 0 10951 10840"/>
              <a:gd name="T83" fmla="*/ 10951 h 199"/>
              <a:gd name="T84" fmla="+- 0 20141 16917"/>
              <a:gd name="T85" fmla="*/ T84 w 5458"/>
              <a:gd name="T86" fmla="+- 0 10964 10840"/>
              <a:gd name="T87" fmla="*/ 10964 h 199"/>
              <a:gd name="T88" fmla="+- 0 20195 16917"/>
              <a:gd name="T89" fmla="*/ T88 w 5458"/>
              <a:gd name="T90" fmla="+- 0 10972 10840"/>
              <a:gd name="T91" fmla="*/ 10972 h 199"/>
              <a:gd name="T92" fmla="+- 0 20248 16917"/>
              <a:gd name="T93" fmla="*/ T92 w 5458"/>
              <a:gd name="T94" fmla="+- 0 10987 10840"/>
              <a:gd name="T95" fmla="*/ 10987 h 199"/>
              <a:gd name="T96" fmla="+- 0 20315 16917"/>
              <a:gd name="T97" fmla="*/ T96 w 5458"/>
              <a:gd name="T98" fmla="+- 0 10988 10840"/>
              <a:gd name="T99" fmla="*/ 10988 h 199"/>
              <a:gd name="T100" fmla="+- 0 20655 16917"/>
              <a:gd name="T101" fmla="*/ T100 w 5458"/>
              <a:gd name="T102" fmla="+- 0 10994 10840"/>
              <a:gd name="T103" fmla="*/ 10994 h 199"/>
              <a:gd name="T104" fmla="+- 0 20998 16917"/>
              <a:gd name="T105" fmla="*/ T104 w 5458"/>
              <a:gd name="T106" fmla="+- 0 10994 10840"/>
              <a:gd name="T107" fmla="*/ 10994 h 199"/>
              <a:gd name="T108" fmla="+- 0 21332 16917"/>
              <a:gd name="T109" fmla="*/ T108 w 5458"/>
              <a:gd name="T110" fmla="+- 0 11013 10840"/>
              <a:gd name="T111" fmla="*/ 11013 h 199"/>
              <a:gd name="T112" fmla="+- 0 21670 16917"/>
              <a:gd name="T113" fmla="*/ T112 w 5458"/>
              <a:gd name="T114" fmla="+- 0 11032 10840"/>
              <a:gd name="T115" fmla="*/ 11032 h 199"/>
              <a:gd name="T116" fmla="+- 0 22028 16917"/>
              <a:gd name="T117" fmla="*/ T116 w 5458"/>
              <a:gd name="T118" fmla="+- 0 10994 10840"/>
              <a:gd name="T119" fmla="*/ 10994 h 199"/>
              <a:gd name="T120" fmla="+- 0 22349 16917"/>
              <a:gd name="T121" fmla="*/ T120 w 5458"/>
              <a:gd name="T122" fmla="+- 0 11038 10840"/>
              <a:gd name="T123" fmla="*/ 11038 h 199"/>
              <a:gd name="T124" fmla="+- 0 22357 16917"/>
              <a:gd name="T125" fmla="*/ T124 w 5458"/>
              <a:gd name="T126" fmla="+- 0 11038 10840"/>
              <a:gd name="T127" fmla="*/ 11038 h 199"/>
              <a:gd name="T128" fmla="+- 0 22366 16917"/>
              <a:gd name="T129" fmla="*/ T128 w 5458"/>
              <a:gd name="T130" fmla="+- 0 11038 10840"/>
              <a:gd name="T131" fmla="*/ 11038 h 199"/>
              <a:gd name="T132" fmla="+- 0 22374 16917"/>
              <a:gd name="T133" fmla="*/ T132 w 5458"/>
              <a:gd name="T134" fmla="+- 0 11038 10840"/>
              <a:gd name="T135" fmla="*/ 11038 h 19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  <a:cxn ang="0">
                <a:pos x="T17" y="T19"/>
              </a:cxn>
              <a:cxn ang="0">
                <a:pos x="T21" y="T23"/>
              </a:cxn>
              <a:cxn ang="0">
                <a:pos x="T25" y="T27"/>
              </a:cxn>
              <a:cxn ang="0">
                <a:pos x="T29" y="T31"/>
              </a:cxn>
              <a:cxn ang="0">
                <a:pos x="T33" y="T35"/>
              </a:cxn>
              <a:cxn ang="0">
                <a:pos x="T37" y="T39"/>
              </a:cxn>
              <a:cxn ang="0">
                <a:pos x="T41" y="T43"/>
              </a:cxn>
              <a:cxn ang="0">
                <a:pos x="T45" y="T47"/>
              </a:cxn>
              <a:cxn ang="0">
                <a:pos x="T49" y="T51"/>
              </a:cxn>
              <a:cxn ang="0">
                <a:pos x="T53" y="T55"/>
              </a:cxn>
              <a:cxn ang="0">
                <a:pos x="T57" y="T59"/>
              </a:cxn>
              <a:cxn ang="0">
                <a:pos x="T61" y="T63"/>
              </a:cxn>
              <a:cxn ang="0">
                <a:pos x="T65" y="T67"/>
              </a:cxn>
              <a:cxn ang="0">
                <a:pos x="T69" y="T71"/>
              </a:cxn>
              <a:cxn ang="0">
                <a:pos x="T73" y="T75"/>
              </a:cxn>
              <a:cxn ang="0">
                <a:pos x="T77" y="T79"/>
              </a:cxn>
              <a:cxn ang="0">
                <a:pos x="T81" y="T83"/>
              </a:cxn>
              <a:cxn ang="0">
                <a:pos x="T85" y="T87"/>
              </a:cxn>
              <a:cxn ang="0">
                <a:pos x="T89" y="T91"/>
              </a:cxn>
              <a:cxn ang="0">
                <a:pos x="T93" y="T95"/>
              </a:cxn>
              <a:cxn ang="0">
                <a:pos x="T97" y="T99"/>
              </a:cxn>
              <a:cxn ang="0">
                <a:pos x="T101" y="T103"/>
              </a:cxn>
              <a:cxn ang="0">
                <a:pos x="T105" y="T107"/>
              </a:cxn>
              <a:cxn ang="0">
                <a:pos x="T109" y="T111"/>
              </a:cxn>
              <a:cxn ang="0">
                <a:pos x="T113" y="T115"/>
              </a:cxn>
              <a:cxn ang="0">
                <a:pos x="T117" y="T119"/>
              </a:cxn>
              <a:cxn ang="0">
                <a:pos x="T121" y="T123"/>
              </a:cxn>
              <a:cxn ang="0">
                <a:pos x="T125" y="T127"/>
              </a:cxn>
              <a:cxn ang="0">
                <a:pos x="T129" y="T131"/>
              </a:cxn>
              <a:cxn ang="0">
                <a:pos x="T133" y="T135"/>
              </a:cxn>
            </a:cxnLst>
            <a:rect l="0" t="0" r="r" b="b"/>
            <a:pathLst>
              <a:path w="5458" h="199" extrusionOk="0">
                <a:moveTo>
                  <a:pt x="0" y="148"/>
                </a:moveTo>
                <a:cubicBezTo>
                  <a:pt x="343" y="148"/>
                  <a:pt x="866" y="246"/>
                  <a:pt x="1166" y="124"/>
                </a:cubicBezTo>
                <a:cubicBezTo>
                  <a:pt x="1245" y="92"/>
                  <a:pt x="1271" y="60"/>
                  <a:pt x="1364" y="49"/>
                </a:cubicBezTo>
                <a:cubicBezTo>
                  <a:pt x="1602" y="21"/>
                  <a:pt x="1858" y="65"/>
                  <a:pt x="2083" y="24"/>
                </a:cubicBezTo>
                <a:cubicBezTo>
                  <a:pt x="2141" y="13"/>
                  <a:pt x="2199" y="6"/>
                  <a:pt x="2257" y="0"/>
                </a:cubicBezTo>
                <a:cubicBezTo>
                  <a:pt x="2369" y="-12"/>
                  <a:pt x="2473" y="18"/>
                  <a:pt x="2579" y="24"/>
                </a:cubicBezTo>
                <a:cubicBezTo>
                  <a:pt x="2717" y="32"/>
                  <a:pt x="2818" y="69"/>
                  <a:pt x="2952" y="99"/>
                </a:cubicBezTo>
                <a:cubicBezTo>
                  <a:pt x="3047" y="120"/>
                  <a:pt x="3129" y="111"/>
                  <a:pt x="3224" y="124"/>
                </a:cubicBezTo>
                <a:cubicBezTo>
                  <a:pt x="3278" y="132"/>
                  <a:pt x="3331" y="147"/>
                  <a:pt x="3398" y="148"/>
                </a:cubicBezTo>
                <a:cubicBezTo>
                  <a:pt x="3738" y="154"/>
                  <a:pt x="4081" y="154"/>
                  <a:pt x="4415" y="173"/>
                </a:cubicBezTo>
                <a:cubicBezTo>
                  <a:pt x="4753" y="192"/>
                  <a:pt x="5111" y="154"/>
                  <a:pt x="5432" y="198"/>
                </a:cubicBezTo>
                <a:cubicBezTo>
                  <a:pt x="5440" y="198"/>
                  <a:pt x="5449" y="198"/>
                  <a:pt x="5457" y="198"/>
                </a:cubicBezTo>
              </a:path>
            </a:pathLst>
          </a:custGeom>
          <a:noFill/>
          <a:ln w="127000" cap="sq">
            <a:solidFill>
              <a:srgbClr val="FFFF00">
                <a:alpha val="33333"/>
              </a:srgb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Interactions – </a:t>
            </a:r>
            <a:r>
              <a:rPr lang="en-US" dirty="0" err="1"/>
              <a:t>Amph</a:t>
            </a:r>
            <a:r>
              <a:rPr lang="en-US" dirty="0"/>
              <a:t> B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85800" y="1600200"/>
          <a:ext cx="7620000" cy="411480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ARV/ Drug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Effect on drug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Effect on </a:t>
                      </a:r>
                      <a:r>
                        <a:rPr lang="en-US" sz="1600" dirty="0" err="1"/>
                        <a:t>Amph</a:t>
                      </a:r>
                      <a:r>
                        <a:rPr lang="en-US" sz="1600" dirty="0"/>
                        <a:t>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Clinical Effects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Mechanism of </a:t>
                      </a:r>
                      <a:r>
                        <a:rPr lang="en-US" sz="1600" dirty="0" err="1"/>
                        <a:t>interactn</a:t>
                      </a:r>
                      <a:r>
                        <a:rPr lang="en-US" sz="16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Mgt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Increased risk of </a:t>
                      </a:r>
                      <a:r>
                        <a:rPr lang="en-US" sz="1600" dirty="0" err="1"/>
                        <a:t>nephrotoxicity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Kidney damage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Avoid; monitor closely.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3TC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Increased risk of </a:t>
                      </a:r>
                      <a:r>
                        <a:rPr lang="en-US" sz="1600" dirty="0" err="1"/>
                        <a:t>nephrotoxicity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Kidney damage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Monitor closely; ↓</a:t>
                      </a:r>
                    </a:p>
                    <a:p>
                      <a:pPr algn="ctr"/>
                      <a:r>
                        <a:rPr lang="en-US" sz="1600" dirty="0"/>
                        <a:t>3TC if renal </a:t>
                      </a:r>
                      <a:r>
                        <a:rPr lang="en-US" sz="1600" dirty="0" err="1"/>
                        <a:t>fxn</a:t>
                      </a:r>
                      <a:r>
                        <a:rPr lang="en-US" sz="1600" dirty="0"/>
                        <a:t> deteriorates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Fluconazole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Beneficial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Monitor for toxicity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Itraconazole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↔/ 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Itraconazole</a:t>
                      </a:r>
                      <a:r>
                        <a:rPr lang="en-US" sz="1600" baseline="0" dirty="0"/>
                        <a:t> t</a:t>
                      </a:r>
                      <a:r>
                        <a:rPr lang="en-US" sz="1600" dirty="0"/>
                        <a:t>reatment failure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↑ risk of renal toxicity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Interactions - Itraconazole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9929944"/>
              </p:ext>
            </p:extLst>
          </p:nvPr>
        </p:nvGraphicFramePr>
        <p:xfrm>
          <a:off x="685800" y="1600200"/>
          <a:ext cx="7620000" cy="46024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1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ARV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Effect on ARVs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Effect on Antifungal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Clinical Effects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Mechanism of interaction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Mgt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EFV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AUC</a:t>
                      </a:r>
                      <a:r>
                        <a:rPr lang="en-US" sz="1600" baseline="0" dirty="0"/>
                        <a:t> ↓(≈39%); </a:t>
                      </a:r>
                      <a:r>
                        <a:rPr lang="en-US" sz="1600" baseline="0" dirty="0" err="1"/>
                        <a:t>Cmax</a:t>
                      </a:r>
                      <a:r>
                        <a:rPr lang="en-US" sz="1600" baseline="0" dirty="0"/>
                        <a:t> ↓(≈37%)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↓ effects of </a:t>
                      </a:r>
                      <a:r>
                        <a:rPr lang="en-US" sz="1600" baseline="0" dirty="0" err="1"/>
                        <a:t>Itra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Induction of CYP450 3A4 by EFV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Do not co-administer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ETG/c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±↑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±↑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Avoid,</a:t>
                      </a:r>
                      <a:r>
                        <a:rPr lang="en-US" sz="1600" baseline="0" dirty="0"/>
                        <a:t> except if necessary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±↑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±↑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↑ effects of both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Inhibition of CYP450 3A4</a:t>
                      </a:r>
                      <a:r>
                        <a:rPr lang="en-US" sz="1600" baseline="0" dirty="0"/>
                        <a:t> by both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Avoid; if needed, limit </a:t>
                      </a:r>
                      <a:r>
                        <a:rPr lang="en-US" sz="1600" dirty="0" err="1"/>
                        <a:t>Itra</a:t>
                      </a:r>
                      <a:r>
                        <a:rPr lang="en-US" sz="1600" dirty="0"/>
                        <a:t> dose to &lt; 200mg/d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NVP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↓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Best avoided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Monitor</a:t>
                      </a:r>
                      <a:r>
                        <a:rPr lang="en-US" sz="1600" baseline="0" dirty="0"/>
                        <a:t> Itraconazole levels, and ±↑ dose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Antifungal interaction App</a:t>
            </a:r>
          </a:p>
        </p:txBody>
      </p:sp>
      <p:pic>
        <p:nvPicPr>
          <p:cNvPr id="4" name="Content Placeholder 3" descr="Screenshot_2018-05-29-10-12-14-065_com.android.vendin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0" y="1219200"/>
            <a:ext cx="4040386" cy="5387182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70350-2416-4290-BADB-60169F4F1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Online resource for drug interaction</a:t>
            </a:r>
            <a:endParaRPr lang="en-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B39D5-22BE-4AC6-B4F6-87E9FDB77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linkClick r:id="rId2"/>
              </a:rPr>
              <a:t>https://www.hiv-druginteractions.org/checker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>
                <a:hlinkClick r:id="rId3"/>
              </a:rPr>
              <a:t>https://antifungalinteractions.org/</a:t>
            </a:r>
            <a:endParaRPr lang="en-GB" dirty="0"/>
          </a:p>
          <a:p>
            <a:pPr marL="0" indent="0">
              <a:buNone/>
            </a:pPr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1209365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3000" y="2143125"/>
            <a:ext cx="7772400" cy="2124075"/>
          </a:xfrm>
        </p:spPr>
        <p:txBody>
          <a:bodyPr>
            <a:noAutofit/>
          </a:bodyPr>
          <a:lstStyle/>
          <a:p>
            <a:pPr algn="ctr"/>
            <a:r>
              <a:rPr lang="en-US" sz="12000" dirty="0">
                <a:solidFill>
                  <a:srgbClr val="FF0000"/>
                </a:solidFill>
                <a:latin typeface="Chiller" pitchFamily="82" charset="0"/>
              </a:rPr>
              <a:t>Thank you!!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77200" cy="452596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Leading International Fungal Education (LIFE). Cryptococcal Infection. </a:t>
            </a:r>
            <a:r>
              <a:rPr lang="en-US" sz="2400" dirty="0">
                <a:hlinkClick r:id="rId2"/>
              </a:rPr>
              <a:t>http://www.life-worldwide.org/fungal-diseases/cryptococcal-meningitis</a:t>
            </a:r>
            <a:endParaRPr lang="en-US" sz="2400" dirty="0"/>
          </a:p>
          <a:p>
            <a:pPr marL="4000500" lvl="8" indent="-457200">
              <a:buFont typeface="+mj-lt"/>
              <a:buAutoNum type="arabicPeriod"/>
            </a:pPr>
            <a:endParaRPr lang="en-US" sz="12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CDC Training manual on </a:t>
            </a:r>
            <a:r>
              <a:rPr lang="en-US" sz="2400" dirty="0" err="1"/>
              <a:t>histoplasmosis</a:t>
            </a:r>
            <a:r>
              <a:rPr lang="en-US" sz="2400" dirty="0"/>
              <a:t>. </a:t>
            </a:r>
            <a:r>
              <a:rPr lang="en-US" sz="2400" dirty="0">
                <a:hlinkClick r:id="rId3"/>
              </a:rPr>
              <a:t>https://www.cdc.gov/fungal/diseases/cryptococcosis-neoformans/index.html</a:t>
            </a:r>
            <a:endParaRPr lang="en-US" sz="2400" dirty="0"/>
          </a:p>
          <a:p>
            <a:pPr marL="4000500" lvl="8" indent="-457200">
              <a:buFont typeface="+mj-lt"/>
              <a:buAutoNum type="arabicPeriod"/>
            </a:pPr>
            <a:endParaRPr lang="en-US" sz="12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3C3C6E0EE181439FA70AA5986B8515" ma:contentTypeVersion="10" ma:contentTypeDescription="Create a new document." ma:contentTypeScope="" ma:versionID="568e37037947e672b2bb8dd03f04da61">
  <xsd:schema xmlns:xsd="http://www.w3.org/2001/XMLSchema" xmlns:xs="http://www.w3.org/2001/XMLSchema" xmlns:p="http://schemas.microsoft.com/office/2006/metadata/properties" xmlns:ns2="487b5b13-8992-4a19-bdbc-f56c601af26f" xmlns:ns3="6a966e3d-f3c4-44b2-8c02-1c893d53fb4f" targetNamespace="http://schemas.microsoft.com/office/2006/metadata/properties" ma:root="true" ma:fieldsID="c282c3372306fc8bcc2fdbfcb3297d59" ns2:_="" ns3:_="">
    <xsd:import namespace="487b5b13-8992-4a19-bdbc-f56c601af26f"/>
    <xsd:import namespace="6a966e3d-f3c4-44b2-8c02-1c893d53f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b5b13-8992-4a19-bdbc-f56c601af2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966e3d-f3c4-44b2-8c02-1c893d53f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DE5459-E66E-48CB-BAF6-607A97D0A16E}"/>
</file>

<file path=customXml/itemProps2.xml><?xml version="1.0" encoding="utf-8"?>
<ds:datastoreItem xmlns:ds="http://schemas.openxmlformats.org/officeDocument/2006/customXml" ds:itemID="{4A83D60F-70F3-4AB4-80C3-AC7A9FA6019B}"/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2932</TotalTime>
  <Words>900</Words>
  <Application>Microsoft Macintosh PowerPoint</Application>
  <PresentationFormat>On-screen Show (4:3)</PresentationFormat>
  <Paragraphs>166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Chiller</vt:lpstr>
      <vt:lpstr>Freestyle Script</vt:lpstr>
      <vt:lpstr>Times New Roman</vt:lpstr>
      <vt:lpstr>Office Theme</vt:lpstr>
      <vt:lpstr>Photo Editor Photo</vt:lpstr>
      <vt:lpstr>Document</vt:lpstr>
      <vt:lpstr>Interactions Between Antifungals &amp; ARVs</vt:lpstr>
      <vt:lpstr>Introduction</vt:lpstr>
      <vt:lpstr>ARV - Classes</vt:lpstr>
      <vt:lpstr>Antifungals – Classes</vt:lpstr>
      <vt:lpstr>Targets of antifungal drugs</vt:lpstr>
      <vt:lpstr>PowerPoint Presentation</vt:lpstr>
      <vt:lpstr>PowerPoint Presentation</vt:lpstr>
      <vt:lpstr>Antifungal spectrum and resistance</vt:lpstr>
      <vt:lpstr>Pharmacokinetics </vt:lpstr>
      <vt:lpstr>PowerPoint Presentation</vt:lpstr>
      <vt:lpstr>PowerPoint Presentation</vt:lpstr>
      <vt:lpstr>PowerPoint Presentation</vt:lpstr>
      <vt:lpstr>PowerPoint Presentation</vt:lpstr>
      <vt:lpstr>Pharmacologic properties of five systemic azole drugs</vt:lpstr>
      <vt:lpstr>PowerPoint Presentation</vt:lpstr>
      <vt:lpstr>Drug Interaction Types</vt:lpstr>
      <vt:lpstr>Interactions – Amph B</vt:lpstr>
      <vt:lpstr>Interactions - Itraconazole</vt:lpstr>
      <vt:lpstr>Antifungal interaction App</vt:lpstr>
      <vt:lpstr>Online resource for drug interaction</vt:lpstr>
      <vt:lpstr>Thank you!!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Interactions Between Antifungals &amp; ARVs</dc:title>
  <dc:creator>Iorhen Akase</dc:creator>
  <cp:lastModifiedBy>Rita oladele</cp:lastModifiedBy>
  <cp:revision>31</cp:revision>
  <dcterms:created xsi:type="dcterms:W3CDTF">2018-05-29T09:15:28Z</dcterms:created>
  <dcterms:modified xsi:type="dcterms:W3CDTF">2024-06-14T10:11:16Z</dcterms:modified>
</cp:coreProperties>
</file>